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80" r:id="rId3"/>
    <p:sldId id="281" r:id="rId4"/>
    <p:sldId id="283" r:id="rId5"/>
    <p:sldId id="305" r:id="rId6"/>
    <p:sldId id="306" r:id="rId7"/>
    <p:sldId id="262" r:id="rId8"/>
    <p:sldId id="276" r:id="rId9"/>
    <p:sldId id="258" r:id="rId10"/>
    <p:sldId id="290" r:id="rId11"/>
    <p:sldId id="294" r:id="rId12"/>
    <p:sldId id="260" r:id="rId13"/>
    <p:sldId id="292" r:id="rId14"/>
    <p:sldId id="297" r:id="rId15"/>
    <p:sldId id="267" r:id="rId16"/>
    <p:sldId id="296" r:id="rId17"/>
    <p:sldId id="261" r:id="rId18"/>
    <p:sldId id="265" r:id="rId19"/>
    <p:sldId id="264" r:id="rId20"/>
    <p:sldId id="266" r:id="rId21"/>
    <p:sldId id="263" r:id="rId22"/>
    <p:sldId id="268" r:id="rId23"/>
    <p:sldId id="269" r:id="rId24"/>
    <p:sldId id="275" r:id="rId25"/>
    <p:sldId id="287" r:id="rId26"/>
    <p:sldId id="274" r:id="rId27"/>
    <p:sldId id="273" r:id="rId28"/>
    <p:sldId id="300" r:id="rId29"/>
    <p:sldId id="303" r:id="rId30"/>
    <p:sldId id="301" r:id="rId31"/>
    <p:sldId id="302" r:id="rId32"/>
    <p:sldId id="304" r:id="rId33"/>
    <p:sldId id="299" r:id="rId34"/>
    <p:sldId id="285" r:id="rId35"/>
  </p:sldIdLst>
  <p:sldSz cx="9144000" cy="6858000" type="screen4x3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37" autoAdjust="0"/>
  </p:normalViewPr>
  <p:slideViewPr>
    <p:cSldViewPr snapToGrid="0" snapToObjects="1">
      <p:cViewPr>
        <p:scale>
          <a:sx n="100" d="100"/>
          <a:sy n="100" d="100"/>
        </p:scale>
        <p:origin x="-294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AB8BE-0F2D-A046-A903-9983084BDCF6}" type="datetimeFigureOut">
              <a:rPr lang="pl-PL" smtClean="0"/>
              <a:t>2014-02-27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B7DAE-D973-734D-8CB3-979F1FE359E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9658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F19D4-26FC-094B-9669-17B0F793A93F}" type="datetimeFigureOut">
              <a:rPr lang="pl-PL" smtClean="0"/>
              <a:t>2014-02-27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B9767-2616-1246-9CE1-EF63F717660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1874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D4F0-3C9B-4ADC-B003-72B6C428AF3F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7309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D4F0-3C9B-4ADC-B003-72B6C428AF3F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7309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BE4C2-9390-423F-B8B0-04C4AFFEDB64}" type="slidenum">
              <a:rPr lang="pl-PL" smtClean="0"/>
              <a:t>34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84717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/>
          <p:cNvSpPr>
            <a:spLocks noGrp="1"/>
          </p:cNvSpPr>
          <p:nvPr>
            <p:ph type="ctrTitle" hasCustomPrompt="1"/>
          </p:nvPr>
        </p:nvSpPr>
        <p:spPr>
          <a:xfrm>
            <a:off x="685800" y="2421774"/>
            <a:ext cx="7772400" cy="107306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lvl1pPr algn="l">
              <a:defRPr sz="5500" b="1" i="0" baseline="0">
                <a:solidFill>
                  <a:srgbClr val="008FB6"/>
                </a:solidFill>
                <a:latin typeface="Calibri"/>
                <a:cs typeface="Calibri"/>
              </a:defRPr>
            </a:lvl1pPr>
          </a:lstStyle>
          <a:p>
            <a:r>
              <a:rPr lang="pl-PL" dirty="0" smtClean="0"/>
              <a:t>Tytuł prezentacji</a:t>
            </a:r>
            <a:endParaRPr lang="pl-PL" dirty="0"/>
          </a:p>
        </p:txBody>
      </p:sp>
      <p:sp>
        <p:nvSpPr>
          <p:cNvPr id="8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685800" y="3583437"/>
            <a:ext cx="7086600" cy="65958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3000" b="1" i="0">
                <a:solidFill>
                  <a:srgbClr val="F06F1D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Podtytuł prezentacji</a:t>
            </a:r>
            <a:endParaRPr lang="pl-PL" dirty="0"/>
          </a:p>
        </p:txBody>
      </p:sp>
      <p:sp>
        <p:nvSpPr>
          <p:cNvPr id="9" name="Symbol zastępczy tekstu 7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4774252"/>
            <a:ext cx="7357854" cy="7302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>
                <a:solidFill>
                  <a:srgbClr val="4C4D4F"/>
                </a:solidFill>
              </a:defRPr>
            </a:lvl1pPr>
          </a:lstStyle>
          <a:p>
            <a:pPr lvl="0"/>
            <a:r>
              <a:rPr lang="pl-PL" dirty="0" smtClean="0"/>
              <a:t>Miejsce i data prezentacji</a:t>
            </a:r>
          </a:p>
        </p:txBody>
      </p:sp>
    </p:spTree>
    <p:extLst>
      <p:ext uri="{BB962C8B-B14F-4D97-AF65-F5344CB8AC3E}">
        <p14:creationId xmlns:p14="http://schemas.microsoft.com/office/powerpoint/2010/main" val="2254382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z 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649802" y="1405915"/>
            <a:ext cx="8036998" cy="84100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 i="0">
                <a:solidFill>
                  <a:srgbClr val="008FB6"/>
                </a:solidFill>
                <a:latin typeface="Calibri"/>
                <a:cs typeface="Arial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sp>
        <p:nvSpPr>
          <p:cNvPr id="8" name="Symbol zastępczy zawartości 2"/>
          <p:cNvSpPr>
            <a:spLocks noGrp="1"/>
          </p:cNvSpPr>
          <p:nvPr>
            <p:ph idx="1"/>
          </p:nvPr>
        </p:nvSpPr>
        <p:spPr>
          <a:xfrm>
            <a:off x="551348" y="2481385"/>
            <a:ext cx="8135452" cy="2960077"/>
          </a:xfrm>
          <a:prstGeom prst="rect">
            <a:avLst/>
          </a:prstGeom>
        </p:spPr>
        <p:txBody>
          <a:bodyPr bIns="0"/>
          <a:lstStyle>
            <a:lvl1pPr marL="514350" indent="-514350">
              <a:buClr>
                <a:srgbClr val="F06F1D"/>
              </a:buClr>
              <a:buFontTx/>
              <a:buBlip>
                <a:blip r:embed="rId2"/>
              </a:buBlip>
              <a:defRPr sz="2800">
                <a:solidFill>
                  <a:srgbClr val="4C4D4F"/>
                </a:solidFill>
                <a:latin typeface="Calibri"/>
                <a:cs typeface="Arial"/>
              </a:defRPr>
            </a:lvl1pPr>
            <a:lvl2pPr marL="914400" indent="-457200">
              <a:buClr>
                <a:srgbClr val="F06F1D"/>
              </a:buClr>
              <a:buFontTx/>
              <a:buBlip>
                <a:blip r:embed="rId2"/>
              </a:buBlip>
              <a:defRPr sz="2400">
                <a:solidFill>
                  <a:srgbClr val="4C4D4F"/>
                </a:solidFill>
                <a:latin typeface="Calibri"/>
                <a:cs typeface="Arial"/>
              </a:defRPr>
            </a:lvl2pPr>
            <a:lvl3pPr marL="1371600" indent="-457200">
              <a:buClr>
                <a:srgbClr val="F06F1D"/>
              </a:buClr>
              <a:buFontTx/>
              <a:buBlip>
                <a:blip r:embed="rId2"/>
              </a:buBlip>
              <a:defRPr sz="2000">
                <a:solidFill>
                  <a:srgbClr val="4C4D4F"/>
                </a:solidFill>
                <a:latin typeface="Calibri"/>
                <a:cs typeface="Arial"/>
              </a:defRPr>
            </a:lvl3pPr>
            <a:lvl4pPr marL="1714500" indent="-342900">
              <a:buClr>
                <a:srgbClr val="F06F1D"/>
              </a:buClr>
              <a:buFontTx/>
              <a:buBlip>
                <a:blip r:embed="rId2"/>
              </a:buBlip>
              <a:defRPr sz="1800">
                <a:solidFill>
                  <a:srgbClr val="4C4D4F"/>
                </a:solidFill>
                <a:latin typeface="Calibri"/>
                <a:cs typeface="Arial"/>
              </a:defRPr>
            </a:lvl4pPr>
            <a:lvl5pPr marL="2171700" indent="-342900">
              <a:buClr>
                <a:srgbClr val="F06F1D"/>
              </a:buClr>
              <a:buFontTx/>
              <a:buBlip>
                <a:blip r:embed="rId2"/>
              </a:buBlip>
              <a:defRPr sz="1600">
                <a:solidFill>
                  <a:srgbClr val="4C4D4F"/>
                </a:solidFill>
                <a:latin typeface="Calibri"/>
                <a:cs typeface="Arial"/>
              </a:defRPr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09963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lowek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649802" y="1405915"/>
            <a:ext cx="8036998" cy="84100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 i="0">
                <a:solidFill>
                  <a:srgbClr val="008FB6"/>
                </a:solidFill>
                <a:latin typeface="Calibri"/>
                <a:cs typeface="Arial"/>
              </a:defRPr>
            </a:lvl1pPr>
          </a:lstStyle>
          <a:p>
            <a:r>
              <a:rPr lang="pl-PL" dirty="0" smtClean="0"/>
              <a:t>Kliknij, aby </a:t>
            </a:r>
            <a:r>
              <a:rPr lang="pl-PL" dirty="0" err="1" smtClean="0"/>
              <a:t>edyt</a:t>
            </a:r>
            <a:r>
              <a:rPr lang="pl-PL" dirty="0" smtClean="0"/>
              <a:t>. styl wz. tyt.</a:t>
            </a:r>
            <a:endParaRPr lang="pl-PL" dirty="0"/>
          </a:p>
        </p:txBody>
      </p:sp>
      <p:sp>
        <p:nvSpPr>
          <p:cNvPr id="8" name="Symbol zastępczy zawartości 2"/>
          <p:cNvSpPr>
            <a:spLocks noGrp="1"/>
          </p:cNvSpPr>
          <p:nvPr>
            <p:ph idx="1" hasCustomPrompt="1"/>
          </p:nvPr>
        </p:nvSpPr>
        <p:spPr>
          <a:xfrm>
            <a:off x="649802" y="2481386"/>
            <a:ext cx="8036998" cy="338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400">
                <a:solidFill>
                  <a:srgbClr val="4C4D4F"/>
                </a:solidFill>
                <a:latin typeface="Calibri"/>
                <a:cs typeface="Arial"/>
              </a:defRPr>
            </a:lvl1pPr>
            <a:lvl2pPr marL="457200" indent="0">
              <a:buNone/>
              <a:defRPr sz="2400">
                <a:solidFill>
                  <a:srgbClr val="455560"/>
                </a:solidFill>
                <a:latin typeface="Arial"/>
                <a:cs typeface="Arial"/>
              </a:defRPr>
            </a:lvl2pPr>
            <a:lvl3pPr marL="914400" indent="0">
              <a:buNone/>
              <a:defRPr sz="2000">
                <a:solidFill>
                  <a:srgbClr val="455560"/>
                </a:solidFill>
                <a:latin typeface="Arial"/>
                <a:cs typeface="Arial"/>
              </a:defRPr>
            </a:lvl3pPr>
            <a:lvl4pPr marL="1371600" indent="0">
              <a:buNone/>
              <a:defRPr sz="1800">
                <a:solidFill>
                  <a:srgbClr val="455560"/>
                </a:solidFill>
                <a:latin typeface="Arial"/>
                <a:cs typeface="Arial"/>
              </a:defRPr>
            </a:lvl4pPr>
            <a:lvl5pPr marL="1828800" indent="0">
              <a:buNone/>
              <a:defRPr sz="1600">
                <a:solidFill>
                  <a:srgbClr val="455560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l-PL" dirty="0" smtClean="0"/>
              <a:t>Kliknij, aby edytować style wzorca tekst.</a:t>
            </a:r>
          </a:p>
        </p:txBody>
      </p:sp>
    </p:spTree>
    <p:extLst>
      <p:ext uri="{BB962C8B-B14F-4D97-AF65-F5344CB8AC3E}">
        <p14:creationId xmlns:p14="http://schemas.microsoft.com/office/powerpoint/2010/main" val="2246206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zawartości 2"/>
          <p:cNvSpPr>
            <a:spLocks noGrp="1"/>
          </p:cNvSpPr>
          <p:nvPr>
            <p:ph idx="13" hasCustomPrompt="1"/>
          </p:nvPr>
        </p:nvSpPr>
        <p:spPr>
          <a:xfrm>
            <a:off x="649802" y="1653894"/>
            <a:ext cx="8036998" cy="42134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400">
                <a:solidFill>
                  <a:srgbClr val="4C4D4F"/>
                </a:solidFill>
                <a:latin typeface="Calibri"/>
                <a:cs typeface="Arial"/>
              </a:defRPr>
            </a:lvl1pPr>
            <a:lvl2pPr marL="457200" indent="0">
              <a:buNone/>
              <a:defRPr sz="2400">
                <a:solidFill>
                  <a:srgbClr val="455560"/>
                </a:solidFill>
                <a:latin typeface="Arial"/>
                <a:cs typeface="Arial"/>
              </a:defRPr>
            </a:lvl2pPr>
            <a:lvl3pPr marL="914400" indent="0">
              <a:buNone/>
              <a:defRPr sz="2000">
                <a:solidFill>
                  <a:srgbClr val="455560"/>
                </a:solidFill>
                <a:latin typeface="Arial"/>
                <a:cs typeface="Arial"/>
              </a:defRPr>
            </a:lvl3pPr>
            <a:lvl4pPr marL="1371600" indent="0">
              <a:buNone/>
              <a:defRPr sz="1800">
                <a:solidFill>
                  <a:srgbClr val="455560"/>
                </a:solidFill>
                <a:latin typeface="Arial"/>
                <a:cs typeface="Arial"/>
              </a:defRPr>
            </a:lvl4pPr>
            <a:lvl5pPr marL="1828800" indent="0">
              <a:buNone/>
              <a:defRPr sz="1600">
                <a:solidFill>
                  <a:srgbClr val="455560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pl-PL" dirty="0" smtClean="0"/>
              <a:t>Kliknij, aby edytować style wzorca tekst.</a:t>
            </a:r>
          </a:p>
        </p:txBody>
      </p:sp>
    </p:spTree>
    <p:extLst>
      <p:ext uri="{BB962C8B-B14F-4D97-AF65-F5344CB8AC3E}">
        <p14:creationId xmlns:p14="http://schemas.microsoft.com/office/powerpoint/2010/main" val="124273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n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1"/>
          <p:cNvSpPr>
            <a:spLocks noGrp="1"/>
          </p:cNvSpPr>
          <p:nvPr>
            <p:ph type="ctrTitle" hasCustomPrompt="1"/>
          </p:nvPr>
        </p:nvSpPr>
        <p:spPr>
          <a:xfrm>
            <a:off x="685800" y="2421774"/>
            <a:ext cx="7772400" cy="107306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lvl1pPr algn="l">
              <a:defRPr sz="5500" b="1" i="0" baseline="0">
                <a:solidFill>
                  <a:srgbClr val="008FB6"/>
                </a:solidFill>
                <a:latin typeface="Calibri"/>
                <a:cs typeface="Calibri"/>
              </a:defRPr>
            </a:lvl1pPr>
          </a:lstStyle>
          <a:p>
            <a:r>
              <a:rPr lang="pl-PL" dirty="0" smtClean="0"/>
              <a:t>Dziękuję za uwagę!</a:t>
            </a:r>
            <a:endParaRPr lang="pl-PL" dirty="0"/>
          </a:p>
        </p:txBody>
      </p:sp>
      <p:sp>
        <p:nvSpPr>
          <p:cNvPr id="7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685800" y="3583437"/>
            <a:ext cx="7086600" cy="65958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3000" b="1" i="0" baseline="0">
                <a:solidFill>
                  <a:srgbClr val="F06F1D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Imię i nazwisko osoby prezentującej</a:t>
            </a:r>
            <a:endParaRPr lang="pl-PL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4774252"/>
            <a:ext cx="7357854" cy="7302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aseline="0">
                <a:solidFill>
                  <a:srgbClr val="4C4D4F"/>
                </a:solidFill>
              </a:defRPr>
            </a:lvl1pPr>
          </a:lstStyle>
          <a:p>
            <a:pPr lvl="0"/>
            <a:r>
              <a:rPr lang="pl-PL" dirty="0" smtClean="0"/>
              <a:t>Dane kontaktowe (email, nr telefonu) </a:t>
            </a:r>
          </a:p>
        </p:txBody>
      </p:sp>
    </p:spTree>
    <p:extLst>
      <p:ext uri="{BB962C8B-B14F-4D97-AF65-F5344CB8AC3E}">
        <p14:creationId xmlns:p14="http://schemas.microsoft.com/office/powerpoint/2010/main" val="681827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C5D7-590F-4E38-8AE7-D0713212E1C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4677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87CE1-DAEC-4157-9811-6166D4B46484}" type="datetime1">
              <a:rPr lang="pl-PL" smtClean="0"/>
              <a:pPr/>
              <a:t>2014-02-27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D5C14-B1EA-4C58-A620-3DD11BE140B8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265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1B347-B9C2-1741-8CCE-DA80708D6A0F}" type="datetimeFigureOut">
              <a:rPr lang="pl-PL" smtClean="0"/>
              <a:pPr/>
              <a:t>2014-02-27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60B17-3C4C-8D4E-BC46-5DD029528BD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7990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9" r:id="rId4"/>
    <p:sldLayoutId id="2147483660" r:id="rId5"/>
    <p:sldLayoutId id="2147483661" r:id="rId6"/>
    <p:sldLayoutId id="2147483662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19" y="184727"/>
            <a:ext cx="7973290" cy="59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Subtitle 30"/>
          <p:cNvSpPr>
            <a:spLocks noGrp="1"/>
          </p:cNvSpPr>
          <p:nvPr>
            <p:ph type="subTitle" idx="1"/>
          </p:nvPr>
        </p:nvSpPr>
        <p:spPr>
          <a:xfrm>
            <a:off x="772885" y="3980972"/>
            <a:ext cx="7086600" cy="659589"/>
          </a:xfrm>
        </p:spPr>
        <p:txBody>
          <a:bodyPr>
            <a:normAutofit/>
          </a:bodyPr>
          <a:lstStyle/>
          <a:p>
            <a:pPr algn="ctr"/>
            <a:r>
              <a:rPr lang="pl-PL" sz="3200" dirty="0" smtClean="0">
                <a:solidFill>
                  <a:schemeClr val="accent4"/>
                </a:solidFill>
              </a:rPr>
              <a:t>Wybrane aspekty działalności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pl-PL" dirty="0" smtClean="0"/>
              <a:t>Hel, 27 luty 2014 r.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3120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Tekstowe 1"/>
          <p:cNvSpPr txBox="1"/>
          <p:nvPr/>
        </p:nvSpPr>
        <p:spPr>
          <a:xfrm>
            <a:off x="3946398" y="336354"/>
            <a:ext cx="4830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 smtClean="0">
                <a:solidFill>
                  <a:srgbClr val="C0C0C0"/>
                </a:solidFill>
              </a:rPr>
              <a:t>Strategia rozwoju GOM!</a:t>
            </a:r>
            <a:endParaRPr lang="pl-PL" sz="3600" b="1" dirty="0">
              <a:solidFill>
                <a:srgbClr val="C0C0C0"/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00" y="1478123"/>
            <a:ext cx="4103166" cy="2728605"/>
          </a:xfrm>
          <a:prstGeom prst="rect">
            <a:avLst/>
          </a:prstGeom>
        </p:spPr>
      </p:pic>
      <p:sp>
        <p:nvSpPr>
          <p:cNvPr id="4" name="PoleTekstowe 3"/>
          <p:cNvSpPr txBox="1"/>
          <p:nvPr/>
        </p:nvSpPr>
        <p:spPr>
          <a:xfrm>
            <a:off x="272165" y="1618158"/>
            <a:ext cx="42500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• </a:t>
            </a:r>
            <a:r>
              <a:rPr lang="pl-PL" b="1" dirty="0" smtClean="0"/>
              <a:t>Samorząd Województwa</a:t>
            </a:r>
          </a:p>
          <a:p>
            <a:r>
              <a:rPr lang="pl-PL" dirty="0"/>
              <a:t>• </a:t>
            </a:r>
            <a:r>
              <a:rPr lang="pl-PL" b="1" dirty="0" smtClean="0">
                <a:solidFill>
                  <a:srgbClr val="008EB7"/>
                </a:solidFill>
              </a:rPr>
              <a:t>Wojewoda </a:t>
            </a:r>
            <a:r>
              <a:rPr lang="pl-PL" b="1" dirty="0">
                <a:solidFill>
                  <a:srgbClr val="008EB7"/>
                </a:solidFill>
              </a:rPr>
              <a:t>Pomorski</a:t>
            </a:r>
            <a:r>
              <a:rPr lang="pl-PL" dirty="0"/>
              <a:t> • </a:t>
            </a:r>
            <a:r>
              <a:rPr lang="pl-PL" b="1" dirty="0"/>
              <a:t>Forum Rozwoju Aglomeracji Gdańskiej</a:t>
            </a:r>
            <a:r>
              <a:rPr lang="pl-PL" dirty="0"/>
              <a:t> • </a:t>
            </a:r>
            <a:r>
              <a:rPr lang="pl-PL" b="1" dirty="0">
                <a:solidFill>
                  <a:srgbClr val="008EB7"/>
                </a:solidFill>
              </a:rPr>
              <a:t>Zrzeszenie Kaszubsko-Pomorskie</a:t>
            </a:r>
            <a:r>
              <a:rPr lang="pl-PL" dirty="0"/>
              <a:t> • </a:t>
            </a:r>
            <a:r>
              <a:rPr lang="pl-PL" b="1" dirty="0"/>
              <a:t>Gdańska Fundacja Innowacji Społecznej</a:t>
            </a:r>
            <a:r>
              <a:rPr lang="pl-PL" dirty="0"/>
              <a:t> • </a:t>
            </a:r>
            <a:r>
              <a:rPr lang="pl-PL" b="1" dirty="0">
                <a:solidFill>
                  <a:srgbClr val="008EB7"/>
                </a:solidFill>
              </a:rPr>
              <a:t>Stowarzyszenie Dobra Edukacja</a:t>
            </a:r>
            <a:r>
              <a:rPr lang="pl-PL" dirty="0"/>
              <a:t> </a:t>
            </a:r>
            <a:r>
              <a:rPr lang="pl-PL" b="1" dirty="0"/>
              <a:t>• Instytut Kultury Miejskiej</a:t>
            </a:r>
            <a:r>
              <a:rPr lang="pl-PL" dirty="0"/>
              <a:t> </a:t>
            </a:r>
            <a:r>
              <a:rPr lang="pl-PL" b="1" dirty="0">
                <a:solidFill>
                  <a:srgbClr val="008EB7"/>
                </a:solidFill>
              </a:rPr>
              <a:t>• Uniwersytet Gdański</a:t>
            </a:r>
            <a:r>
              <a:rPr lang="pl-PL" dirty="0"/>
              <a:t> • </a:t>
            </a:r>
            <a:r>
              <a:rPr lang="pl-PL" b="1" dirty="0"/>
              <a:t>Politechnika Gdańska</a:t>
            </a:r>
            <a:r>
              <a:rPr lang="pl-PL" dirty="0"/>
              <a:t> • </a:t>
            </a:r>
            <a:r>
              <a:rPr lang="pl-PL" b="1" dirty="0">
                <a:solidFill>
                  <a:srgbClr val="008EB7"/>
                </a:solidFill>
              </a:rPr>
              <a:t>Gdański Uniwersytet Medyczny</a:t>
            </a:r>
            <a:r>
              <a:rPr lang="pl-PL" dirty="0"/>
              <a:t> </a:t>
            </a:r>
            <a:r>
              <a:rPr lang="pl-PL" b="1" dirty="0"/>
              <a:t>• Pracodawcy Pomorza</a:t>
            </a:r>
            <a:r>
              <a:rPr lang="pl-PL" dirty="0"/>
              <a:t> </a:t>
            </a:r>
            <a:r>
              <a:rPr lang="pl-PL" b="1" dirty="0">
                <a:solidFill>
                  <a:srgbClr val="008EB7"/>
                </a:solidFill>
              </a:rPr>
              <a:t>• Grupa Lotos SA</a:t>
            </a:r>
            <a:r>
              <a:rPr lang="pl-PL" dirty="0"/>
              <a:t> </a:t>
            </a:r>
            <a:r>
              <a:rPr lang="pl-PL" b="1" dirty="0"/>
              <a:t>• </a:t>
            </a:r>
            <a:r>
              <a:rPr lang="pl-PL" b="1" dirty="0" err="1"/>
              <a:t>Interizon</a:t>
            </a:r>
            <a:r>
              <a:rPr lang="pl-PL" b="1" dirty="0"/>
              <a:t> Pomorski Klaster ICT</a:t>
            </a:r>
            <a:r>
              <a:rPr lang="pl-PL" dirty="0" smtClean="0"/>
              <a:t> </a:t>
            </a:r>
            <a:r>
              <a:rPr lang="pl-PL" dirty="0"/>
              <a:t>• </a:t>
            </a:r>
            <a:r>
              <a:rPr lang="pl-PL" b="1" dirty="0">
                <a:solidFill>
                  <a:srgbClr val="008EB7"/>
                </a:solidFill>
              </a:rPr>
              <a:t>Port Lotniczy im. Lecha Wałęsy </a:t>
            </a:r>
            <a:r>
              <a:rPr lang="pl-PL" b="1" dirty="0" smtClean="0">
                <a:solidFill>
                  <a:srgbClr val="008EB7"/>
                </a:solidFill>
              </a:rPr>
              <a:t>w </a:t>
            </a:r>
            <a:r>
              <a:rPr lang="pl-PL" b="1" dirty="0" err="1" smtClean="0">
                <a:solidFill>
                  <a:srgbClr val="008EB7"/>
                </a:solidFill>
              </a:rPr>
              <a:t>Gdn</a:t>
            </a:r>
            <a:r>
              <a:rPr lang="pl-PL" dirty="0" smtClean="0"/>
              <a:t> </a:t>
            </a:r>
            <a:r>
              <a:rPr lang="pl-PL" dirty="0"/>
              <a:t>• </a:t>
            </a:r>
            <a:r>
              <a:rPr lang="pl-PL" b="1" dirty="0"/>
              <a:t>Zarząd Portu Morskiego w </a:t>
            </a:r>
            <a:r>
              <a:rPr lang="pl-PL" b="1" dirty="0" smtClean="0"/>
              <a:t>Gdańsku</a:t>
            </a:r>
            <a:endParaRPr lang="pl-PL" b="1" dirty="0"/>
          </a:p>
        </p:txBody>
      </p:sp>
      <p:sp>
        <p:nvSpPr>
          <p:cNvPr id="5" name="PoleTekstowe 4"/>
          <p:cNvSpPr txBox="1"/>
          <p:nvPr/>
        </p:nvSpPr>
        <p:spPr>
          <a:xfrm>
            <a:off x="4929217" y="4010191"/>
            <a:ext cx="44302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• </a:t>
            </a:r>
            <a:r>
              <a:rPr lang="pl-PL" b="1" dirty="0">
                <a:solidFill>
                  <a:srgbClr val="008EB7"/>
                </a:solidFill>
              </a:rPr>
              <a:t>Fido </a:t>
            </a:r>
            <a:r>
              <a:rPr lang="pl-PL" b="1" dirty="0" err="1">
                <a:solidFill>
                  <a:srgbClr val="008EB7"/>
                </a:solidFill>
              </a:rPr>
              <a:t>Intelligence</a:t>
            </a:r>
            <a:r>
              <a:rPr lang="pl-PL" b="1" dirty="0">
                <a:solidFill>
                  <a:srgbClr val="008EB7"/>
                </a:solidFill>
              </a:rPr>
              <a:t> Sp. z o.o.</a:t>
            </a:r>
            <a:r>
              <a:rPr lang="pl-PL" dirty="0"/>
              <a:t> • </a:t>
            </a:r>
            <a:r>
              <a:rPr lang="pl-PL" b="1" dirty="0" err="1"/>
              <a:t>InnoBaltica</a:t>
            </a:r>
            <a:r>
              <a:rPr lang="pl-PL" b="1" dirty="0"/>
              <a:t> Sp. z o.o.</a:t>
            </a:r>
            <a:r>
              <a:rPr lang="pl-PL" dirty="0"/>
              <a:t> </a:t>
            </a:r>
            <a:r>
              <a:rPr lang="pl-PL" b="1" dirty="0">
                <a:solidFill>
                  <a:srgbClr val="008EB7"/>
                </a:solidFill>
              </a:rPr>
              <a:t>• </a:t>
            </a:r>
            <a:r>
              <a:rPr lang="pl-PL" b="1" dirty="0" err="1">
                <a:solidFill>
                  <a:srgbClr val="008EB7"/>
                </a:solidFill>
              </a:rPr>
              <a:t>Allcon</a:t>
            </a:r>
            <a:r>
              <a:rPr lang="pl-PL" b="1" dirty="0">
                <a:solidFill>
                  <a:srgbClr val="008EB7"/>
                </a:solidFill>
              </a:rPr>
              <a:t> Investment </a:t>
            </a:r>
            <a:r>
              <a:rPr lang="pl-PL" b="1" dirty="0" err="1">
                <a:solidFill>
                  <a:srgbClr val="008EB7"/>
                </a:solidFill>
              </a:rPr>
              <a:t>Sp</a:t>
            </a:r>
            <a:r>
              <a:rPr lang="pl-PL" b="1" dirty="0">
                <a:solidFill>
                  <a:srgbClr val="008EB7"/>
                </a:solidFill>
              </a:rPr>
              <a:t> z o.o.</a:t>
            </a:r>
            <a:r>
              <a:rPr lang="pl-PL" dirty="0"/>
              <a:t> • </a:t>
            </a:r>
            <a:r>
              <a:rPr lang="pl-PL" b="1" dirty="0" err="1"/>
              <a:t>Flextronics</a:t>
            </a:r>
            <a:r>
              <a:rPr lang="pl-PL" b="1" dirty="0"/>
              <a:t> Sp. z o.o.</a:t>
            </a:r>
            <a:r>
              <a:rPr lang="pl-PL" dirty="0"/>
              <a:t> • </a:t>
            </a:r>
            <a:r>
              <a:rPr lang="pl-PL" b="1" dirty="0">
                <a:solidFill>
                  <a:srgbClr val="008EB7"/>
                </a:solidFill>
              </a:rPr>
              <a:t>Olivia Business Center</a:t>
            </a:r>
            <a:r>
              <a:rPr lang="pl-PL" dirty="0"/>
              <a:t> </a:t>
            </a:r>
            <a:r>
              <a:rPr lang="pl-PL" b="1" dirty="0"/>
              <a:t>• Torus Sp. z o.o.</a:t>
            </a:r>
            <a:r>
              <a:rPr lang="pl-PL" dirty="0"/>
              <a:t> • </a:t>
            </a:r>
            <a:r>
              <a:rPr lang="pl-PL" b="1" dirty="0">
                <a:solidFill>
                  <a:srgbClr val="008EB7"/>
                </a:solidFill>
              </a:rPr>
              <a:t>Gdańska Organizacja Turystyczna</a:t>
            </a:r>
            <a:r>
              <a:rPr lang="pl-PL" dirty="0"/>
              <a:t> • </a:t>
            </a:r>
            <a:r>
              <a:rPr lang="pl-PL" b="1" dirty="0"/>
              <a:t>Gdański Klub </a:t>
            </a:r>
            <a:r>
              <a:rPr lang="pl-PL" b="1" dirty="0" smtClean="0"/>
              <a:t>Biznesu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302028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Tekstowe 1"/>
          <p:cNvSpPr txBox="1"/>
          <p:nvPr/>
        </p:nvSpPr>
        <p:spPr>
          <a:xfrm>
            <a:off x="3097578" y="363556"/>
            <a:ext cx="6046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dirty="0" smtClean="0">
                <a:solidFill>
                  <a:srgbClr val="C0C0C0"/>
                </a:solidFill>
              </a:rPr>
              <a:t>Ośrodek Wsparcia Ekonomii Społecznej</a:t>
            </a:r>
            <a:endParaRPr lang="pl-PL" sz="2800" dirty="0">
              <a:solidFill>
                <a:srgbClr val="C0C0C0"/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7589" y="1507126"/>
            <a:ext cx="3269081" cy="1180016"/>
          </a:xfrm>
          <a:prstGeom prst="rect">
            <a:avLst/>
          </a:prstGeom>
        </p:spPr>
      </p:pic>
      <p:sp>
        <p:nvSpPr>
          <p:cNvPr id="4" name="PoleTekstowe 3"/>
          <p:cNvSpPr txBox="1"/>
          <p:nvPr/>
        </p:nvSpPr>
        <p:spPr>
          <a:xfrm>
            <a:off x="3097578" y="2842999"/>
            <a:ext cx="2449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600" b="1" dirty="0" smtClean="0">
                <a:solidFill>
                  <a:schemeClr val="accent1"/>
                </a:solidFill>
              </a:rPr>
              <a:t>OWES</a:t>
            </a:r>
            <a:endParaRPr lang="pl-PL" sz="6600" b="1" dirty="0">
              <a:solidFill>
                <a:schemeClr val="accent1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895" y="3781718"/>
            <a:ext cx="1837350" cy="230587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7589" y="4004856"/>
            <a:ext cx="3149600" cy="13208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245" y="1709242"/>
            <a:ext cx="19050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226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350" y="0"/>
            <a:ext cx="3056847" cy="3056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9802" y="1242629"/>
            <a:ext cx="8036998" cy="841008"/>
          </a:xfrm>
        </p:spPr>
        <p:txBody>
          <a:bodyPr/>
          <a:lstStyle/>
          <a:p>
            <a:r>
              <a:rPr lang="pl-PL" dirty="0" smtClean="0"/>
              <a:t>OWES wystartował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4121" y="2083637"/>
            <a:ext cx="4550229" cy="1193005"/>
          </a:xfrm>
        </p:spPr>
        <p:txBody>
          <a:bodyPr/>
          <a:lstStyle/>
          <a:p>
            <a:r>
              <a:rPr lang="pl-PL" sz="1800" dirty="0" smtClean="0"/>
              <a:t>Działalność </a:t>
            </a:r>
            <a:r>
              <a:rPr lang="pl-PL" sz="1800" dirty="0"/>
              <a:t>w całej metropolii rozpoczął Ośrodek Wsparcia Ekonomii Społecznej. </a:t>
            </a:r>
            <a:endParaRPr lang="pl-PL" sz="1800" dirty="0" smtClean="0"/>
          </a:p>
          <a:p>
            <a:endParaRPr lang="pl-PL" sz="2400" dirty="0" smtClean="0"/>
          </a:p>
          <a:p>
            <a:endParaRPr lang="pl-PL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42" y="3056847"/>
            <a:ext cx="4092608" cy="3018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5431550" y="3291951"/>
            <a:ext cx="305684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Koalicja zaangażowanych przedsiębiorców i aktywistów prowadzi prace z kilkudziesięcioma grupami osób z Trójmiasta i sąsiadujących z nim powiatów, aby rozwiązywać w nich problemy społeczne przez działalność biznesową, a nie pomoc społeczną.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1234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Tekstowe 1"/>
          <p:cNvSpPr txBox="1"/>
          <p:nvPr/>
        </p:nvSpPr>
        <p:spPr>
          <a:xfrm>
            <a:off x="3097578" y="363556"/>
            <a:ext cx="6046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 dirty="0" smtClean="0">
                <a:solidFill>
                  <a:srgbClr val="C0C0C0"/>
                </a:solidFill>
              </a:rPr>
              <a:t>Ośrodek Wsparcia Ekonomii Społecznej</a:t>
            </a:r>
            <a:endParaRPr lang="pl-PL" sz="2800" b="1" dirty="0">
              <a:solidFill>
                <a:srgbClr val="C0C0C0"/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8317"/>
            <a:ext cx="9144000" cy="498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33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111" y="1489337"/>
            <a:ext cx="6256023" cy="4672467"/>
          </a:xfrm>
          <a:prstGeom prst="rect">
            <a:avLst/>
          </a:prstGeom>
        </p:spPr>
      </p:pic>
      <p:sp>
        <p:nvSpPr>
          <p:cNvPr id="3" name="PoleTekstowe 2"/>
          <p:cNvSpPr txBox="1"/>
          <p:nvPr/>
        </p:nvSpPr>
        <p:spPr>
          <a:xfrm>
            <a:off x="2944560" y="231445"/>
            <a:ext cx="5322345" cy="10464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3100" b="1" dirty="0" smtClean="0">
                <a:solidFill>
                  <a:srgbClr val="C0C0C0"/>
                </a:solidFill>
              </a:rPr>
              <a:t>Seria warsztatów dot. planowania przestrzennego</a:t>
            </a:r>
            <a:endParaRPr lang="pl-PL" sz="3100" b="1" dirty="0">
              <a:solidFill>
                <a:srgbClr val="C0C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40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107" y="3463315"/>
            <a:ext cx="3626959" cy="270888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9803" y="1405915"/>
            <a:ext cx="4226998" cy="841008"/>
          </a:xfrm>
        </p:spPr>
        <p:txBody>
          <a:bodyPr/>
          <a:lstStyle/>
          <a:p>
            <a:r>
              <a:rPr lang="pl-PL" sz="3200" dirty="0" smtClean="0"/>
              <a:t>Jednolita dokumentacja planistyczna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9204" y="2523206"/>
            <a:ext cx="3835595" cy="2199472"/>
          </a:xfrm>
        </p:spPr>
        <p:txBody>
          <a:bodyPr/>
          <a:lstStyle/>
          <a:p>
            <a:r>
              <a:rPr lang="pl-PL" sz="2400" dirty="0"/>
              <a:t> Z sukcesem zakończono wielomiesięczne prace nad ujednoliceniem sposobu sporządzania podstawowych dokumentów planistycznych w gminach metropolii (również wspólnie z Gdynią)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406" y="390504"/>
            <a:ext cx="3732922" cy="278802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50800" dir="5400000" sx="80000" sy="8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67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54864"/>
            <a:ext cx="7620000" cy="4953000"/>
          </a:xfrm>
          <a:prstGeom prst="rect">
            <a:avLst/>
          </a:prstGeom>
        </p:spPr>
      </p:pic>
      <p:sp>
        <p:nvSpPr>
          <p:cNvPr id="3" name="PoleTekstowe 2"/>
          <p:cNvSpPr txBox="1"/>
          <p:nvPr/>
        </p:nvSpPr>
        <p:spPr>
          <a:xfrm>
            <a:off x="4049514" y="453546"/>
            <a:ext cx="4332486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100" b="1" dirty="0">
                <a:solidFill>
                  <a:srgbClr val="C0C0C0"/>
                </a:solidFill>
              </a:rPr>
              <a:t>1</a:t>
            </a:r>
            <a:r>
              <a:rPr lang="pl-PL" sz="3100" b="1" dirty="0" smtClean="0">
                <a:solidFill>
                  <a:srgbClr val="C0C0C0"/>
                </a:solidFill>
              </a:rPr>
              <a:t>. w Polsce szkoła 3 gmin</a:t>
            </a:r>
            <a:endParaRPr lang="pl-PL" sz="3100" b="1" dirty="0">
              <a:solidFill>
                <a:srgbClr val="C0C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927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88611" y="239603"/>
            <a:ext cx="5006758" cy="1003660"/>
          </a:xfrm>
        </p:spPr>
        <p:txBody>
          <a:bodyPr/>
          <a:lstStyle/>
          <a:p>
            <a:r>
              <a:rPr lang="pl-PL" dirty="0" smtClean="0"/>
              <a:t>System monitoringu usług publicznych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3578" y="1524000"/>
            <a:ext cx="5481053" cy="4197684"/>
          </a:xfrm>
        </p:spPr>
        <p:txBody>
          <a:bodyPr/>
          <a:lstStyle/>
          <a:p>
            <a:r>
              <a:rPr lang="pl-PL" dirty="0"/>
              <a:t>Zaczęto wdrażać kompleksowy system monitoringu usług publicznych świadczonych przez samorządy metropolii. W projekcie Metropolitalnej </a:t>
            </a:r>
            <a:r>
              <a:rPr lang="pl-PL" dirty="0" smtClean="0"/>
              <a:t>Platformy </a:t>
            </a:r>
            <a:r>
              <a:rPr lang="pl-PL" dirty="0"/>
              <a:t>Praktyk Samorządowych objęta jest też Gdynia, jako członek Polskiej Unii Mobilności Aktywnej, która jest partnerem GOM w tym </a:t>
            </a:r>
            <a:r>
              <a:rPr lang="pl-PL" dirty="0" smtClean="0"/>
              <a:t>projekcie.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933" y="1524000"/>
            <a:ext cx="3626230" cy="241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50" y="4099535"/>
            <a:ext cx="21907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96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9802" y="1326907"/>
            <a:ext cx="8036998" cy="841008"/>
          </a:xfrm>
        </p:spPr>
        <p:txBody>
          <a:bodyPr/>
          <a:lstStyle/>
          <a:p>
            <a:r>
              <a:rPr lang="pl-PL" dirty="0" smtClean="0"/>
              <a:t>Wspólne zamówienia energii elektrycznej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437877" y="1937658"/>
            <a:ext cx="4248923" cy="4256346"/>
          </a:xfrm>
        </p:spPr>
        <p:txBody>
          <a:bodyPr/>
          <a:lstStyle/>
          <a:p>
            <a:r>
              <a:rPr lang="pl-PL" sz="2200" dirty="0"/>
              <a:t>Na jeszcze większą niż w ub. roku skalę przeprowadzono grupowe zamówienia energii elektrycznej, dzięki czemu </a:t>
            </a:r>
            <a:r>
              <a:rPr lang="pl-PL" sz="2200" dirty="0">
                <a:solidFill>
                  <a:srgbClr val="FBAB10"/>
                </a:solidFill>
              </a:rPr>
              <a:t>gminy i powiaty metropolii osiągną w 2014 r. </a:t>
            </a:r>
            <a:r>
              <a:rPr lang="pl-PL" sz="2200" b="1" dirty="0" smtClean="0">
                <a:solidFill>
                  <a:schemeClr val="accent3"/>
                </a:solidFill>
              </a:rPr>
              <a:t>12 </a:t>
            </a:r>
            <a:r>
              <a:rPr lang="pl-PL" sz="2200" b="1" dirty="0">
                <a:solidFill>
                  <a:schemeClr val="accent3"/>
                </a:solidFill>
              </a:rPr>
              <a:t>milionów </a:t>
            </a:r>
            <a:r>
              <a:rPr lang="pl-PL" sz="2200" b="1" dirty="0">
                <a:solidFill>
                  <a:srgbClr val="FBAB10"/>
                </a:solidFill>
              </a:rPr>
              <a:t>złotych</a:t>
            </a:r>
            <a:r>
              <a:rPr lang="pl-PL" sz="2200" dirty="0">
                <a:solidFill>
                  <a:srgbClr val="FBAB10"/>
                </a:solidFill>
              </a:rPr>
              <a:t> oszczędności</a:t>
            </a:r>
            <a:r>
              <a:rPr lang="pl-PL" sz="2200" dirty="0"/>
              <a:t>. </a:t>
            </a:r>
            <a:r>
              <a:rPr lang="pl-PL" sz="2200" dirty="0" smtClean="0"/>
              <a:t> </a:t>
            </a:r>
            <a:br>
              <a:rPr lang="pl-PL" sz="2200" dirty="0" smtClean="0"/>
            </a:br>
            <a:r>
              <a:rPr lang="pl-PL" sz="2200" dirty="0" smtClean="0"/>
              <a:t>Ceny na 2014 r. : </a:t>
            </a:r>
          </a:p>
          <a:p>
            <a:r>
              <a:rPr lang="pl-PL" sz="2200" dirty="0" smtClean="0"/>
              <a:t>GOM: 255,16 zł/</a:t>
            </a:r>
            <a:r>
              <a:rPr lang="pl-PL" sz="2200" dirty="0" err="1" smtClean="0"/>
              <a:t>MWh</a:t>
            </a:r>
            <a:r>
              <a:rPr lang="pl-PL" sz="2200" dirty="0" smtClean="0"/>
              <a:t> (dostawa + </a:t>
            </a:r>
            <a:r>
              <a:rPr lang="pl-PL" sz="2200" dirty="0" err="1" smtClean="0"/>
              <a:t>przesył</a:t>
            </a:r>
            <a:r>
              <a:rPr lang="pl-PL" sz="2200" dirty="0" smtClean="0"/>
              <a:t>)</a:t>
            </a:r>
          </a:p>
          <a:p>
            <a:r>
              <a:rPr lang="pl-PL" sz="2200" dirty="0" smtClean="0"/>
              <a:t>Forum NORDA:  257,19 zł/</a:t>
            </a:r>
            <a:r>
              <a:rPr lang="pl-PL" sz="2200" dirty="0" err="1" smtClean="0"/>
              <a:t>MWh</a:t>
            </a:r>
            <a:r>
              <a:rPr lang="pl-PL" sz="2200" dirty="0" smtClean="0"/>
              <a:t> (dostawa)</a:t>
            </a:r>
          </a:p>
          <a:p>
            <a:endParaRPr lang="pl-PL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937657"/>
            <a:ext cx="4648200" cy="4256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737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2256">
            <a:off x="5107174" y="2239121"/>
            <a:ext cx="3302341" cy="220224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9802" y="987778"/>
            <a:ext cx="4599531" cy="1113375"/>
          </a:xfrm>
        </p:spPr>
        <p:txBody>
          <a:bodyPr/>
          <a:lstStyle/>
          <a:p>
            <a:r>
              <a:rPr lang="pl-PL" sz="3200" dirty="0" smtClean="0"/>
              <a:t>Wspólna Reprezentacja Obszaru Metropolitalnego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101153"/>
            <a:ext cx="5249333" cy="2719130"/>
          </a:xfrm>
        </p:spPr>
        <p:txBody>
          <a:bodyPr/>
          <a:lstStyle/>
          <a:p>
            <a:r>
              <a:rPr lang="pl-PL" sz="2400" dirty="0" smtClean="0">
                <a:solidFill>
                  <a:srgbClr val="FBAB10"/>
                </a:solidFill>
              </a:rPr>
              <a:t>regularne </a:t>
            </a:r>
            <a:r>
              <a:rPr lang="pl-PL" sz="2400" dirty="0">
                <a:solidFill>
                  <a:srgbClr val="FBAB10"/>
                </a:solidFill>
              </a:rPr>
              <a:t>forum </a:t>
            </a:r>
            <a:r>
              <a:rPr lang="pl-PL" sz="2400" dirty="0" smtClean="0">
                <a:solidFill>
                  <a:srgbClr val="FBAB10"/>
                </a:solidFill>
              </a:rPr>
              <a:t>dialogu</a:t>
            </a:r>
            <a:r>
              <a:rPr lang="pl-PL" sz="2400" dirty="0"/>
              <a:t> </a:t>
            </a:r>
            <a:r>
              <a:rPr lang="pl-PL" sz="2400" dirty="0" smtClean="0"/>
              <a:t>- Zespół </a:t>
            </a:r>
            <a:r>
              <a:rPr lang="pl-PL" sz="2400" dirty="0"/>
              <a:t>Negocjacyjny </a:t>
            </a:r>
            <a:r>
              <a:rPr lang="pl-PL" sz="2400" dirty="0" smtClean="0"/>
              <a:t>OMT</a:t>
            </a:r>
            <a:endParaRPr lang="pl-PL" sz="2400" dirty="0"/>
          </a:p>
          <a:p>
            <a:r>
              <a:rPr lang="pl-PL" sz="2400" dirty="0" smtClean="0"/>
              <a:t>Przedstawiciele samorządów, </a:t>
            </a:r>
            <a:r>
              <a:rPr lang="pl-PL" sz="2400" dirty="0"/>
              <a:t>uczelni wyższych, organizacji pozarządowych i </a:t>
            </a:r>
            <a:r>
              <a:rPr lang="pl-PL" sz="2400" dirty="0" smtClean="0"/>
              <a:t>biznesu</a:t>
            </a:r>
          </a:p>
          <a:p>
            <a:r>
              <a:rPr lang="pl-PL" sz="2400" dirty="0" smtClean="0"/>
              <a:t>Ponad </a:t>
            </a:r>
            <a:r>
              <a:rPr lang="pl-PL" sz="2400" dirty="0">
                <a:solidFill>
                  <a:srgbClr val="FBAB10"/>
                </a:solidFill>
              </a:rPr>
              <a:t>2</a:t>
            </a:r>
            <a:r>
              <a:rPr lang="pl-PL" sz="2400" dirty="0" smtClean="0">
                <a:solidFill>
                  <a:srgbClr val="FBAB10"/>
                </a:solidFill>
              </a:rPr>
              <a:t>0 partnerskich </a:t>
            </a:r>
            <a:r>
              <a:rPr lang="pl-PL" sz="2400" dirty="0">
                <a:solidFill>
                  <a:srgbClr val="FBAB10"/>
                </a:solidFill>
              </a:rPr>
              <a:t>przedsięwzięć </a:t>
            </a:r>
            <a:r>
              <a:rPr lang="pl-PL" sz="2400" dirty="0"/>
              <a:t>z zakresu transportu, edukacji, turystyki i energetyki, które będą miały szansę na realizację w latach </a:t>
            </a:r>
            <a:r>
              <a:rPr lang="pl-PL" sz="2400" dirty="0" smtClean="0"/>
              <a:t>2014-2020. </a:t>
            </a:r>
            <a:endParaRPr lang="pl-PL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1744">
            <a:off x="5393238" y="189573"/>
            <a:ext cx="3498845" cy="232891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3015">
            <a:off x="5839252" y="3985535"/>
            <a:ext cx="3160945" cy="210795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156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Symbol zastępczy zawartości 3"/>
          <p:cNvPicPr>
            <a:picLocks noGrp="1" noChangeAspect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4518" y="1300162"/>
            <a:ext cx="64008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417168" y="5272128"/>
            <a:ext cx="472408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pl-PL" sz="3300" b="1" dirty="0" smtClean="0">
                <a:solidFill>
                  <a:schemeClr val="accent4"/>
                </a:solidFill>
                <a:latin typeface="Calibri" pitchFamily="34" charset="0"/>
              </a:rPr>
              <a:t>+ członkowie wspierający </a:t>
            </a:r>
            <a:r>
              <a:rPr lang="pl-PL" sz="3300" b="1" dirty="0" smtClean="0">
                <a:solidFill>
                  <a:schemeClr val="accent6"/>
                </a:solidFill>
                <a:latin typeface="Calibri" pitchFamily="34" charset="0"/>
              </a:rPr>
              <a:t>+ strategiczni partnerzy</a:t>
            </a:r>
            <a:endParaRPr lang="pl-PL" sz="3300" b="1" dirty="0">
              <a:solidFill>
                <a:schemeClr val="accent6"/>
              </a:solidFill>
              <a:latin typeface="Calibri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6095385" y="1463442"/>
            <a:ext cx="276229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sz="3600" b="1" dirty="0">
                <a:solidFill>
                  <a:srgbClr val="FBAB10"/>
                </a:solidFill>
                <a:latin typeface="Calibri" pitchFamily="34" charset="0"/>
              </a:rPr>
              <a:t>1,27</a:t>
            </a:r>
            <a:r>
              <a:rPr lang="pl-PL" sz="3600" b="1" dirty="0">
                <a:solidFill>
                  <a:srgbClr val="FDCD70"/>
                </a:solidFill>
                <a:latin typeface="Calibri" pitchFamily="34" charset="0"/>
              </a:rPr>
              <a:t> mln </a:t>
            </a:r>
          </a:p>
          <a:p>
            <a:r>
              <a:rPr lang="pl-PL" sz="3600" b="1" dirty="0">
                <a:solidFill>
                  <a:srgbClr val="FDCD70"/>
                </a:solidFill>
                <a:latin typeface="Calibri" pitchFamily="34" charset="0"/>
              </a:rPr>
              <a:t>mieszkańców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253099" y="2313979"/>
            <a:ext cx="277231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l-PL" sz="3200" b="1" dirty="0" smtClean="0">
                <a:solidFill>
                  <a:srgbClr val="FBAB10"/>
                </a:solidFill>
                <a:latin typeface="Calibri" pitchFamily="34" charset="0"/>
              </a:rPr>
              <a:t>39 miast i gmin </a:t>
            </a:r>
          </a:p>
          <a:p>
            <a:r>
              <a:rPr lang="pl-PL" sz="3200" b="1" dirty="0" smtClean="0">
                <a:solidFill>
                  <a:srgbClr val="C0C0C0"/>
                </a:solidFill>
                <a:latin typeface="Calibri" pitchFamily="34" charset="0"/>
              </a:rPr>
              <a:t>+ 8 powiatów</a:t>
            </a:r>
            <a:endParaRPr lang="pl-PL" sz="3200" b="1" dirty="0">
              <a:solidFill>
                <a:srgbClr val="C0C0C0"/>
              </a:solidFill>
              <a:latin typeface="Calibri" pitchFamily="34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" y="3455136"/>
            <a:ext cx="2979974" cy="240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493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9802" y="1227276"/>
            <a:ext cx="8036998" cy="841008"/>
          </a:xfrm>
        </p:spPr>
        <p:txBody>
          <a:bodyPr/>
          <a:lstStyle/>
          <a:p>
            <a:r>
              <a:rPr lang="pl-PL" dirty="0" smtClean="0"/>
              <a:t>Wspólna strategia transportowa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533468" y="2281775"/>
            <a:ext cx="7522029" cy="2131159"/>
          </a:xfrm>
        </p:spPr>
        <p:txBody>
          <a:bodyPr/>
          <a:lstStyle/>
          <a:p>
            <a:r>
              <a:rPr lang="pl-PL" dirty="0" smtClean="0"/>
              <a:t>GOM </a:t>
            </a:r>
            <a:r>
              <a:rPr lang="pl-PL" dirty="0"/>
              <a:t>i gminy </a:t>
            </a:r>
            <a:r>
              <a:rPr lang="pl-PL" dirty="0" err="1"/>
              <a:t>Nordy</a:t>
            </a:r>
            <a:r>
              <a:rPr lang="pl-PL" dirty="0"/>
              <a:t> napisały i złożyły wspólny wniosek aplikacyjny na sfinansowanie Strategii Transportowej Metropolii Zatoki Gdańskiej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192" y="4190442"/>
            <a:ext cx="6251013" cy="200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2068284"/>
            <a:ext cx="1598839" cy="2558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135" y="284355"/>
            <a:ext cx="1873405" cy="9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25" y="4190443"/>
            <a:ext cx="2006004" cy="197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895" y="4190442"/>
            <a:ext cx="2779884" cy="200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9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88545" y="1248593"/>
            <a:ext cx="3367026" cy="2121056"/>
          </a:xfrm>
        </p:spPr>
        <p:txBody>
          <a:bodyPr/>
          <a:lstStyle/>
          <a:p>
            <a:r>
              <a:rPr lang="pl-PL" dirty="0" smtClean="0"/>
              <a:t>Wspólna strategia wodociągowo-kanalizacyjna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12770" y="3907972"/>
            <a:ext cx="4103913" cy="1926772"/>
          </a:xfrm>
        </p:spPr>
        <p:txBody>
          <a:bodyPr/>
          <a:lstStyle/>
          <a:p>
            <a:r>
              <a:rPr lang="pl-PL" sz="1800" dirty="0"/>
              <a:t>Pod kierunkiem Pruszcza Gdańskiego ponad 20 gmin powiatów gdańskiego, kartuskiego i nowodworskiego wraz z Gdańskiem i Sopotem zawiązało Partnerstwo i przygotowało wspólny projekt na rzecz zintegrowanej strategii </a:t>
            </a:r>
            <a:r>
              <a:rPr lang="pl-PL" sz="1800" dirty="0" smtClean="0"/>
              <a:t>wodociągowo-kanalizacyjnej.</a:t>
            </a:r>
            <a:endParaRPr lang="pl-PL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740" y="326175"/>
            <a:ext cx="4931229" cy="32874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28" y="3613661"/>
            <a:ext cx="3603712" cy="23249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94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Forum Kultury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1348" y="2497296"/>
            <a:ext cx="4358109" cy="3119734"/>
          </a:xfrm>
        </p:spPr>
        <p:txBody>
          <a:bodyPr/>
          <a:lstStyle/>
          <a:p>
            <a:r>
              <a:rPr lang="pl-PL" dirty="0"/>
              <a:t>Rozpoczęto przygotowania do </a:t>
            </a:r>
            <a:r>
              <a:rPr lang="pl-PL" sz="3600" dirty="0">
                <a:solidFill>
                  <a:srgbClr val="F06F1C"/>
                </a:solidFill>
              </a:rPr>
              <a:t>Metropolitalnego Forum </a:t>
            </a:r>
            <a:r>
              <a:rPr lang="pl-PL" sz="3600" dirty="0" smtClean="0">
                <a:solidFill>
                  <a:srgbClr val="F06F1C"/>
                </a:solidFill>
              </a:rPr>
              <a:t>Kultury 2014</a:t>
            </a:r>
            <a:endParaRPr lang="pl-PL" sz="3600" dirty="0">
              <a:solidFill>
                <a:srgbClr val="F06F1C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460" y="772188"/>
            <a:ext cx="2573111" cy="522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93351" y="1041663"/>
            <a:ext cx="4194341" cy="841008"/>
          </a:xfrm>
        </p:spPr>
        <p:txBody>
          <a:bodyPr/>
          <a:lstStyle/>
          <a:p>
            <a:r>
              <a:rPr lang="pl-PL" dirty="0" smtClean="0"/>
              <a:t>Kongres Smart Metropolia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87925" y="2754574"/>
            <a:ext cx="3704966" cy="3548882"/>
          </a:xfrm>
        </p:spPr>
        <p:txBody>
          <a:bodyPr/>
          <a:lstStyle/>
          <a:p>
            <a:r>
              <a:rPr lang="pl-PL" sz="2400" dirty="0" smtClean="0"/>
              <a:t>Setki </a:t>
            </a:r>
            <a:r>
              <a:rPr lang="pl-PL" sz="2400" dirty="0"/>
              <a:t>gości i ekspertów dyskutowało podczas Kongresu </a:t>
            </a:r>
            <a:r>
              <a:rPr lang="pl-PL" sz="2400" dirty="0">
                <a:solidFill>
                  <a:srgbClr val="F06F1C"/>
                </a:solidFill>
              </a:rPr>
              <a:t>Smart Metropolia </a:t>
            </a:r>
            <a:r>
              <a:rPr lang="pl-PL" sz="2400" dirty="0"/>
              <a:t>- międzynarodowego forum wymiany doświadczeń i debaty nt. współpracy w metropolii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50" y="2492061"/>
            <a:ext cx="3811395" cy="381139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746" y="129929"/>
            <a:ext cx="3534126" cy="23511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26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Plan Gospodarki Niskoemisyjnej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1348" y="2069123"/>
            <a:ext cx="8135452" cy="2960077"/>
          </a:xfrm>
        </p:spPr>
        <p:txBody>
          <a:bodyPr/>
          <a:lstStyle/>
          <a:p>
            <a:r>
              <a:rPr lang="pl-PL" dirty="0" smtClean="0"/>
              <a:t>Ponad 30 gmin złożyło wspólny wniosek na opracowanie Planu Gospodarki Niskoemisyjnej dla Gdańskiego Obszaru Metropolitalnego.</a:t>
            </a:r>
            <a:endParaRPr lang="pl-P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092" y="3800475"/>
            <a:ext cx="1866900" cy="23050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346" y="3800475"/>
            <a:ext cx="2860029" cy="22288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4" y="3876675"/>
            <a:ext cx="3075214" cy="21526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499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Zrzut ekranu 2013-01-9 o 1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9576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40738" y="1405915"/>
            <a:ext cx="5032541" cy="841008"/>
          </a:xfrm>
        </p:spPr>
        <p:txBody>
          <a:bodyPr/>
          <a:lstStyle/>
          <a:p>
            <a:r>
              <a:rPr lang="pl-PL" dirty="0" smtClean="0"/>
              <a:t>Karta osoby aktywnie poszukującej pracy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33633" y="2649825"/>
            <a:ext cx="5326939" cy="2754085"/>
          </a:xfrm>
        </p:spPr>
        <p:txBody>
          <a:bodyPr/>
          <a:lstStyle/>
          <a:p>
            <a:r>
              <a:rPr lang="pl-PL" sz="2400" dirty="0"/>
              <a:t>Drugi rok z rzędu w Gdańsku funkcjonuje darmowy bilet dla osób poszukujących pracę, niezależnie od tego z którego powiatu metropolii pochodzą. Gdynia bierze udział w tym działaniu, jednak jak na razie jedynie na zasadzie beneficjenta programu).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53" y="2649824"/>
            <a:ext cx="2100943" cy="290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450" y="281669"/>
            <a:ext cx="2658350" cy="1786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8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Targi Pracy i Przedsiębiorczości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Po raz drugi odbyły się Metropolitalne Targi Pracy i </a:t>
            </a:r>
            <a:r>
              <a:rPr lang="pl-PL" dirty="0" smtClean="0"/>
              <a:t>Przedsiębiorczości</a:t>
            </a:r>
            <a:endParaRPr lang="pl-PL" dirty="0"/>
          </a:p>
        </p:txBody>
      </p:sp>
      <p:pic>
        <p:nvPicPr>
          <p:cNvPr id="4" name="Obraz 3" descr="Aktualności 8b - Targi Prac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356" y="3499051"/>
            <a:ext cx="4436533" cy="2959133"/>
          </a:xfrm>
          <a:prstGeom prst="rect">
            <a:avLst/>
          </a:prstGeom>
        </p:spPr>
      </p:pic>
      <p:pic>
        <p:nvPicPr>
          <p:cNvPr id="5" name="Obraz 4" descr="Aktualności 8 - Targi Prac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78" y="3513666"/>
            <a:ext cx="4416778" cy="294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597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29000" y="326415"/>
            <a:ext cx="5041900" cy="841008"/>
          </a:xfrm>
        </p:spPr>
        <p:txBody>
          <a:bodyPr/>
          <a:lstStyle/>
          <a:p>
            <a:r>
              <a:rPr lang="pl-PL" dirty="0" smtClean="0"/>
              <a:t>Prace nad Strategią ZIT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1348" y="1320801"/>
            <a:ext cx="8135452" cy="3282462"/>
          </a:xfrm>
        </p:spPr>
        <p:txBody>
          <a:bodyPr/>
          <a:lstStyle/>
          <a:p>
            <a:pPr marL="0" indent="0">
              <a:buNone/>
            </a:pPr>
            <a:r>
              <a:rPr lang="pl-PL" b="1" dirty="0" smtClean="0"/>
              <a:t>CELE ZIT:</a:t>
            </a:r>
          </a:p>
          <a:p>
            <a:r>
              <a:rPr lang="pl-PL" sz="2100" dirty="0" smtClean="0"/>
              <a:t>sprzyjanie </a:t>
            </a:r>
            <a:r>
              <a:rPr lang="pl-PL" sz="2100" b="1" dirty="0"/>
              <a:t>rozwojowi </a:t>
            </a:r>
            <a:r>
              <a:rPr lang="pl-PL" sz="2100" b="1" dirty="0" err="1"/>
              <a:t>współpracy</a:t>
            </a:r>
            <a:r>
              <a:rPr lang="pl-PL" sz="2100" b="1" dirty="0"/>
              <a:t> i integracji </a:t>
            </a:r>
            <a:r>
              <a:rPr lang="pl-PL" sz="2100" dirty="0"/>
              <a:t>na obszarach funkcjonalnych </a:t>
            </a:r>
            <a:r>
              <a:rPr lang="pl-PL" sz="2100" dirty="0" err="1"/>
              <a:t>największych</a:t>
            </a:r>
            <a:r>
              <a:rPr lang="pl-PL" sz="2100" dirty="0"/>
              <a:t> polskich miast, przede wszystkim </a:t>
            </a:r>
            <a:r>
              <a:rPr lang="pl-PL" sz="2100" b="1" dirty="0"/>
              <a:t>tam, gdzie skala </a:t>
            </a:r>
            <a:r>
              <a:rPr lang="pl-PL" sz="2100" b="1" dirty="0" err="1"/>
              <a:t>problemów</a:t>
            </a:r>
            <a:r>
              <a:rPr lang="pl-PL" sz="2100" b="1" dirty="0"/>
              <a:t> </a:t>
            </a:r>
            <a:r>
              <a:rPr lang="pl-PL" sz="2100" b="1" dirty="0" err="1"/>
              <a:t>związanych</a:t>
            </a:r>
            <a:r>
              <a:rPr lang="pl-PL" sz="2100" b="1" dirty="0"/>
              <a:t> z brakiem </a:t>
            </a:r>
            <a:r>
              <a:rPr lang="pl-PL" sz="2100" b="1" dirty="0" err="1"/>
              <a:t>współpracy</a:t>
            </a:r>
            <a:r>
              <a:rPr lang="pl-PL" sz="2100" b="1" dirty="0"/>
              <a:t> i </a:t>
            </a:r>
            <a:r>
              <a:rPr lang="pl-PL" sz="2100" b="1" dirty="0" err="1"/>
              <a:t>komplementarności</a:t>
            </a:r>
            <a:r>
              <a:rPr lang="pl-PL" sz="2100" b="1" dirty="0"/>
              <a:t> </a:t>
            </a:r>
            <a:r>
              <a:rPr lang="pl-PL" sz="2100" b="1" dirty="0" err="1"/>
              <a:t>działan</a:t>
            </a:r>
            <a:r>
              <a:rPr lang="pl-PL" sz="2100" b="1" dirty="0"/>
              <a:t>́ </a:t>
            </a:r>
            <a:r>
              <a:rPr lang="pl-PL" sz="2100" b="1" dirty="0" err="1"/>
              <a:t>różnych</a:t>
            </a:r>
            <a:r>
              <a:rPr lang="pl-PL" sz="2100" b="1" dirty="0"/>
              <a:t> jednostek administracyjnych jest </a:t>
            </a:r>
            <a:r>
              <a:rPr lang="pl-PL" sz="2100" b="1" dirty="0" err="1"/>
              <a:t>największa</a:t>
            </a:r>
            <a:r>
              <a:rPr lang="pl-PL" sz="2100" dirty="0"/>
              <a:t>; </a:t>
            </a:r>
            <a:endParaRPr lang="pl-PL" sz="2100" dirty="0" smtClean="0"/>
          </a:p>
          <a:p>
            <a:r>
              <a:rPr lang="pl-PL" sz="2100" b="1" dirty="0" smtClean="0"/>
              <a:t>promowanie </a:t>
            </a:r>
            <a:r>
              <a:rPr lang="pl-PL" sz="2100" b="1" dirty="0"/>
              <a:t>partnerskiego modelu </a:t>
            </a:r>
            <a:r>
              <a:rPr lang="pl-PL" sz="2100" b="1" dirty="0" err="1"/>
              <a:t>współpracy</a:t>
            </a:r>
            <a:r>
              <a:rPr lang="pl-PL" sz="2100" b="1" dirty="0"/>
              <a:t> </a:t>
            </a:r>
            <a:r>
              <a:rPr lang="pl-PL" sz="2100" dirty="0" err="1"/>
              <a:t>różnych</a:t>
            </a:r>
            <a:r>
              <a:rPr lang="pl-PL" sz="2100" dirty="0"/>
              <a:t> jednostek administracyjnych na miejskich obszarach funkcjonalnych; </a:t>
            </a:r>
          </a:p>
          <a:p>
            <a:r>
              <a:rPr lang="pl-PL" sz="2100" dirty="0"/>
              <a:t>realizacja zintegrowanych </a:t>
            </a:r>
            <a:r>
              <a:rPr lang="pl-PL" sz="2100" dirty="0" err="1"/>
              <a:t>projektów</a:t>
            </a:r>
            <a:r>
              <a:rPr lang="pl-PL" sz="2100" dirty="0"/>
              <a:t> </a:t>
            </a:r>
            <a:r>
              <a:rPr lang="pl-PL" sz="2100" dirty="0" err="1"/>
              <a:t>odpowiadających</a:t>
            </a:r>
            <a:r>
              <a:rPr lang="pl-PL" sz="2100" dirty="0"/>
              <a:t> </a:t>
            </a:r>
            <a:r>
              <a:rPr lang="pl-PL" sz="2100" b="1" dirty="0"/>
              <a:t>w </a:t>
            </a:r>
            <a:r>
              <a:rPr lang="pl-PL" sz="2100" b="1" dirty="0" err="1"/>
              <a:t>sposób</a:t>
            </a:r>
            <a:r>
              <a:rPr lang="pl-PL" sz="2100" b="1" dirty="0"/>
              <a:t> kompleksowy na potrzeby, problemy miast i ich </a:t>
            </a:r>
            <a:r>
              <a:rPr lang="pl-PL" sz="2100" b="1" dirty="0" err="1"/>
              <a:t>obszarów</a:t>
            </a:r>
            <a:r>
              <a:rPr lang="pl-PL" sz="2100" b="1" dirty="0"/>
              <a:t> funkcjonalnych</a:t>
            </a:r>
            <a:r>
              <a:rPr lang="pl-PL" sz="2100" dirty="0" smtClean="0"/>
              <a:t>;</a:t>
            </a:r>
          </a:p>
          <a:p>
            <a:r>
              <a:rPr lang="pl-PL" sz="2100" dirty="0" err="1" smtClean="0"/>
              <a:t>zwiększanie</a:t>
            </a:r>
            <a:r>
              <a:rPr lang="pl-PL" sz="2100" dirty="0" smtClean="0"/>
              <a:t> </a:t>
            </a:r>
            <a:r>
              <a:rPr lang="pl-PL" sz="2100" b="1" dirty="0"/>
              <a:t>wpływu miast i </a:t>
            </a:r>
            <a:r>
              <a:rPr lang="pl-PL" sz="2100" b="1" dirty="0" err="1"/>
              <a:t>powiązanych</a:t>
            </a:r>
            <a:r>
              <a:rPr lang="pl-PL" sz="2100" b="1" dirty="0"/>
              <a:t> z nimi </a:t>
            </a:r>
            <a:r>
              <a:rPr lang="pl-PL" sz="2100" b="1" dirty="0" err="1"/>
              <a:t>obszarów</a:t>
            </a:r>
            <a:r>
              <a:rPr lang="pl-PL" sz="2100" b="1" dirty="0"/>
              <a:t> funkcjonalnych </a:t>
            </a:r>
            <a:r>
              <a:rPr lang="pl-PL" sz="2100" dirty="0"/>
              <a:t>na kształt i </a:t>
            </a:r>
            <a:r>
              <a:rPr lang="pl-PL" sz="2100" dirty="0" err="1"/>
              <a:t>sposób</a:t>
            </a:r>
            <a:r>
              <a:rPr lang="pl-PL" sz="2100" dirty="0"/>
              <a:t> realizacji </a:t>
            </a:r>
            <a:r>
              <a:rPr lang="pl-PL" sz="2100" dirty="0" err="1"/>
              <a:t>działan</a:t>
            </a:r>
            <a:r>
              <a:rPr lang="pl-PL" sz="2100" dirty="0"/>
              <a:t>́ wspieranych na ich obszarze </a:t>
            </a:r>
            <a:r>
              <a:rPr lang="pl-PL" sz="2100" b="1" dirty="0"/>
              <a:t>w ramach polityki </a:t>
            </a:r>
            <a:r>
              <a:rPr lang="pl-PL" sz="2100" b="1" dirty="0" err="1"/>
              <a:t>spójności</a:t>
            </a:r>
            <a:r>
              <a:rPr lang="pl-PL" sz="2100" b="1" dirty="0"/>
              <a:t> </a:t>
            </a:r>
            <a:endParaRPr lang="pl-PL" sz="2100" dirty="0"/>
          </a:p>
          <a:p>
            <a:endParaRPr lang="pl-PL" sz="2100" dirty="0"/>
          </a:p>
        </p:txBody>
      </p:sp>
    </p:spTree>
    <p:extLst>
      <p:ext uri="{BB962C8B-B14F-4D97-AF65-F5344CB8AC3E}">
        <p14:creationId xmlns:p14="http://schemas.microsoft.com/office/powerpoint/2010/main" val="1194097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29000" y="326415"/>
            <a:ext cx="5041900" cy="841008"/>
          </a:xfrm>
        </p:spPr>
        <p:txBody>
          <a:bodyPr/>
          <a:lstStyle/>
          <a:p>
            <a:r>
              <a:rPr lang="pl-PL" dirty="0" smtClean="0"/>
              <a:t>Prace nad Strategią ZIT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04" y="1514475"/>
            <a:ext cx="6177045" cy="3401661"/>
          </a:xfrm>
        </p:spPr>
      </p:pic>
    </p:spTree>
    <p:extLst>
      <p:ext uri="{BB962C8B-B14F-4D97-AF65-F5344CB8AC3E}">
        <p14:creationId xmlns:p14="http://schemas.microsoft.com/office/powerpoint/2010/main" val="1457930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69913" y="1179222"/>
            <a:ext cx="8686801" cy="5109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4100" i="1" dirty="0" smtClean="0">
                <a:solidFill>
                  <a:schemeClr val="accent6"/>
                </a:solidFill>
              </a:rPr>
              <a:t>   Koncepcja Komisji Europejskiej i Eurostatu</a:t>
            </a:r>
          </a:p>
          <a:p>
            <a:pPr algn="l"/>
            <a:endParaRPr lang="pl-PL" sz="1700" b="1" dirty="0" smtClean="0">
              <a:solidFill>
                <a:schemeClr val="accent6"/>
              </a:solidFill>
            </a:endParaRPr>
          </a:p>
          <a:p>
            <a:pPr marL="571500" indent="-571500" algn="l">
              <a:buFont typeface="Arial"/>
              <a:buChar char="•"/>
            </a:pPr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  <a:t>Region Metropolitalny </a:t>
            </a:r>
            <a:r>
              <a:rPr lang="pl-PL" dirty="0" smtClean="0">
                <a:solidFill>
                  <a:schemeClr val="accent6">
                    <a:lumMod val="75000"/>
                  </a:schemeClr>
                </a:solidFill>
              </a:rPr>
              <a:t>na bazie jednostek </a:t>
            </a:r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  <a:t>NUTS-3</a:t>
            </a:r>
            <a:r>
              <a:rPr lang="pl-PL" dirty="0" smtClean="0">
                <a:solidFill>
                  <a:schemeClr val="accent6">
                    <a:lumMod val="75000"/>
                  </a:schemeClr>
                </a:solidFill>
              </a:rPr>
              <a:t> (&gt; 250 tys. mieszkańców)</a:t>
            </a:r>
          </a:p>
          <a:p>
            <a:pPr marL="571500" indent="-571500" algn="l">
              <a:buFont typeface="Arial"/>
              <a:buChar char="•"/>
            </a:pPr>
            <a:endParaRPr lang="pl-PL" sz="13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71500" algn="l">
              <a:buFont typeface="Arial"/>
              <a:buChar char="•"/>
            </a:pPr>
            <a:r>
              <a:rPr lang="en-US" sz="4200" b="1" dirty="0" err="1" smtClean="0">
                <a:solidFill>
                  <a:schemeClr val="bg1">
                    <a:lumMod val="50000"/>
                  </a:schemeClr>
                </a:solidFill>
              </a:rPr>
              <a:t>Aglomeracja</a:t>
            </a:r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 + </a:t>
            </a:r>
            <a:r>
              <a:rPr lang="en-US" sz="4200" b="1" dirty="0" err="1" smtClean="0">
                <a:solidFill>
                  <a:schemeClr val="bg1">
                    <a:lumMod val="50000"/>
                  </a:schemeClr>
                </a:solidFill>
              </a:rPr>
              <a:t>pierścień</a:t>
            </a:r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 ‘</a:t>
            </a:r>
            <a:r>
              <a:rPr lang="en-US" sz="4200" b="1" dirty="0" err="1" smtClean="0">
                <a:solidFill>
                  <a:schemeClr val="bg1">
                    <a:lumMod val="50000"/>
                  </a:schemeClr>
                </a:solidFill>
              </a:rPr>
              <a:t>funkcjonalny</a:t>
            </a:r>
            <a:r>
              <a:rPr lang="en-US" sz="4200" b="1" dirty="0" smtClean="0">
                <a:solidFill>
                  <a:schemeClr val="bg1">
                    <a:lumMod val="50000"/>
                  </a:schemeClr>
                </a:solidFill>
              </a:rPr>
              <a:t>’</a:t>
            </a:r>
            <a:endParaRPr lang="pl-PL" sz="4200" b="1" dirty="0" smtClean="0">
              <a:solidFill>
                <a:schemeClr val="bg1">
                  <a:lumMod val="50000"/>
                </a:schemeClr>
              </a:solidFill>
              <a:sym typeface="Wingdings"/>
            </a:endParaRPr>
          </a:p>
          <a:p>
            <a:pPr marL="1028700" lvl="1" indent="-571500">
              <a:buFont typeface="Arial"/>
              <a:buChar char="•"/>
            </a:pPr>
            <a:r>
              <a:rPr lang="pl-PL" sz="3100" b="1" dirty="0" smtClean="0">
                <a:solidFill>
                  <a:schemeClr val="accent4"/>
                </a:solidFill>
              </a:rPr>
              <a:t>E</a:t>
            </a:r>
            <a:r>
              <a:rPr lang="en-US" sz="3100" b="1" dirty="0" err="1" smtClean="0">
                <a:solidFill>
                  <a:schemeClr val="accent4"/>
                </a:solidFill>
              </a:rPr>
              <a:t>liminuje</a:t>
            </a:r>
            <a:r>
              <a:rPr lang="en-US" sz="3100" b="1" dirty="0" smtClean="0">
                <a:solidFill>
                  <a:schemeClr val="accent4"/>
                </a:solidFill>
              </a:rPr>
              <a:t> </a:t>
            </a:r>
            <a:r>
              <a:rPr lang="en-US" sz="3100" b="1" dirty="0" err="1" smtClean="0">
                <a:solidFill>
                  <a:schemeClr val="accent4"/>
                </a:solidFill>
              </a:rPr>
              <a:t>zakłócenia</a:t>
            </a:r>
            <a:r>
              <a:rPr lang="en-US" sz="3100" b="1" dirty="0" smtClean="0">
                <a:solidFill>
                  <a:schemeClr val="accent4"/>
                </a:solidFill>
              </a:rPr>
              <a:t> </a:t>
            </a:r>
            <a:r>
              <a:rPr lang="en-US" sz="3100" dirty="0" err="1" smtClean="0">
                <a:solidFill>
                  <a:schemeClr val="bg1">
                    <a:lumMod val="50000"/>
                  </a:schemeClr>
                </a:solidFill>
              </a:rPr>
              <a:t>powodowane</a:t>
            </a:r>
            <a:r>
              <a:rPr lang="en-US" sz="31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3100" dirty="0" err="1" smtClean="0">
                <a:solidFill>
                  <a:schemeClr val="bg1">
                    <a:lumMod val="50000"/>
                  </a:schemeClr>
                </a:solidFill>
              </a:rPr>
              <a:t>dojeżdżaniem</a:t>
            </a:r>
            <a:r>
              <a:rPr lang="en-US" sz="3100" dirty="0" smtClean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sz="3100" dirty="0" err="1" smtClean="0">
                <a:solidFill>
                  <a:schemeClr val="bg1">
                    <a:lumMod val="50000"/>
                  </a:schemeClr>
                </a:solidFill>
              </a:rPr>
              <a:t>pracy</a:t>
            </a:r>
            <a:r>
              <a:rPr lang="en-US" sz="31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marL="1028700" lvl="1" indent="-571500">
              <a:buFont typeface="Arial"/>
              <a:buChar char="•"/>
            </a:pPr>
            <a:r>
              <a:rPr lang="pl-PL" sz="3100" b="1" dirty="0" smtClean="0">
                <a:solidFill>
                  <a:srgbClr val="FBAB10"/>
                </a:solidFill>
              </a:rPr>
              <a:t>Pozwala porównywać i interpretować </a:t>
            </a:r>
            <a:r>
              <a:rPr lang="pl-PL" sz="3100" dirty="0" smtClean="0">
                <a:solidFill>
                  <a:schemeClr val="bg1">
                    <a:lumMod val="50000"/>
                  </a:schemeClr>
                </a:solidFill>
              </a:rPr>
              <a:t>różnice w PKB, danych nt. </a:t>
            </a:r>
            <a:r>
              <a:rPr lang="pl-PL" sz="3100" dirty="0">
                <a:solidFill>
                  <a:schemeClr val="bg1">
                    <a:lumMod val="50000"/>
                  </a:schemeClr>
                </a:solidFill>
              </a:rPr>
              <a:t>l</a:t>
            </a:r>
            <a:r>
              <a:rPr lang="pl-PL" sz="3100" dirty="0" smtClean="0">
                <a:solidFill>
                  <a:schemeClr val="bg1">
                    <a:lumMod val="50000"/>
                  </a:schemeClr>
                </a:solidFill>
              </a:rPr>
              <a:t>. mieszkańców, patentów itd.</a:t>
            </a:r>
          </a:p>
        </p:txBody>
      </p:sp>
      <p:sp>
        <p:nvSpPr>
          <p:cNvPr id="2" name="PoleTekstowe 1"/>
          <p:cNvSpPr txBox="1"/>
          <p:nvPr/>
        </p:nvSpPr>
        <p:spPr>
          <a:xfrm>
            <a:off x="4772025" y="347719"/>
            <a:ext cx="393726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300" b="1" dirty="0" smtClean="0">
                <a:solidFill>
                  <a:schemeClr val="accent6"/>
                </a:solidFill>
              </a:rPr>
              <a:t>Skąd zasięg GOM ?</a:t>
            </a:r>
            <a:endParaRPr lang="pl-PL" sz="3300" dirty="0"/>
          </a:p>
        </p:txBody>
      </p:sp>
    </p:spTree>
    <p:extLst>
      <p:ext uri="{BB962C8B-B14F-4D97-AF65-F5344CB8AC3E}">
        <p14:creationId xmlns:p14="http://schemas.microsoft.com/office/powerpoint/2010/main" val="335961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774002" y="275615"/>
            <a:ext cx="4557198" cy="841008"/>
          </a:xfrm>
        </p:spPr>
        <p:txBody>
          <a:bodyPr/>
          <a:lstStyle/>
          <a:p>
            <a:r>
              <a:rPr lang="pl-PL" dirty="0" smtClean="0"/>
              <a:t>Powołanie Związku ZIT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1348" y="1363785"/>
            <a:ext cx="8135452" cy="2960077"/>
          </a:xfrm>
        </p:spPr>
        <p:txBody>
          <a:bodyPr/>
          <a:lstStyle/>
          <a:p>
            <a:pPr marL="0" indent="0">
              <a:buNone/>
            </a:pPr>
            <a:r>
              <a:rPr lang="pl-PL" b="1" dirty="0" smtClean="0"/>
              <a:t>Propozycje GOM:</a:t>
            </a:r>
          </a:p>
          <a:p>
            <a:r>
              <a:rPr lang="pl-PL" dirty="0" smtClean="0"/>
              <a:t>zarządzanie ZIT w </a:t>
            </a:r>
            <a:r>
              <a:rPr lang="pl-PL" dirty="0"/>
              <a:t>formie jednego stowarzyszenia, </a:t>
            </a:r>
            <a:r>
              <a:rPr lang="pl-PL" dirty="0" smtClean="0"/>
              <a:t>z </a:t>
            </a:r>
            <a:r>
              <a:rPr lang="pl-PL" dirty="0"/>
              <a:t>udziałem wszystkich członków GOM i Forum </a:t>
            </a:r>
            <a:r>
              <a:rPr lang="pl-PL" dirty="0" err="1" smtClean="0"/>
              <a:t>Norda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pl-PL" sz="2200" dirty="0" smtClean="0"/>
              <a:t>UP: </a:t>
            </a:r>
            <a:r>
              <a:rPr lang="pl-PL" sz="2000" i="1" dirty="0"/>
              <a:t>"Obszar realizacji ZIT jest niezależny od wyników prac nad delimitacją miejskich obszarów funkcjonalnych oraz ostatecznego ich zakresu wyznaczonego przez samorząd województwa</a:t>
            </a:r>
            <a:r>
              <a:rPr lang="pl-PL" sz="2000" i="1" dirty="0" smtClean="0"/>
              <a:t>.”</a:t>
            </a:r>
            <a:r>
              <a:rPr lang="pl-PL" dirty="0" smtClean="0"/>
              <a:t>)</a:t>
            </a:r>
          </a:p>
          <a:p>
            <a:r>
              <a:rPr lang="pl-PL" dirty="0" smtClean="0"/>
              <a:t>Otwartość na zmianę </a:t>
            </a:r>
            <a:r>
              <a:rPr lang="pl-PL" dirty="0"/>
              <a:t>nazwy </a:t>
            </a:r>
            <a:r>
              <a:rPr lang="pl-PL" dirty="0" smtClean="0"/>
              <a:t>/przegląd </a:t>
            </a:r>
            <a:r>
              <a:rPr lang="pl-PL" dirty="0"/>
              <a:t>statusu stowarzyszenia, tak by zakończyć podział na dwie organizacje metropolitalne w </a:t>
            </a:r>
            <a:r>
              <a:rPr lang="pl-PL" dirty="0" smtClean="0"/>
              <a:t>woj. pom.  </a:t>
            </a:r>
          </a:p>
          <a:p>
            <a:r>
              <a:rPr lang="pl-PL" dirty="0" smtClean="0"/>
              <a:t>wprowadzenie </a:t>
            </a:r>
            <a:r>
              <a:rPr lang="pl-PL" dirty="0"/>
              <a:t>demokratycznych procedur podejmowania </a:t>
            </a:r>
            <a:r>
              <a:rPr lang="pl-PL" dirty="0" smtClean="0"/>
              <a:t>decyzji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84116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634302" y="313715"/>
            <a:ext cx="4696898" cy="841008"/>
          </a:xfrm>
        </p:spPr>
        <p:txBody>
          <a:bodyPr/>
          <a:lstStyle/>
          <a:p>
            <a:r>
              <a:rPr lang="pl-PL" dirty="0" smtClean="0"/>
              <a:t>Powołanie Związku ZIT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1348" y="1719385"/>
            <a:ext cx="8135452" cy="4402015"/>
          </a:xfrm>
        </p:spPr>
        <p:txBody>
          <a:bodyPr/>
          <a:lstStyle/>
          <a:p>
            <a:pPr marL="0" indent="0">
              <a:buNone/>
            </a:pPr>
            <a:r>
              <a:rPr lang="pl-PL" b="1" dirty="0" smtClean="0"/>
              <a:t>Kontrpropozycje:</a:t>
            </a:r>
          </a:p>
          <a:p>
            <a:r>
              <a:rPr lang="pl-PL" dirty="0" smtClean="0"/>
              <a:t>wprowadzenie </a:t>
            </a:r>
            <a:r>
              <a:rPr lang="pl-PL" dirty="0"/>
              <a:t>jednomyślności przy podejmowaniu </a:t>
            </a:r>
            <a:r>
              <a:rPr lang="pl-PL" dirty="0" smtClean="0"/>
              <a:t>decyzji</a:t>
            </a:r>
          </a:p>
          <a:p>
            <a:r>
              <a:rPr lang="pl-PL" dirty="0" smtClean="0"/>
              <a:t>ustalenie </a:t>
            </a:r>
            <a:r>
              <a:rPr lang="pl-PL" dirty="0"/>
              <a:t>dwuosobowego zarządu </a:t>
            </a:r>
            <a:r>
              <a:rPr lang="pl-PL" dirty="0" smtClean="0"/>
              <a:t>ZIT</a:t>
            </a:r>
          </a:p>
          <a:p>
            <a:r>
              <a:rPr lang="pl-PL" dirty="0" smtClean="0"/>
              <a:t>zarządzanie </a:t>
            </a:r>
            <a:r>
              <a:rPr lang="pl-PL" dirty="0"/>
              <a:t>pracami ZIT przy pomocy dwóch </a:t>
            </a:r>
            <a:r>
              <a:rPr lang="pl-PL" dirty="0" smtClean="0"/>
              <a:t>sekretariatów</a:t>
            </a:r>
          </a:p>
          <a:p>
            <a:r>
              <a:rPr lang="pl-PL" dirty="0" smtClean="0"/>
              <a:t>tworzenie trzeciego forum współpracy metropolitalnej</a:t>
            </a:r>
          </a:p>
          <a:p>
            <a:r>
              <a:rPr lang="pl-PL" dirty="0" smtClean="0"/>
              <a:t>Tylko gminy, bez powiatów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947628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01002" y="237515"/>
            <a:ext cx="4125398" cy="841008"/>
          </a:xfrm>
        </p:spPr>
        <p:txBody>
          <a:bodyPr/>
          <a:lstStyle/>
          <a:p>
            <a:r>
              <a:rPr lang="pl-PL" dirty="0" smtClean="0"/>
              <a:t>Wynik negocjacji ZIT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1348" y="1287585"/>
            <a:ext cx="8135452" cy="4694115"/>
          </a:xfrm>
        </p:spPr>
        <p:txBody>
          <a:bodyPr/>
          <a:lstStyle/>
          <a:p>
            <a:r>
              <a:rPr lang="pl-PL" sz="1800" dirty="0"/>
              <a:t>Stronami Porozumienia ZIT </a:t>
            </a:r>
            <a:r>
              <a:rPr lang="pl-PL" sz="1800" dirty="0" smtClean="0"/>
              <a:t>- 36 </a:t>
            </a:r>
            <a:r>
              <a:rPr lang="pl-PL" sz="1800" dirty="0"/>
              <a:t>gmin i powiatów </a:t>
            </a:r>
            <a:endParaRPr lang="pl-PL" sz="1800" dirty="0" smtClean="0"/>
          </a:p>
          <a:p>
            <a:r>
              <a:rPr lang="pl-PL" sz="1800" dirty="0"/>
              <a:t>P</a:t>
            </a:r>
            <a:r>
              <a:rPr lang="pl-PL" sz="1800" dirty="0" smtClean="0"/>
              <a:t>ozostałe samorządy </a:t>
            </a:r>
            <a:r>
              <a:rPr lang="pl-PL" sz="1800" dirty="0"/>
              <a:t>GOM </a:t>
            </a:r>
            <a:r>
              <a:rPr lang="pl-PL" sz="1800" dirty="0" smtClean="0"/>
              <a:t>i Forum </a:t>
            </a:r>
            <a:r>
              <a:rPr lang="pl-PL" sz="1800" dirty="0" err="1" smtClean="0"/>
              <a:t>Norda</a:t>
            </a:r>
            <a:r>
              <a:rPr lang="pl-PL" sz="1800" dirty="0" smtClean="0"/>
              <a:t> </a:t>
            </a:r>
            <a:r>
              <a:rPr lang="pl-PL" sz="1800" dirty="0"/>
              <a:t>mogą otrzymać status obserwatorów. </a:t>
            </a:r>
          </a:p>
          <a:p>
            <a:r>
              <a:rPr lang="pl-PL" sz="1800" b="1" dirty="0" smtClean="0"/>
              <a:t>Zarząd </a:t>
            </a:r>
            <a:r>
              <a:rPr lang="pl-PL" sz="1800" b="1" dirty="0"/>
              <a:t>Związku ZIT</a:t>
            </a:r>
            <a:r>
              <a:rPr lang="pl-PL" sz="1800" dirty="0"/>
              <a:t> przygotowuje Radzie projekty decyzji. Zarząd ZIT podejmuje decyzje na zasadzie konsensusu. </a:t>
            </a:r>
          </a:p>
          <a:p>
            <a:r>
              <a:rPr lang="pl-PL" sz="1800" b="1" dirty="0" smtClean="0"/>
              <a:t>Składa </a:t>
            </a:r>
            <a:r>
              <a:rPr lang="pl-PL" sz="1800" b="1" dirty="0"/>
              <a:t>się z 6 członków.</a:t>
            </a:r>
            <a:r>
              <a:rPr lang="pl-PL" sz="1800" dirty="0"/>
              <a:t> Tworzą go prezydenci Gdańska, Sopotu, Gdyni. </a:t>
            </a:r>
          </a:p>
          <a:p>
            <a:r>
              <a:rPr lang="pl-PL" sz="1800" dirty="0"/>
              <a:t>Po 1 przedstawicielu wybierają 3 grupy JST (jedna </a:t>
            </a:r>
            <a:r>
              <a:rPr lang="pl-PL" sz="1800" dirty="0" err="1"/>
              <a:t>jst</a:t>
            </a:r>
            <a:r>
              <a:rPr lang="pl-PL" sz="1800" dirty="0"/>
              <a:t> – 1 głos):</a:t>
            </a:r>
          </a:p>
          <a:p>
            <a:r>
              <a:rPr lang="pl-PL" sz="1800" dirty="0"/>
              <a:t>-       powiaty wejherowski oraz pucki</a:t>
            </a:r>
          </a:p>
          <a:p>
            <a:r>
              <a:rPr lang="pl-PL" sz="1800" dirty="0"/>
              <a:t>-       powiat kartuski</a:t>
            </a:r>
          </a:p>
          <a:p>
            <a:r>
              <a:rPr lang="pl-PL" sz="1800" dirty="0"/>
              <a:t>-       powiat gdański, tczewski, </a:t>
            </a:r>
            <a:r>
              <a:rPr lang="pl-PL" sz="1800" dirty="0" smtClean="0"/>
              <a:t>nowodworski</a:t>
            </a:r>
            <a:endParaRPr lang="pl-PL" sz="1800" dirty="0"/>
          </a:p>
          <a:p>
            <a:r>
              <a:rPr lang="pl-PL" sz="1800" b="1" dirty="0" smtClean="0"/>
              <a:t>Radę </a:t>
            </a:r>
            <a:r>
              <a:rPr lang="pl-PL" sz="1800" b="1" dirty="0"/>
              <a:t>Związku ZIT </a:t>
            </a:r>
            <a:r>
              <a:rPr lang="pl-PL" sz="1800" dirty="0" smtClean="0"/>
              <a:t>tworzą po </a:t>
            </a:r>
            <a:r>
              <a:rPr lang="pl-PL" sz="1800" dirty="0"/>
              <a:t>1 przedstawicielu każdego JST (36</a:t>
            </a:r>
            <a:r>
              <a:rPr lang="pl-PL" sz="1800" dirty="0" smtClean="0"/>
              <a:t>) po </a:t>
            </a:r>
            <a:r>
              <a:rPr lang="pl-PL" sz="1800" dirty="0"/>
              <a:t>1 przedstawicielu środowisk: uczelni wyższych, przedsiębiorców, organizacji pozarządowych (łącznie 3). </a:t>
            </a:r>
          </a:p>
          <a:p>
            <a:r>
              <a:rPr lang="pl-PL" sz="1800" dirty="0" smtClean="0"/>
              <a:t>Zasada </a:t>
            </a:r>
            <a:r>
              <a:rPr lang="pl-PL" sz="1800" dirty="0"/>
              <a:t>konsensusu obwiązuje Radę ZIT przy podejmowaniu decyzji na temat strategii </a:t>
            </a:r>
            <a:r>
              <a:rPr lang="pl-PL" sz="1800" dirty="0" smtClean="0"/>
              <a:t>ZIT. </a:t>
            </a:r>
            <a:r>
              <a:rPr lang="pl-PL" sz="1800" dirty="0"/>
              <a:t>W pozostałych </a:t>
            </a:r>
            <a:r>
              <a:rPr lang="pl-PL" sz="1800" dirty="0" smtClean="0"/>
              <a:t>sprawach</a:t>
            </a:r>
            <a:r>
              <a:rPr lang="pl-PL" sz="1800" dirty="0"/>
              <a:t> </a:t>
            </a:r>
            <a:r>
              <a:rPr lang="pl-PL" sz="1800" dirty="0" smtClean="0"/>
              <a:t>- decyzje </a:t>
            </a:r>
            <a:r>
              <a:rPr lang="pl-PL" sz="1800" b="1" dirty="0" smtClean="0"/>
              <a:t>75 </a:t>
            </a:r>
            <a:r>
              <a:rPr lang="pl-PL" sz="1800" b="1" dirty="0"/>
              <a:t>proc. </a:t>
            </a:r>
            <a:r>
              <a:rPr lang="pl-PL" sz="1800" b="1" dirty="0" smtClean="0"/>
              <a:t>głosów.</a:t>
            </a:r>
            <a:endParaRPr lang="pl-PL" sz="1800" dirty="0"/>
          </a:p>
          <a:p>
            <a:r>
              <a:rPr lang="pl-PL" sz="1800" dirty="0" smtClean="0"/>
              <a:t>Funkcjonowanie </a:t>
            </a:r>
            <a:r>
              <a:rPr lang="pl-PL" sz="1800" dirty="0"/>
              <a:t>Sekretariatu Związku ZIT zapewnia </a:t>
            </a:r>
            <a:r>
              <a:rPr lang="pl-PL" sz="1800" dirty="0" smtClean="0"/>
              <a:t>Prezydent </a:t>
            </a:r>
            <a:r>
              <a:rPr lang="pl-PL" sz="1800" dirty="0"/>
              <a:t>Miasta Gdańska.</a:t>
            </a:r>
          </a:p>
        </p:txBody>
      </p:sp>
    </p:spTree>
    <p:extLst>
      <p:ext uri="{BB962C8B-B14F-4D97-AF65-F5344CB8AC3E}">
        <p14:creationId xmlns:p14="http://schemas.microsoft.com/office/powerpoint/2010/main" val="15776849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76222" y="220582"/>
            <a:ext cx="5762978" cy="841008"/>
          </a:xfrm>
        </p:spPr>
        <p:txBody>
          <a:bodyPr/>
          <a:lstStyle/>
          <a:p>
            <a:r>
              <a:rPr lang="pl-PL" dirty="0" smtClean="0"/>
              <a:t>GOM w 2013 roku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61245" y="1247857"/>
            <a:ext cx="8348133" cy="5203742"/>
          </a:xfrm>
        </p:spPr>
        <p:txBody>
          <a:bodyPr/>
          <a:lstStyle/>
          <a:p>
            <a:r>
              <a:rPr lang="pl-PL" sz="2400" dirty="0" smtClean="0"/>
              <a:t>Dyskusje i prace nad nowymi projektami odbywają się w ramach </a:t>
            </a:r>
            <a:r>
              <a:rPr lang="pl-PL" sz="2400" dirty="0" smtClean="0">
                <a:solidFill>
                  <a:srgbClr val="FBAB10"/>
                </a:solidFill>
              </a:rPr>
              <a:t>5 stałych Komisji tematycznych, w ramach których odbyło się w 2013 r. 40 spotkań</a:t>
            </a:r>
          </a:p>
          <a:p>
            <a:r>
              <a:rPr lang="pl-PL" sz="2400" dirty="0" smtClean="0"/>
              <a:t>Dodatkowo na potrzeby przygotowania i realizacji projektów europejskich odbyło się około </a:t>
            </a:r>
            <a:r>
              <a:rPr lang="pl-PL" sz="2400" dirty="0" smtClean="0">
                <a:solidFill>
                  <a:srgbClr val="FBAB10"/>
                </a:solidFill>
              </a:rPr>
              <a:t>30 spotkań</a:t>
            </a:r>
          </a:p>
          <a:p>
            <a:r>
              <a:rPr lang="pl-PL" sz="2400" dirty="0" smtClean="0">
                <a:solidFill>
                  <a:srgbClr val="FBAB10"/>
                </a:solidFill>
              </a:rPr>
              <a:t>2 </a:t>
            </a:r>
            <a:r>
              <a:rPr lang="pl-PL" sz="2400" dirty="0" smtClean="0"/>
              <a:t>Konferencje dot. usług publicznych</a:t>
            </a:r>
          </a:p>
          <a:p>
            <a:r>
              <a:rPr lang="pl-PL" sz="2400" dirty="0" smtClean="0">
                <a:solidFill>
                  <a:srgbClr val="FBAB10"/>
                </a:solidFill>
              </a:rPr>
              <a:t>1</a:t>
            </a:r>
            <a:r>
              <a:rPr lang="pl-PL" sz="2400" dirty="0" smtClean="0"/>
              <a:t> Międzynarodowy Kongres Smart Metropolia</a:t>
            </a:r>
          </a:p>
          <a:p>
            <a:r>
              <a:rPr lang="pl-PL" sz="2400" dirty="0" smtClean="0">
                <a:solidFill>
                  <a:srgbClr val="FBAB10"/>
                </a:solidFill>
              </a:rPr>
              <a:t>2</a:t>
            </a:r>
            <a:r>
              <a:rPr lang="pl-PL" sz="2400" dirty="0" smtClean="0"/>
              <a:t> konferencje dot. </a:t>
            </a:r>
            <a:r>
              <a:rPr lang="pl-PL" sz="2400" dirty="0"/>
              <a:t>k</a:t>
            </a:r>
            <a:r>
              <a:rPr lang="pl-PL" sz="2400" dirty="0" smtClean="0"/>
              <a:t>onsultacji społecznych RPS w Subregionie Metropolitalnym</a:t>
            </a:r>
          </a:p>
          <a:p>
            <a:r>
              <a:rPr lang="pl-PL" sz="2400" dirty="0" smtClean="0">
                <a:solidFill>
                  <a:srgbClr val="FBAB10"/>
                </a:solidFill>
              </a:rPr>
              <a:t>7</a:t>
            </a:r>
            <a:r>
              <a:rPr lang="pl-PL" sz="2400" dirty="0" smtClean="0"/>
              <a:t> spotkań Zarządu GOM</a:t>
            </a:r>
          </a:p>
          <a:p>
            <a:r>
              <a:rPr lang="pl-PL" sz="2400" dirty="0" smtClean="0">
                <a:solidFill>
                  <a:srgbClr val="FBAB10"/>
                </a:solidFill>
              </a:rPr>
              <a:t>1</a:t>
            </a:r>
            <a:r>
              <a:rPr lang="pl-PL" sz="2400" dirty="0" smtClean="0"/>
              <a:t> walne Zebranie</a:t>
            </a:r>
          </a:p>
          <a:p>
            <a:r>
              <a:rPr lang="pl-PL" sz="2400" dirty="0" smtClean="0">
                <a:solidFill>
                  <a:srgbClr val="FBAB10"/>
                </a:solidFill>
              </a:rPr>
              <a:t>4</a:t>
            </a:r>
            <a:r>
              <a:rPr lang="pl-PL" sz="2400" dirty="0" smtClean="0"/>
              <a:t> spotkania warsztatowe dot. standaryzacji legendy </a:t>
            </a:r>
            <a:r>
              <a:rPr lang="pl-PL" sz="2400" dirty="0" err="1" smtClean="0"/>
              <a:t>SUiKZP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069647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ytuł 1"/>
          <p:cNvSpPr>
            <a:spLocks noGrp="1"/>
          </p:cNvSpPr>
          <p:nvPr>
            <p:ph type="title"/>
          </p:nvPr>
        </p:nvSpPr>
        <p:spPr>
          <a:xfrm>
            <a:off x="4110932" y="439689"/>
            <a:ext cx="4613451" cy="574579"/>
          </a:xfrm>
        </p:spPr>
        <p:txBody>
          <a:bodyPr>
            <a:normAutofit/>
          </a:bodyPr>
          <a:lstStyle/>
          <a:p>
            <a:pPr algn="ctr"/>
            <a:r>
              <a:rPr lang="pl-PL" sz="3300" dirty="0" smtClean="0">
                <a:solidFill>
                  <a:schemeClr val="accent6"/>
                </a:solidFill>
              </a:rPr>
              <a:t>Model organizacyjny GOM</a:t>
            </a:r>
            <a:endParaRPr lang="pl-PL" sz="3300" dirty="0">
              <a:solidFill>
                <a:schemeClr val="accent6"/>
              </a:solidFill>
            </a:endParaRP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1998398" y="1583386"/>
            <a:ext cx="3565872" cy="5762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pl-PL" sz="2400" b="1" dirty="0">
                <a:solidFill>
                  <a:schemeClr val="accent4"/>
                </a:solidFill>
                <a:latin typeface="+mj-lt"/>
              </a:rPr>
              <a:t>Walne Zebranie </a:t>
            </a:r>
            <a:r>
              <a:rPr lang="pl-PL" sz="2400" b="1" dirty="0" smtClean="0">
                <a:solidFill>
                  <a:schemeClr val="accent4"/>
                </a:solidFill>
                <a:latin typeface="+mj-lt"/>
              </a:rPr>
              <a:t>Członków</a:t>
            </a:r>
            <a:endParaRPr lang="pl-PL" sz="24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442772" y="2831877"/>
            <a:ext cx="1868487" cy="1009650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pl-PL" b="1" dirty="0">
                <a:latin typeface="+mj-lt"/>
              </a:rPr>
              <a:t>Komisja </a:t>
            </a:r>
            <a:r>
              <a:rPr lang="pl-PL" b="1" dirty="0" smtClean="0">
                <a:latin typeface="+mj-lt"/>
              </a:rPr>
              <a:t>Rewizyjna</a:t>
            </a:r>
            <a:endParaRPr lang="pl-PL" b="1" dirty="0">
              <a:latin typeface="+mj-lt"/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4565569" y="3336702"/>
            <a:ext cx="1852089" cy="896398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Biuro GOM</a:t>
            </a:r>
            <a:endParaRPr lang="pl-PL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4410931" y="2327052"/>
            <a:ext cx="2103438" cy="1009650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pl-PL" sz="2400" b="1" dirty="0">
                <a:latin typeface="+mj-lt"/>
              </a:rPr>
              <a:t>Zarząd </a:t>
            </a:r>
            <a:r>
              <a:rPr lang="pl-PL" sz="2400" b="1" dirty="0" smtClean="0">
                <a:latin typeface="+mj-lt"/>
              </a:rPr>
              <a:t>GOM</a:t>
            </a:r>
            <a:endParaRPr lang="pl-PL" sz="2400" b="1" dirty="0">
              <a:latin typeface="+mj-lt"/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98702" y="5030615"/>
            <a:ext cx="1244070" cy="1023973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pl-PL" sz="1400" dirty="0">
                <a:latin typeface="+mj-lt"/>
              </a:rPr>
              <a:t>Komisja </a:t>
            </a:r>
            <a:endParaRPr lang="pl-PL" sz="1400" dirty="0" smtClean="0">
              <a:latin typeface="+mj-lt"/>
            </a:endParaRPr>
          </a:p>
          <a:p>
            <a:pPr algn="ctr">
              <a:defRPr/>
            </a:pPr>
            <a:r>
              <a:rPr lang="pl-PL" sz="1400" dirty="0" smtClean="0">
                <a:latin typeface="+mj-lt"/>
              </a:rPr>
              <a:t>ds</a:t>
            </a:r>
            <a:r>
              <a:rPr lang="pl-PL" sz="1400" dirty="0">
                <a:latin typeface="+mj-lt"/>
              </a:rPr>
              <a:t>. </a:t>
            </a:r>
            <a:r>
              <a:rPr lang="pl-PL" sz="1400" b="1" dirty="0">
                <a:latin typeface="+mj-lt"/>
              </a:rPr>
              <a:t>strategii </a:t>
            </a:r>
          </a:p>
          <a:p>
            <a:pPr algn="ctr">
              <a:defRPr/>
            </a:pPr>
            <a:r>
              <a:rPr lang="pl-PL" sz="1400" b="1" dirty="0">
                <a:latin typeface="+mj-lt"/>
              </a:rPr>
              <a:t>metropolii</a:t>
            </a:r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1701670" y="5013027"/>
            <a:ext cx="1350691" cy="1023972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pl-PL" sz="1400" dirty="0">
                <a:latin typeface="+mj-lt"/>
              </a:rPr>
              <a:t>Komisja ds. </a:t>
            </a:r>
          </a:p>
          <a:p>
            <a:pPr algn="ctr">
              <a:defRPr/>
            </a:pPr>
            <a:r>
              <a:rPr lang="pl-PL" sz="1400" b="1" dirty="0">
                <a:latin typeface="+mj-lt"/>
              </a:rPr>
              <a:t>administracji </a:t>
            </a:r>
          </a:p>
          <a:p>
            <a:pPr algn="ctr">
              <a:defRPr/>
            </a:pPr>
            <a:r>
              <a:rPr lang="pl-PL" sz="1400" b="1" dirty="0">
                <a:latin typeface="+mj-lt"/>
              </a:rPr>
              <a:t>i finansów</a:t>
            </a: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3194348" y="5013027"/>
            <a:ext cx="1275643" cy="1023972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pl-PL" sz="1400" dirty="0">
                <a:latin typeface="+mj-lt"/>
              </a:rPr>
              <a:t>Komisja </a:t>
            </a:r>
            <a:endParaRPr lang="pl-PL" sz="1400" dirty="0" smtClean="0">
              <a:latin typeface="+mj-lt"/>
            </a:endParaRPr>
          </a:p>
          <a:p>
            <a:pPr algn="ctr">
              <a:defRPr/>
            </a:pPr>
            <a:r>
              <a:rPr lang="pl-PL" sz="1400" dirty="0" smtClean="0">
                <a:latin typeface="+mj-lt"/>
              </a:rPr>
              <a:t>ds</a:t>
            </a:r>
            <a:r>
              <a:rPr lang="pl-PL" sz="1400" dirty="0">
                <a:latin typeface="+mj-lt"/>
              </a:rPr>
              <a:t>. </a:t>
            </a:r>
            <a:r>
              <a:rPr lang="pl-PL" sz="1400" b="1" dirty="0">
                <a:latin typeface="+mj-lt"/>
              </a:rPr>
              <a:t>rozwoju </a:t>
            </a:r>
          </a:p>
          <a:p>
            <a:pPr algn="ctr">
              <a:defRPr/>
            </a:pPr>
            <a:r>
              <a:rPr lang="pl-PL" sz="1400" b="1" dirty="0" smtClean="0">
                <a:latin typeface="+mj-lt"/>
              </a:rPr>
              <a:t>gospodarczego</a:t>
            </a:r>
            <a:endParaRPr lang="pl-PL" sz="1400" b="1" dirty="0">
              <a:latin typeface="+mj-lt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4633991" y="5013027"/>
            <a:ext cx="1309707" cy="1023972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pl-PL" sz="1400" dirty="0" smtClean="0">
              <a:latin typeface="+mj-lt"/>
            </a:endParaRPr>
          </a:p>
          <a:p>
            <a:pPr algn="ctr">
              <a:defRPr/>
            </a:pPr>
            <a:r>
              <a:rPr lang="pl-PL" sz="1400" dirty="0" smtClean="0">
                <a:latin typeface="+mj-lt"/>
              </a:rPr>
              <a:t>Komisja ds.</a:t>
            </a:r>
          </a:p>
          <a:p>
            <a:pPr algn="ctr">
              <a:defRPr/>
            </a:pPr>
            <a:r>
              <a:rPr lang="pl-PL" sz="1400" b="1" dirty="0" smtClean="0">
                <a:latin typeface="+mj-lt"/>
              </a:rPr>
              <a:t> rozwoju </a:t>
            </a:r>
          </a:p>
          <a:p>
            <a:pPr algn="ctr">
              <a:defRPr/>
            </a:pPr>
            <a:r>
              <a:rPr lang="pl-PL" sz="1400" b="1" dirty="0">
                <a:latin typeface="+mj-lt"/>
              </a:rPr>
              <a:t>s</a:t>
            </a:r>
            <a:r>
              <a:rPr lang="pl-PL" sz="1400" b="1" dirty="0" smtClean="0">
                <a:latin typeface="+mj-lt"/>
              </a:rPr>
              <a:t>połecznego </a:t>
            </a:r>
          </a:p>
          <a:p>
            <a:pPr algn="ctr">
              <a:defRPr/>
            </a:pPr>
            <a:r>
              <a:rPr lang="pl-PL" sz="1400" b="1" dirty="0" smtClean="0">
                <a:latin typeface="+mj-lt"/>
              </a:rPr>
              <a:t>i edukacji</a:t>
            </a:r>
          </a:p>
          <a:p>
            <a:pPr algn="ctr">
              <a:defRPr/>
            </a:pPr>
            <a:endParaRPr lang="pl-PL" sz="14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9" name="Line 23"/>
          <p:cNvSpPr>
            <a:spLocks noChangeShapeType="1"/>
          </p:cNvSpPr>
          <p:nvPr/>
        </p:nvSpPr>
        <p:spPr bwMode="auto">
          <a:xfrm flipV="1">
            <a:off x="2376275" y="2636045"/>
            <a:ext cx="2034655" cy="0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41" name="Line 27"/>
          <p:cNvSpPr>
            <a:spLocks noChangeShapeType="1"/>
          </p:cNvSpPr>
          <p:nvPr/>
        </p:nvSpPr>
        <p:spPr bwMode="auto">
          <a:xfrm>
            <a:off x="1007622" y="4526757"/>
            <a:ext cx="7462573" cy="0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42" name="Line 28"/>
          <p:cNvSpPr>
            <a:spLocks noChangeShapeType="1"/>
          </p:cNvSpPr>
          <p:nvPr/>
        </p:nvSpPr>
        <p:spPr bwMode="auto">
          <a:xfrm>
            <a:off x="8470195" y="4526757"/>
            <a:ext cx="0" cy="486270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43" name="Line 29"/>
          <p:cNvSpPr>
            <a:spLocks noChangeShapeType="1"/>
          </p:cNvSpPr>
          <p:nvPr/>
        </p:nvSpPr>
        <p:spPr bwMode="auto">
          <a:xfrm>
            <a:off x="5288845" y="4526758"/>
            <a:ext cx="0" cy="486269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44" name="Line 30"/>
          <p:cNvSpPr>
            <a:spLocks noChangeShapeType="1"/>
          </p:cNvSpPr>
          <p:nvPr/>
        </p:nvSpPr>
        <p:spPr bwMode="auto">
          <a:xfrm flipH="1">
            <a:off x="3859048" y="4526758"/>
            <a:ext cx="9811" cy="486270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45" name="Line 31"/>
          <p:cNvSpPr>
            <a:spLocks noChangeShapeType="1"/>
          </p:cNvSpPr>
          <p:nvPr/>
        </p:nvSpPr>
        <p:spPr bwMode="auto">
          <a:xfrm flipH="1">
            <a:off x="2377016" y="4502944"/>
            <a:ext cx="0" cy="486270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46" name="Line 32"/>
          <p:cNvSpPr>
            <a:spLocks noChangeShapeType="1"/>
          </p:cNvSpPr>
          <p:nvPr/>
        </p:nvSpPr>
        <p:spPr bwMode="auto">
          <a:xfrm>
            <a:off x="983544" y="4502944"/>
            <a:ext cx="0" cy="510082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50" name="Line 29"/>
          <p:cNvSpPr>
            <a:spLocks noChangeShapeType="1"/>
          </p:cNvSpPr>
          <p:nvPr/>
        </p:nvSpPr>
        <p:spPr bwMode="auto">
          <a:xfrm>
            <a:off x="6667578" y="4506455"/>
            <a:ext cx="0" cy="486269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51" name="Rectangle 18"/>
          <p:cNvSpPr>
            <a:spLocks noChangeArrowheads="1"/>
          </p:cNvSpPr>
          <p:nvPr/>
        </p:nvSpPr>
        <p:spPr bwMode="auto">
          <a:xfrm>
            <a:off x="6109032" y="4989213"/>
            <a:ext cx="1309707" cy="1047785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pl-PL" sz="1400" dirty="0" smtClean="0">
              <a:latin typeface="+mj-lt"/>
            </a:endParaRPr>
          </a:p>
          <a:p>
            <a:pPr algn="ctr">
              <a:defRPr/>
            </a:pPr>
            <a:r>
              <a:rPr lang="pl-PL" sz="1400" dirty="0" smtClean="0">
                <a:latin typeface="+mj-lt"/>
              </a:rPr>
              <a:t>Komisja </a:t>
            </a:r>
            <a:r>
              <a:rPr lang="pl-PL" sz="1400" dirty="0">
                <a:latin typeface="+mj-lt"/>
              </a:rPr>
              <a:t>ds. </a:t>
            </a:r>
            <a:endParaRPr lang="pl-PL" sz="1400" dirty="0" smtClean="0">
              <a:latin typeface="+mj-lt"/>
            </a:endParaRPr>
          </a:p>
          <a:p>
            <a:pPr algn="ctr">
              <a:defRPr/>
            </a:pPr>
            <a:r>
              <a:rPr lang="pl-PL" sz="1400" b="1" dirty="0" smtClean="0">
                <a:latin typeface="+mj-lt"/>
              </a:rPr>
              <a:t>infrastruktury</a:t>
            </a:r>
          </a:p>
          <a:p>
            <a:pPr algn="ctr">
              <a:defRPr/>
            </a:pPr>
            <a:r>
              <a:rPr lang="pl-PL" sz="1400" b="1" dirty="0" smtClean="0">
                <a:latin typeface="+mj-lt"/>
              </a:rPr>
              <a:t>i środowiska</a:t>
            </a:r>
          </a:p>
          <a:p>
            <a:pPr algn="ctr">
              <a:defRPr/>
            </a:pPr>
            <a:endParaRPr lang="pl-PL" sz="14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7700608" y="5001119"/>
            <a:ext cx="1309707" cy="1047785"/>
          </a:xfrm>
          <a:prstGeom prst="rect">
            <a:avLst/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pl-PL" sz="1400" dirty="0" smtClean="0">
              <a:latin typeface="+mj-lt"/>
            </a:endParaRPr>
          </a:p>
          <a:p>
            <a:pPr algn="ctr">
              <a:defRPr/>
            </a:pPr>
            <a:r>
              <a:rPr lang="pl-PL" sz="1400" dirty="0" smtClean="0">
                <a:latin typeface="+mj-lt"/>
              </a:rPr>
              <a:t>Komisja </a:t>
            </a:r>
            <a:r>
              <a:rPr lang="pl-PL" sz="1400" dirty="0">
                <a:latin typeface="+mj-lt"/>
              </a:rPr>
              <a:t>ds. </a:t>
            </a:r>
            <a:endParaRPr lang="pl-PL" sz="1400" dirty="0" smtClean="0">
              <a:latin typeface="+mj-lt"/>
            </a:endParaRPr>
          </a:p>
          <a:p>
            <a:pPr algn="ctr">
              <a:defRPr/>
            </a:pPr>
            <a:r>
              <a:rPr lang="pl-PL" sz="1400" b="1" dirty="0" smtClean="0">
                <a:latin typeface="+mj-lt"/>
              </a:rPr>
              <a:t>kultury</a:t>
            </a:r>
          </a:p>
          <a:p>
            <a:pPr algn="ctr">
              <a:defRPr/>
            </a:pPr>
            <a:endParaRPr lang="pl-PL" sz="14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53" name="Line 30"/>
          <p:cNvSpPr>
            <a:spLocks noChangeShapeType="1"/>
          </p:cNvSpPr>
          <p:nvPr/>
        </p:nvSpPr>
        <p:spPr bwMode="auto">
          <a:xfrm flipH="1">
            <a:off x="3680121" y="2159650"/>
            <a:ext cx="0" cy="476396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  <p:sp>
        <p:nvSpPr>
          <p:cNvPr id="54" name="Line 30"/>
          <p:cNvSpPr>
            <a:spLocks noChangeShapeType="1"/>
          </p:cNvSpPr>
          <p:nvPr/>
        </p:nvSpPr>
        <p:spPr bwMode="auto">
          <a:xfrm flipH="1">
            <a:off x="2376275" y="2636045"/>
            <a:ext cx="0" cy="195832"/>
          </a:xfrm>
          <a:prstGeom prst="line">
            <a:avLst/>
          </a:prstGeom>
          <a:ln w="28575"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pl-PL" sz="1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3942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1572659"/>
            <a:ext cx="2760116" cy="3809425"/>
          </a:xfrm>
        </p:spPr>
        <p:txBody>
          <a:bodyPr>
            <a:noAutofit/>
          </a:bodyPr>
          <a:lstStyle/>
          <a:p>
            <a:r>
              <a:rPr lang="pl-PL" sz="3000" b="1" dirty="0" smtClean="0">
                <a:solidFill>
                  <a:srgbClr val="7F7F7F"/>
                </a:solidFill>
              </a:rPr>
              <a:t/>
            </a:r>
            <a:br>
              <a:rPr lang="pl-PL" sz="3000" b="1" dirty="0" smtClean="0">
                <a:solidFill>
                  <a:srgbClr val="7F7F7F"/>
                </a:solidFill>
              </a:rPr>
            </a:br>
            <a:r>
              <a:rPr lang="pl-PL" sz="3000" b="1" dirty="0">
                <a:solidFill>
                  <a:srgbClr val="7F7F7F"/>
                </a:solidFill>
              </a:rPr>
              <a:t/>
            </a:r>
            <a:br>
              <a:rPr lang="pl-PL" sz="3000" b="1" dirty="0">
                <a:solidFill>
                  <a:srgbClr val="7F7F7F"/>
                </a:solidFill>
              </a:rPr>
            </a:br>
            <a:r>
              <a:rPr lang="pl-PL" sz="3000" b="1" dirty="0" smtClean="0">
                <a:solidFill>
                  <a:srgbClr val="7F7F7F"/>
                </a:solidFill>
              </a:rPr>
              <a:t>Obszar </a:t>
            </a:r>
            <a:br>
              <a:rPr lang="pl-PL" sz="3000" b="1" dirty="0" smtClean="0">
                <a:solidFill>
                  <a:srgbClr val="7F7F7F"/>
                </a:solidFill>
              </a:rPr>
            </a:br>
            <a:r>
              <a:rPr lang="pl-PL" sz="3000" b="1" dirty="0" smtClean="0">
                <a:solidFill>
                  <a:srgbClr val="7F7F7F"/>
                </a:solidFill>
              </a:rPr>
              <a:t>Metropolitalny</a:t>
            </a:r>
            <a:br>
              <a:rPr lang="pl-PL" sz="3000" b="1" dirty="0" smtClean="0">
                <a:solidFill>
                  <a:srgbClr val="7F7F7F"/>
                </a:solidFill>
              </a:rPr>
            </a:br>
            <a:r>
              <a:rPr lang="pl-PL" sz="3000" b="1" dirty="0" smtClean="0">
                <a:solidFill>
                  <a:srgbClr val="7F7F7F"/>
                </a:solidFill>
              </a:rPr>
              <a:t>a </a:t>
            </a:r>
            <a:r>
              <a:rPr lang="pl-PL" sz="3000" b="1" dirty="0">
                <a:solidFill>
                  <a:srgbClr val="7F7F7F"/>
                </a:solidFill>
              </a:rPr>
              <a:t/>
            </a:r>
            <a:br>
              <a:rPr lang="pl-PL" sz="3000" b="1" dirty="0">
                <a:solidFill>
                  <a:srgbClr val="7F7F7F"/>
                </a:solidFill>
              </a:rPr>
            </a:br>
            <a:r>
              <a:rPr lang="pl-PL" sz="3000" b="1" dirty="0" smtClean="0">
                <a:solidFill>
                  <a:srgbClr val="FBAB10"/>
                </a:solidFill>
              </a:rPr>
              <a:t>Rdzeń Metropolii</a:t>
            </a:r>
            <a:endParaRPr lang="pl-PL" sz="3000" b="1" dirty="0">
              <a:solidFill>
                <a:srgbClr val="FBAB10"/>
              </a:solidFill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837142"/>
              </p:ext>
            </p:extLst>
          </p:nvPr>
        </p:nvGraphicFramePr>
        <p:xfrm>
          <a:off x="3048000" y="45355"/>
          <a:ext cx="6096000" cy="6124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Calibri"/>
                          <a:ea typeface="ＭＳ ゴシック"/>
                          <a:cs typeface="Calibri"/>
                        </a:rPr>
                        <a:t>METROPOLITAN AREA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No. of </a:t>
                      </a:r>
                      <a:r>
                        <a:rPr lang="pl-PL" sz="1400" b="1" dirty="0" err="1">
                          <a:effectLst/>
                          <a:latin typeface="Calibri"/>
                          <a:ea typeface="Calibri"/>
                          <a:cs typeface="Calibri"/>
                        </a:rPr>
                        <a:t>inhabitants</a:t>
                      </a:r>
                      <a:r>
                        <a:rPr lang="pl-PL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 (th.)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Total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/>
                          <a:ea typeface="Calibri"/>
                          <a:cs typeface="Calibri"/>
                        </a:rPr>
                        <a:t>CORE CITY (%)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/>
                          <a:ea typeface="Calibri"/>
                          <a:cs typeface="Calibri"/>
                        </a:rPr>
                        <a:t>West Midlands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2 600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Birmingham </a:t>
                      </a:r>
                      <a:b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1 006 (39%)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Region of Stuttgart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2 664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Stuttgart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591 (22%)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 err="1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Greater</a:t>
                      </a:r>
                      <a:r>
                        <a:rPr lang="pl-PL" sz="12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 Manchester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2 548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Manchester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452 (18%)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Region Frankfurt / </a:t>
                      </a:r>
                      <a:r>
                        <a:rPr lang="pl-PL" sz="1200" b="1" dirty="0" err="1">
                          <a:effectLst/>
                          <a:latin typeface="Calibri"/>
                          <a:ea typeface="Calibri"/>
                          <a:cs typeface="Calibri"/>
                        </a:rPr>
                        <a:t>Rhein</a:t>
                      </a:r>
                      <a:r>
                        <a:rPr lang="pl-PL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–</a:t>
                      </a:r>
                      <a:r>
                        <a:rPr lang="pl-PL" sz="12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Man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2 185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Frankfurt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653 (30%)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Region of </a:t>
                      </a:r>
                      <a:r>
                        <a:rPr lang="pl-PL" sz="1200" b="1" dirty="0" err="1">
                          <a:effectLst/>
                          <a:latin typeface="Calibri"/>
                          <a:ea typeface="Calibri"/>
                          <a:cs typeface="Calibri"/>
                        </a:rPr>
                        <a:t>Copenhagen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1 594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Copenhagen</a:t>
                      </a:r>
                      <a:b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504 (32%)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700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Gdańsk Metropolitan </a:t>
                      </a:r>
                      <a:r>
                        <a:rPr lang="pl-PL" sz="1200" b="1" dirty="0" err="1">
                          <a:effectLst/>
                          <a:latin typeface="Calibri"/>
                          <a:ea typeface="Calibri"/>
                          <a:cs typeface="Calibri"/>
                        </a:rPr>
                        <a:t>Area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1 507*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Gdańsk</a:t>
                      </a:r>
                      <a:r>
                        <a:rPr lang="pl-PL" sz="12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pl-PL" sz="1100" dirty="0" smtClean="0">
                          <a:effectLst/>
                          <a:latin typeface="+mn-lt"/>
                          <a:ea typeface="Calibri"/>
                          <a:cs typeface="Calibri"/>
                        </a:rPr>
                        <a:t>457 (30%)</a:t>
                      </a:r>
                      <a:endParaRPr lang="en-US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01295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1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3-City*</a:t>
                      </a:r>
                      <a:r>
                        <a:rPr lang="pl-PL" sz="1200" b="1" baseline="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  </a:t>
                      </a:r>
                      <a:r>
                        <a:rPr lang="pl-PL" sz="1100" dirty="0" smtClean="0">
                          <a:effectLst/>
                          <a:latin typeface="+mn-lt"/>
                          <a:ea typeface="Calibri"/>
                          <a:cs typeface="Calibri"/>
                        </a:rPr>
                        <a:t>742 (49%)</a:t>
                      </a:r>
                      <a:endParaRPr lang="en-US" sz="105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/>
                          <a:ea typeface="Calibri"/>
                          <a:cs typeface="Calibri"/>
                        </a:rPr>
                        <a:t>Région urbaine de Lyon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1 218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Lyon</a:t>
                      </a:r>
                      <a:b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470 (39%)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/>
                          <a:ea typeface="Calibri"/>
                          <a:cs typeface="Calibri"/>
                        </a:rPr>
                        <a:t>Region of Rotterdam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1 153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Rotterdam</a:t>
                      </a:r>
                      <a:b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595 (52%)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/>
                          <a:ea typeface="Calibri"/>
                          <a:cs typeface="Calibri"/>
                        </a:rPr>
                        <a:t>Region of Hanover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1 128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Hanower</a:t>
                      </a:r>
                      <a:b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516 (46%)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/>
                          <a:ea typeface="Calibri"/>
                          <a:cs typeface="Calibri"/>
                        </a:rPr>
                        <a:t>Helsinki MA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998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Helsinki</a:t>
                      </a:r>
                      <a:b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565 (57%)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/>
                          <a:ea typeface="Calibri"/>
                          <a:cs typeface="Calibri"/>
                        </a:rPr>
                        <a:t>Metropolitan City of Bolonia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955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Bolonia </a:t>
                      </a:r>
                      <a:b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374 (39%)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Poznań Metro </a:t>
                      </a:r>
                      <a:r>
                        <a:rPr lang="pl-PL" sz="1200" b="1" dirty="0" err="1">
                          <a:effectLst/>
                          <a:latin typeface="Calibri"/>
                          <a:ea typeface="Calibri"/>
                          <a:cs typeface="Calibri"/>
                        </a:rPr>
                        <a:t>Area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/>
                          <a:ea typeface="Calibri"/>
                          <a:cs typeface="Calibri"/>
                        </a:rPr>
                        <a:t>954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01295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Poznań</a:t>
                      </a:r>
                      <a:br>
                        <a:rPr lang="pl-PL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556 (58%)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PoleTekstowe 2"/>
          <p:cNvSpPr txBox="1"/>
          <p:nvPr/>
        </p:nvSpPr>
        <p:spPr>
          <a:xfrm>
            <a:off x="892098" y="110363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  <p:sp>
        <p:nvSpPr>
          <p:cNvPr id="5" name="PoleTekstowe 4"/>
          <p:cNvSpPr txBox="1"/>
          <p:nvPr/>
        </p:nvSpPr>
        <p:spPr>
          <a:xfrm>
            <a:off x="756015" y="66520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3196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7409"/>
            <a:ext cx="9144000" cy="365125"/>
          </a:xfrm>
        </p:spPr>
        <p:txBody>
          <a:bodyPr/>
          <a:lstStyle/>
          <a:p>
            <a:pPr algn="just"/>
            <a:endParaRPr lang="pl-PL" sz="1000" b="1" i="1" dirty="0" smtClean="0"/>
          </a:p>
          <a:p>
            <a:pPr algn="just"/>
            <a:r>
              <a:rPr lang="en-US" sz="1000" b="1" i="1" dirty="0" smtClean="0"/>
              <a:t>The Project is co-financed by the Polish development cooperation </a:t>
            </a:r>
            <a:r>
              <a:rPr lang="en-US" sz="1000" b="1" i="1" dirty="0" err="1" smtClean="0"/>
              <a:t>programme</a:t>
            </a:r>
            <a:r>
              <a:rPr lang="en-US" sz="1000" b="1" i="1" dirty="0" smtClean="0"/>
              <a:t> 2013 of the Ministry of Foreign Affairs of the Republic of Poland. </a:t>
            </a:r>
            <a:endParaRPr lang="pl-PL" sz="1000" b="1" i="1" dirty="0" smtClean="0"/>
          </a:p>
          <a:p>
            <a:pPr algn="just"/>
            <a:r>
              <a:rPr lang="en-US" sz="1000" b="1" i="1" dirty="0" smtClean="0"/>
              <a:t>The publication expresses exclusively the views of the author and cannot be identified with the official stance of the Ministry of Foreign Affairs of the Republic of Poland. </a:t>
            </a:r>
            <a:endParaRPr lang="pl-PL" sz="1000" i="1" dirty="0" smtClean="0"/>
          </a:p>
          <a:p>
            <a:endParaRPr lang="pl-PL" i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55576" y="1412776"/>
            <a:ext cx="7772400" cy="374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907976" y="1565176"/>
            <a:ext cx="7772400" cy="374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298376" y="4949497"/>
            <a:ext cx="8229600" cy="720190"/>
          </a:xfrm>
        </p:spPr>
        <p:txBody>
          <a:bodyPr>
            <a:normAutofit/>
          </a:bodyPr>
          <a:lstStyle/>
          <a:p>
            <a:r>
              <a:rPr lang="en-GB" sz="2600" b="1" dirty="0" smtClean="0">
                <a:solidFill>
                  <a:schemeClr val="bg1">
                    <a:lumMod val="50000"/>
                  </a:schemeClr>
                </a:solidFill>
              </a:rPr>
              <a:t>OBSZARY METROPOLITALNE W EUROPIE</a:t>
            </a:r>
            <a:endParaRPr lang="pl-PL" sz="2600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48294" cy="7029970"/>
          </a:xfrm>
          <a:prstGeom prst="rect">
            <a:avLst/>
          </a:prstGeom>
        </p:spPr>
      </p:pic>
      <p:sp>
        <p:nvSpPr>
          <p:cNvPr id="10" name="Podtytuł 2"/>
          <p:cNvSpPr txBox="1">
            <a:spLocks/>
          </p:cNvSpPr>
          <p:nvPr/>
        </p:nvSpPr>
        <p:spPr>
          <a:xfrm>
            <a:off x="517527" y="4430889"/>
            <a:ext cx="8626473" cy="2328333"/>
          </a:xfrm>
          <a:prstGeom prst="rect">
            <a:avLst/>
          </a:prstGeom>
        </p:spPr>
        <p:txBody>
          <a:bodyPr bIns="0"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Clr>
                <a:srgbClr val="F06F1D"/>
              </a:buClr>
              <a:buFontTx/>
              <a:buBlip>
                <a:blip r:embed="rId4"/>
              </a:buBlip>
              <a:defRPr sz="2800" kern="1200">
                <a:solidFill>
                  <a:srgbClr val="4C4D4F"/>
                </a:solidFill>
                <a:latin typeface="Calibri"/>
                <a:ea typeface="+mn-ea"/>
                <a:cs typeface="Arial"/>
              </a:defRPr>
            </a:lvl1pPr>
            <a:lvl2pPr marL="914400" indent="-457200" algn="l" defTabSz="457200" rtl="0" eaLnBrk="1" latinLnBrk="0" hangingPunct="1">
              <a:spcBef>
                <a:spcPct val="20000"/>
              </a:spcBef>
              <a:buClr>
                <a:srgbClr val="F06F1D"/>
              </a:buClr>
              <a:buFontTx/>
              <a:buBlip>
                <a:blip r:embed="rId4"/>
              </a:buBlip>
              <a:defRPr sz="2400" kern="1200">
                <a:solidFill>
                  <a:srgbClr val="4C4D4F"/>
                </a:solidFill>
                <a:latin typeface="Calibri"/>
                <a:ea typeface="+mn-ea"/>
                <a:cs typeface="Arial"/>
              </a:defRPr>
            </a:lvl2pPr>
            <a:lvl3pPr marL="1371600" indent="-457200" algn="l" defTabSz="457200" rtl="0" eaLnBrk="1" latinLnBrk="0" hangingPunct="1">
              <a:spcBef>
                <a:spcPct val="20000"/>
              </a:spcBef>
              <a:buClr>
                <a:srgbClr val="F06F1D"/>
              </a:buClr>
              <a:buFontTx/>
              <a:buBlip>
                <a:blip r:embed="rId4"/>
              </a:buBlip>
              <a:defRPr sz="2000" kern="1200">
                <a:solidFill>
                  <a:srgbClr val="4C4D4F"/>
                </a:solidFill>
                <a:latin typeface="Calibri"/>
                <a:ea typeface="+mn-ea"/>
                <a:cs typeface="Arial"/>
              </a:defRPr>
            </a:lvl3pPr>
            <a:lvl4pPr marL="1714500" indent="-342900" algn="l" defTabSz="457200" rtl="0" eaLnBrk="1" latinLnBrk="0" hangingPunct="1">
              <a:spcBef>
                <a:spcPct val="20000"/>
              </a:spcBef>
              <a:buClr>
                <a:srgbClr val="F06F1D"/>
              </a:buClr>
              <a:buFontTx/>
              <a:buBlip>
                <a:blip r:embed="rId4"/>
              </a:buBlip>
              <a:defRPr sz="1800" kern="1200">
                <a:solidFill>
                  <a:srgbClr val="4C4D4F"/>
                </a:solidFill>
                <a:latin typeface="Calibri"/>
                <a:ea typeface="+mn-ea"/>
                <a:cs typeface="Arial"/>
              </a:defRPr>
            </a:lvl4pPr>
            <a:lvl5pPr marL="2171700" indent="-342900" algn="l" defTabSz="457200" rtl="0" eaLnBrk="1" latinLnBrk="0" hangingPunct="1">
              <a:spcBef>
                <a:spcPct val="20000"/>
              </a:spcBef>
              <a:buClr>
                <a:srgbClr val="F06F1D"/>
              </a:buClr>
              <a:buFontTx/>
              <a:buBlip>
                <a:blip r:embed="rId4"/>
              </a:buBlip>
              <a:defRPr sz="1600" kern="1200">
                <a:solidFill>
                  <a:srgbClr val="4C4D4F"/>
                </a:solidFill>
                <a:latin typeface="Calibri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pl-PL" sz="36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5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 descr="Zrzut ekranu 2014-01-08 o 10.11.5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b="3906"/>
          <a:stretch>
            <a:fillRect/>
          </a:stretch>
        </p:blipFill>
        <p:spPr/>
      </p:pic>
      <p:sp>
        <p:nvSpPr>
          <p:cNvPr id="7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dirty="0"/>
              <a:t>ROK 2013 – PRZEŁOMOWY DLA METROPOLII</a:t>
            </a:r>
          </a:p>
        </p:txBody>
      </p:sp>
    </p:spTree>
    <p:extLst>
      <p:ext uri="{BB962C8B-B14F-4D97-AF65-F5344CB8AC3E}">
        <p14:creationId xmlns:p14="http://schemas.microsoft.com/office/powerpoint/2010/main" val="3745157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Dofinansowania z UE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GOM zdobył dofinansowanie </a:t>
            </a:r>
            <a:r>
              <a:rPr lang="pl-PL" dirty="0"/>
              <a:t>na trzy partnerskie projekty europejskie (na łączną kwotę 12 mln złotych</a:t>
            </a:r>
            <a:r>
              <a:rPr lang="pl-PL" dirty="0" smtClean="0"/>
              <a:t>).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3650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 descr="Zrzut ekranu 2014-01-08 o 10.12.11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" b="-2571"/>
          <a:stretch/>
        </p:blipFill>
        <p:spPr>
          <a:xfrm>
            <a:off x="550863" y="2246923"/>
            <a:ext cx="8135937" cy="3554972"/>
          </a:xfrm>
        </p:spPr>
      </p:pic>
    </p:spTree>
    <p:extLst>
      <p:ext uri="{BB962C8B-B14F-4D97-AF65-F5344CB8AC3E}">
        <p14:creationId xmlns:p14="http://schemas.microsoft.com/office/powerpoint/2010/main" val="1596044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9801" y="1405915"/>
            <a:ext cx="8222055" cy="841008"/>
          </a:xfrm>
        </p:spPr>
        <p:txBody>
          <a:bodyPr/>
          <a:lstStyle/>
          <a:p>
            <a:r>
              <a:rPr lang="pl-PL" dirty="0" smtClean="0"/>
              <a:t>Strategia rozwoju metropolii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51348" y="2122156"/>
            <a:ext cx="8135452" cy="2960077"/>
          </a:xfrm>
        </p:spPr>
        <p:txBody>
          <a:bodyPr/>
          <a:lstStyle/>
          <a:p>
            <a:r>
              <a:rPr lang="pl-PL" dirty="0" smtClean="0"/>
              <a:t>Rozpoczęcie projektu </a:t>
            </a:r>
            <a:r>
              <a:rPr lang="pl-PL" dirty="0"/>
              <a:t>budowy Strategii Rozwoju Metropolii Gdańskiej do roku 2030.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1" y="4121362"/>
            <a:ext cx="1992087" cy="15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811" y="4099891"/>
            <a:ext cx="18954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580" y="3826828"/>
            <a:ext cx="3253732" cy="216779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08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GOM">
      <a:dk1>
        <a:sysClr val="windowText" lastClr="000000"/>
      </a:dk1>
      <a:lt1>
        <a:srgbClr val="FFFFFF"/>
      </a:lt1>
      <a:dk2>
        <a:srgbClr val="FFFFFF"/>
      </a:dk2>
      <a:lt2>
        <a:srgbClr val="FFFFFF"/>
      </a:lt2>
      <a:accent1>
        <a:srgbClr val="008EB7"/>
      </a:accent1>
      <a:accent2>
        <a:srgbClr val="78CCDB"/>
      </a:accent2>
      <a:accent3>
        <a:srgbClr val="F06F1C"/>
      </a:accent3>
      <a:accent4>
        <a:srgbClr val="FBAB10"/>
      </a:accent4>
      <a:accent5>
        <a:srgbClr val="4A4B4D"/>
      </a:accent5>
      <a:accent6>
        <a:srgbClr val="C0C0C0"/>
      </a:accent6>
      <a:hlink>
        <a:srgbClr val="008EB7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1039</Words>
  <Application>Microsoft Office PowerPoint</Application>
  <PresentationFormat>Pokaz na ekranie (4:3)</PresentationFormat>
  <Paragraphs>178</Paragraphs>
  <Slides>34</Slides>
  <Notes>3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34</vt:i4>
      </vt:variant>
    </vt:vector>
  </HeadingPairs>
  <TitlesOfParts>
    <vt:vector size="35" baseType="lpstr">
      <vt:lpstr>Motyw pakietu Office</vt:lpstr>
      <vt:lpstr>Prezentacja programu PowerPoint</vt:lpstr>
      <vt:lpstr>Prezentacja programu PowerPoint</vt:lpstr>
      <vt:lpstr>Prezentacja programu PowerPoint</vt:lpstr>
      <vt:lpstr>  Obszar  Metropolitalny a  Rdzeń Metropolii</vt:lpstr>
      <vt:lpstr>OBSZARY METROPOLITALNE W EUROPIE</vt:lpstr>
      <vt:lpstr>ROK 2013 – PRZEŁOMOWY DLA METROPOLII</vt:lpstr>
      <vt:lpstr>Dofinansowania z UE</vt:lpstr>
      <vt:lpstr>Prezentacja programu PowerPoint</vt:lpstr>
      <vt:lpstr>Strategia rozwoju metropolii</vt:lpstr>
      <vt:lpstr>Prezentacja programu PowerPoint</vt:lpstr>
      <vt:lpstr>Prezentacja programu PowerPoint</vt:lpstr>
      <vt:lpstr>OWES wystartował</vt:lpstr>
      <vt:lpstr>Prezentacja programu PowerPoint</vt:lpstr>
      <vt:lpstr>Prezentacja programu PowerPoint</vt:lpstr>
      <vt:lpstr>Jednolita dokumentacja planistyczna</vt:lpstr>
      <vt:lpstr>Prezentacja programu PowerPoint</vt:lpstr>
      <vt:lpstr>System monitoringu usług publicznych</vt:lpstr>
      <vt:lpstr>Wspólne zamówienia energii elektrycznej</vt:lpstr>
      <vt:lpstr>Wspólna Reprezentacja Obszaru Metropolitalnego</vt:lpstr>
      <vt:lpstr>Wspólna strategia transportowa</vt:lpstr>
      <vt:lpstr>Wspólna strategia wodociągowo-kanalizacyjna</vt:lpstr>
      <vt:lpstr>Forum Kultury</vt:lpstr>
      <vt:lpstr>Kongres Smart Metropolia</vt:lpstr>
      <vt:lpstr>Plan Gospodarki Niskoemisyjnej</vt:lpstr>
      <vt:lpstr>Prezentacja programu PowerPoint</vt:lpstr>
      <vt:lpstr>Karta osoby aktywnie poszukującej pracy</vt:lpstr>
      <vt:lpstr>Targi Pracy i Przedsiębiorczości</vt:lpstr>
      <vt:lpstr>Prace nad Strategią ZIT</vt:lpstr>
      <vt:lpstr>Prace nad Strategią ZIT</vt:lpstr>
      <vt:lpstr>Powołanie Związku ZIT</vt:lpstr>
      <vt:lpstr>Powołanie Związku ZIT</vt:lpstr>
      <vt:lpstr>Wynik negocjacji ZIT</vt:lpstr>
      <vt:lpstr>GOM w 2013 roku</vt:lpstr>
      <vt:lpstr>Model organizacyjny GOM</vt:lpstr>
    </vt:vector>
  </TitlesOfParts>
  <Company>ENGRAM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Jacek Kłosiński</dc:creator>
  <cp:lastModifiedBy>Skarżyńska Małgorzata</cp:lastModifiedBy>
  <cp:revision>50</cp:revision>
  <cp:lastPrinted>2014-01-08T11:02:57Z</cp:lastPrinted>
  <dcterms:created xsi:type="dcterms:W3CDTF">2012-11-09T15:20:10Z</dcterms:created>
  <dcterms:modified xsi:type="dcterms:W3CDTF">2014-02-27T07:14:03Z</dcterms:modified>
</cp:coreProperties>
</file>