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charts/chart6.xml" ContentType="application/vnd.openxmlformats-officedocument.drawingml.chart+xml"/>
  <Override PartName="/ppt/charts/chart4.xml" ContentType="application/vnd.openxmlformats-officedocument.drawingml.chart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4"/>
  </p:notesMasterIdLst>
  <p:sldIdLst>
    <p:sldId id="256" r:id="rId2"/>
    <p:sldId id="277" r:id="rId3"/>
    <p:sldId id="262" r:id="rId4"/>
    <p:sldId id="260" r:id="rId5"/>
    <p:sldId id="280" r:id="rId6"/>
    <p:sldId id="263" r:id="rId7"/>
    <p:sldId id="266" r:id="rId8"/>
    <p:sldId id="278" r:id="rId9"/>
    <p:sldId id="267" r:id="rId10"/>
    <p:sldId id="279" r:id="rId11"/>
    <p:sldId id="259" r:id="rId12"/>
    <p:sldId id="261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81" r:id="rId21"/>
    <p:sldId id="275" r:id="rId22"/>
    <p:sldId id="276" r:id="rId2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5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.wojtowicz\Moje%20dokumenty\Standaryzacja\materia&#322;y%20pomocnicze\produkcja%20i%20koszty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.wojtowicz\Moje%20dokumenty\Standaryzacja\materia&#322;y%20pomocnicze\produkcja%20i%20koszty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.wojtowicz\Moje%20dokumenty\pomorskie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a.wojtowicz\Moje%20dokumenty\do%20liczenia%20osadu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.wojtowicz\Dane%20aplikacji\Microsoft\Excel\produkcja%20i%20koszty%20(version%201).xlsb" TargetMode="External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.wojtowicz\Moje%20dokumenty\Standaryzacja\materia&#322;y%20pomocnicze\do%20liczenia%20osad&#243;w.xlsx" TargetMode="External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pl-PL" dirty="0" smtClean="0"/>
              <a:t>POLSKA [GUS] 2008</a:t>
            </a:r>
            <a:endParaRPr lang="pl-PL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23530298331238544"/>
          <c:y val="0.10753599676139509"/>
          <c:w val="0.62613558664192814"/>
          <c:h val="0.65675826734624665"/>
        </c:manualLayout>
      </c:layout>
      <c:pieChart>
        <c:varyColors val="1"/>
        <c:ser>
          <c:idx val="0"/>
          <c:order val="0"/>
          <c:tx>
            <c:strRef>
              <c:f>'zagospodarowanie osadów '!$E$6</c:f>
              <c:strCache>
                <c:ptCount val="1"/>
                <c:pt idx="0">
                  <c:v>osad komunalny [tys. ton s.m.]</c:v>
                </c:pt>
              </c:strCache>
            </c:strRef>
          </c:tx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chemeClr val="accent5">
                  <a:lumMod val="20000"/>
                  <a:lumOff val="80000"/>
                </a:schemeClr>
              </a:solidFill>
            </c:spPr>
          </c:dPt>
          <c:dPt>
            <c:idx val="5"/>
            <c:spPr>
              <a:solidFill>
                <a:schemeClr val="accent5">
                  <a:lumMod val="40000"/>
                  <a:lumOff val="60000"/>
                </a:schemeClr>
              </a:solidFill>
            </c:spPr>
          </c:dPt>
          <c:dPt>
            <c:idx val="6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7"/>
            <c:spPr>
              <a:solidFill>
                <a:schemeClr val="accent5">
                  <a:lumMod val="75000"/>
                </a:schemeClr>
              </a:solidFill>
            </c:spPr>
          </c:dPt>
          <c:dLbls>
            <c:dLbl>
              <c:idx val="2"/>
              <c:layout>
                <c:manualLayout>
                  <c:x val="9.5641785415655572E-2"/>
                  <c:y val="-0.16473824711300458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5.4707280331425683E-2"/>
                  <c:y val="2.6268831765024099E-2"/>
                </c:manualLayout>
              </c:layout>
              <c:showCatName val="1"/>
              <c:showPercent val="1"/>
            </c:dLbl>
            <c:dLbl>
              <c:idx val="7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</c:dLbl>
            <c:showCatName val="1"/>
            <c:showPercent val="1"/>
            <c:showLeaderLines val="1"/>
          </c:dLbls>
          <c:cat>
            <c:strRef>
              <c:f>'zagospodarowanie osadów '!$D$7:$D$14</c:f>
              <c:strCache>
                <c:ptCount val="8"/>
                <c:pt idx="0">
                  <c:v>rekultywacja</c:v>
                </c:pt>
                <c:pt idx="1">
                  <c:v>rolnictwo</c:v>
                </c:pt>
                <c:pt idx="2">
                  <c:v>uprawa roślin przeznaczonych do produkcji kompostu</c:v>
                </c:pt>
                <c:pt idx="3">
                  <c:v>przeształcone termicznie</c:v>
                </c:pt>
                <c:pt idx="4">
                  <c:v>składowiska</c:v>
                </c:pt>
                <c:pt idx="5">
                  <c:v> składowanie na własnym terenie</c:v>
                </c:pt>
                <c:pt idx="6">
                  <c:v>magazynowane czasowo</c:v>
                </c:pt>
                <c:pt idx="7">
                  <c:v>inne</c:v>
                </c:pt>
              </c:strCache>
            </c:strRef>
          </c:cat>
          <c:val>
            <c:numRef>
              <c:f>'zagospodarowanie osadów '!$E$7:$E$14</c:f>
              <c:numCache>
                <c:formatCode>General</c:formatCode>
                <c:ptCount val="8"/>
                <c:pt idx="0">
                  <c:v>105.8</c:v>
                </c:pt>
                <c:pt idx="1">
                  <c:v>112</c:v>
                </c:pt>
                <c:pt idx="2">
                  <c:v>27.5</c:v>
                </c:pt>
                <c:pt idx="3">
                  <c:v>6</c:v>
                </c:pt>
                <c:pt idx="4">
                  <c:v>37.5</c:v>
                </c:pt>
                <c:pt idx="5">
                  <c:v>54.1</c:v>
                </c:pt>
                <c:pt idx="6">
                  <c:v>52.9</c:v>
                </c:pt>
                <c:pt idx="7">
                  <c:v>171.5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pl-PL" dirty="0"/>
              <a:t>NIEMCY</a:t>
            </a:r>
            <a:r>
              <a:rPr lang="pl-PL" baseline="0" dirty="0"/>
              <a:t> </a:t>
            </a:r>
            <a:r>
              <a:rPr lang="pl-PL" baseline="0" dirty="0" smtClean="0"/>
              <a:t>[DWA] 2007</a:t>
            </a:r>
            <a:endParaRPr lang="pl-PL" dirty="0"/>
          </a:p>
        </c:rich>
      </c:tx>
      <c:layout>
        <c:manualLayout>
          <c:xMode val="edge"/>
          <c:yMode val="edge"/>
          <c:x val="0.35752215006730581"/>
          <c:y val="1.391049500428331E-3"/>
        </c:manualLayout>
      </c:layout>
    </c:title>
    <c:plotArea>
      <c:layout>
        <c:manualLayout>
          <c:layoutTarget val="inner"/>
          <c:xMode val="edge"/>
          <c:yMode val="edge"/>
          <c:x val="0.25793620970218994"/>
          <c:y val="8.0250809508118526E-2"/>
          <c:w val="0.55349667030460681"/>
          <c:h val="0.64266967610760184"/>
        </c:manualLayout>
      </c:layout>
      <c:pieChart>
        <c:varyColors val="1"/>
        <c:ser>
          <c:idx val="0"/>
          <c:order val="0"/>
          <c:dPt>
            <c:idx val="0"/>
            <c:spPr>
              <a:solidFill>
                <a:schemeClr val="accent6">
                  <a:lumMod val="20000"/>
                  <a:lumOff val="80000"/>
                </a:schemeClr>
              </a:solidFill>
            </c:spPr>
          </c:dPt>
          <c:dPt>
            <c:idx val="1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00B050"/>
              </a:solidFill>
            </c:spPr>
          </c:dPt>
          <c:dPt>
            <c:idx val="5"/>
            <c:spPr>
              <a:solidFill>
                <a:srgbClr val="92D050"/>
              </a:solidFill>
            </c:spPr>
          </c:dPt>
          <c:dPt>
            <c:idx val="6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4.0181293995184657E-2"/>
                  <c:y val="3.6614122828302627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-7.4025318168831233E-2"/>
                  <c:y val="-1.1549982211567963E-2"/>
                </c:manualLayout>
              </c:layout>
              <c:showCatName val="1"/>
              <c:showPercent val="1"/>
            </c:dLbl>
            <c:dLbl>
              <c:idx val="6"/>
              <c:layout>
                <c:manualLayout>
                  <c:x val="0.12908550583706346"/>
                  <c:y val="-1.2244349679416854E-2"/>
                </c:manualLayout>
              </c:layout>
              <c:showCatName val="1"/>
              <c:showPercent val="1"/>
            </c:dLbl>
            <c:showCatName val="1"/>
            <c:showPercent val="1"/>
          </c:dLbls>
          <c:cat>
            <c:strRef>
              <c:f>'zagospodarowanie osadów '!$D$21:$D$27</c:f>
              <c:strCache>
                <c:ptCount val="7"/>
                <c:pt idx="0">
                  <c:v>współspalanie w spalarniach odpadów</c:v>
                </c:pt>
                <c:pt idx="1">
                  <c:v>współspalanie w cementowniach</c:v>
                </c:pt>
                <c:pt idx="2">
                  <c:v>elektrociepłownie weglowe</c:v>
                </c:pt>
                <c:pt idx="3">
                  <c:v>monospalarnie osadowe</c:v>
                </c:pt>
                <c:pt idx="4">
                  <c:v>rolnictwo</c:v>
                </c:pt>
                <c:pt idx="5">
                  <c:v>rekultywacja</c:v>
                </c:pt>
                <c:pt idx="6">
                  <c:v>inne metody recykligu</c:v>
                </c:pt>
              </c:strCache>
            </c:strRef>
          </c:cat>
          <c:val>
            <c:numRef>
              <c:f>'zagospodarowanie osadów '!$E$21:$E$27</c:f>
              <c:numCache>
                <c:formatCode>0%</c:formatCode>
                <c:ptCount val="7"/>
                <c:pt idx="0" formatCode="0.00%">
                  <c:v>1.4999999999999998E-2</c:v>
                </c:pt>
                <c:pt idx="1">
                  <c:v>3.0000000000000002E-2</c:v>
                </c:pt>
                <c:pt idx="2">
                  <c:v>0.23</c:v>
                </c:pt>
                <c:pt idx="3">
                  <c:v>0.22</c:v>
                </c:pt>
                <c:pt idx="4">
                  <c:v>0.29000000000000031</c:v>
                </c:pt>
                <c:pt idx="5">
                  <c:v>0.18000000000000024</c:v>
                </c:pt>
                <c:pt idx="6" formatCode="0.00%">
                  <c:v>3.500000000000001E-2</c:v>
                </c:pt>
              </c:numCache>
            </c:numRef>
          </c:val>
        </c:ser>
        <c:dLbls>
          <c:showCatName val="1"/>
          <c:showPercent val="1"/>
        </c:dLbls>
        <c:firstSliceAng val="180"/>
      </c:pieChart>
    </c:plotArea>
    <c:plotVisOnly val="1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title>
      <c:tx>
        <c:rich>
          <a:bodyPr/>
          <a:lstStyle/>
          <a:p>
            <a:pPr>
              <a:defRPr/>
            </a:pPr>
            <a:r>
              <a:rPr lang="en-US" dirty="0"/>
              <a:t>POMORSKIE </a:t>
            </a:r>
            <a:r>
              <a:rPr lang="pl-PL" dirty="0"/>
              <a:t>[WUS]</a:t>
            </a:r>
            <a:r>
              <a:rPr lang="pl-PL" baseline="0" dirty="0"/>
              <a:t> </a:t>
            </a:r>
            <a:r>
              <a:rPr lang="en-US" dirty="0" smtClean="0"/>
              <a:t>2010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sz="1000" dirty="0" smtClean="0"/>
              <a:t>ZA PROJEKTEM</a:t>
            </a:r>
            <a:r>
              <a:rPr lang="pl-PL" sz="1000" baseline="0" dirty="0" smtClean="0"/>
              <a:t> PGO WP 2018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0"/>
          <c:order val="0"/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5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6"/>
            <c:spPr>
              <a:solidFill>
                <a:schemeClr val="accent5">
                  <a:lumMod val="75000"/>
                </a:schemeClr>
              </a:solidFill>
            </c:spPr>
          </c:dPt>
          <c:dLbls>
            <c:dLbl>
              <c:idx val="4"/>
              <c:layout>
                <c:manualLayout>
                  <c:x val="-7.9681115678504916E-2"/>
                  <c:y val="-8.8831360785620803E-2"/>
                </c:manualLayout>
              </c:layout>
              <c:showCatName val="1"/>
              <c:showPercent val="1"/>
            </c:dLbl>
            <c:dLbl>
              <c:idx val="6"/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</c:dLbl>
            <c:showCatName val="1"/>
            <c:showPercent val="1"/>
            <c:showLeaderLines val="1"/>
          </c:dLbls>
          <c:cat>
            <c:strRef>
              <c:f>(Arkusz1!$C$8:$C$13,Arkusz1!$C$15)</c:f>
              <c:strCache>
                <c:ptCount val="7"/>
                <c:pt idx="0">
                  <c:v>rolnictwo</c:v>
                </c:pt>
                <c:pt idx="1">
                  <c:v>rekultywacja</c:v>
                </c:pt>
                <c:pt idx="2">
                  <c:v>urawa roślin przeznaczonych do produkcji kompostu</c:v>
                </c:pt>
                <c:pt idx="3">
                  <c:v>przekształcone termicznie</c:v>
                </c:pt>
                <c:pt idx="4">
                  <c:v>składowanie</c:v>
                </c:pt>
                <c:pt idx="5">
                  <c:v>czasowo magazynowane</c:v>
                </c:pt>
                <c:pt idx="6">
                  <c:v>inne</c:v>
                </c:pt>
              </c:strCache>
            </c:strRef>
          </c:cat>
          <c:val>
            <c:numRef>
              <c:f>(Arkusz1!$D$8:$D$13,Arkusz1!$D$15)</c:f>
              <c:numCache>
                <c:formatCode>General</c:formatCode>
                <c:ptCount val="7"/>
                <c:pt idx="0">
                  <c:v>4476</c:v>
                </c:pt>
                <c:pt idx="1">
                  <c:v>933</c:v>
                </c:pt>
                <c:pt idx="2">
                  <c:v>1581</c:v>
                </c:pt>
                <c:pt idx="3">
                  <c:v>4137</c:v>
                </c:pt>
                <c:pt idx="4">
                  <c:v>3375</c:v>
                </c:pt>
                <c:pt idx="5">
                  <c:v>4766</c:v>
                </c:pt>
                <c:pt idx="6">
                  <c:v>14400</c:v>
                </c:pt>
              </c:numCache>
            </c:numRef>
          </c:val>
        </c:ser>
        <c:ser>
          <c:idx val="1"/>
          <c:order val="1"/>
          <c:dLbls>
            <c:showCatName val="1"/>
            <c:showPercent val="1"/>
            <c:showLeaderLines val="1"/>
          </c:dLbls>
          <c:cat>
            <c:strRef>
              <c:f>(Arkusz1!$C$8:$C$13,Arkusz1!$C$15)</c:f>
              <c:strCache>
                <c:ptCount val="7"/>
                <c:pt idx="0">
                  <c:v>rolnictwo</c:v>
                </c:pt>
                <c:pt idx="1">
                  <c:v>rekultywacja</c:v>
                </c:pt>
                <c:pt idx="2">
                  <c:v>urawa roślin przeznaczonych do produkcji kompostu</c:v>
                </c:pt>
                <c:pt idx="3">
                  <c:v>przekształcone termicznie</c:v>
                </c:pt>
                <c:pt idx="4">
                  <c:v>składowanie</c:v>
                </c:pt>
                <c:pt idx="5">
                  <c:v>czasowo magazynowane</c:v>
                </c:pt>
                <c:pt idx="6">
                  <c:v>inne</c:v>
                </c:pt>
              </c:strCache>
            </c:strRef>
          </c:cat>
          <c:val>
            <c:numRef>
              <c:f>(Arkusz1!$E$8:$E$13,Arkusz1!$E$15)</c:f>
              <c:numCache>
                <c:formatCode>0.0%</c:formatCode>
                <c:ptCount val="7"/>
                <c:pt idx="0">
                  <c:v>0.13294522989188551</c:v>
                </c:pt>
                <c:pt idx="1">
                  <c:v>2.7711773791136988E-2</c:v>
                </c:pt>
                <c:pt idx="2">
                  <c:v>4.6958536295592254E-2</c:v>
                </c:pt>
                <c:pt idx="3">
                  <c:v>0.1228763217298325</c:v>
                </c:pt>
                <c:pt idx="4">
                  <c:v>0.10024355471070452</c:v>
                </c:pt>
                <c:pt idx="5">
                  <c:v>0.14155875014850897</c:v>
                </c:pt>
                <c:pt idx="6">
                  <c:v>0.42770583343233926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plotArea>
      <c:layout/>
      <c:lineChart>
        <c:grouping val="standard"/>
        <c:ser>
          <c:idx val="0"/>
          <c:order val="0"/>
          <c:marker>
            <c:symbol val="none"/>
          </c:marker>
          <c:dLbls>
            <c:showVal val="1"/>
          </c:dLbls>
          <c:cat>
            <c:numRef>
              <c:f>Arkusz1!$G$27:$G$36</c:f>
              <c:numCache>
                <c:formatCode>General</c:formatCode>
                <c:ptCount val="10"/>
                <c:pt idx="0">
                  <c:v>100</c:v>
                </c:pt>
                <c:pt idx="1">
                  <c:v>95</c:v>
                </c:pt>
                <c:pt idx="2">
                  <c:v>90</c:v>
                </c:pt>
                <c:pt idx="3" formatCode="0">
                  <c:v>85</c:v>
                </c:pt>
                <c:pt idx="4" formatCode="0">
                  <c:v>80</c:v>
                </c:pt>
                <c:pt idx="5" formatCode="0">
                  <c:v>75</c:v>
                </c:pt>
                <c:pt idx="6" formatCode="0">
                  <c:v>70</c:v>
                </c:pt>
                <c:pt idx="7" formatCode="0">
                  <c:v>65</c:v>
                </c:pt>
                <c:pt idx="8" formatCode="0">
                  <c:v>60</c:v>
                </c:pt>
                <c:pt idx="9" formatCode="0">
                  <c:v>55</c:v>
                </c:pt>
              </c:numCache>
            </c:numRef>
          </c:cat>
          <c:val>
            <c:numRef>
              <c:f>Arkusz1!$H$27:$H$36</c:f>
              <c:numCache>
                <c:formatCode>0.00</c:formatCode>
                <c:ptCount val="10"/>
                <c:pt idx="1">
                  <c:v>92.169999999999987</c:v>
                </c:pt>
                <c:pt idx="2" formatCode="General">
                  <c:v>84.8</c:v>
                </c:pt>
                <c:pt idx="3" formatCode="General">
                  <c:v>77.849999999999994</c:v>
                </c:pt>
                <c:pt idx="4" formatCode="General">
                  <c:v>71.25</c:v>
                </c:pt>
                <c:pt idx="5" formatCode="General">
                  <c:v>65.03</c:v>
                </c:pt>
                <c:pt idx="6" formatCode="General">
                  <c:v>59.13</c:v>
                </c:pt>
                <c:pt idx="7" formatCode="General">
                  <c:v>53.52</c:v>
                </c:pt>
                <c:pt idx="8" formatCode="General">
                  <c:v>48.190000000000012</c:v>
                </c:pt>
              </c:numCache>
            </c:numRef>
          </c:val>
        </c:ser>
        <c:dropLines/>
        <c:marker val="1"/>
        <c:axId val="70087808"/>
        <c:axId val="70089728"/>
      </c:lineChart>
      <c:catAx>
        <c:axId val="700878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zawartość organiki w osadzie </a:t>
                </a:r>
                <a:r>
                  <a:rPr lang="en-US" sz="900" b="1" i="0" u="none" strike="noStrike" baseline="0"/>
                  <a:t>surowym</a:t>
                </a:r>
                <a:r>
                  <a:rPr lang="pl-PL" sz="900" b="1" i="0" u="none" strike="noStrike" baseline="0"/>
                  <a:t> </a:t>
                </a:r>
                <a:r>
                  <a:rPr lang="en-US"/>
                  <a:t>[% s.m.org]</a:t>
                </a:r>
              </a:p>
            </c:rich>
          </c:tx>
          <c:layout/>
        </c:title>
        <c:numFmt formatCode="General" sourceLinked="1"/>
        <c:tickLblPos val="nextTo"/>
        <c:crossAx val="70089728"/>
        <c:crosses val="autoZero"/>
        <c:auto val="1"/>
        <c:lblAlgn val="ctr"/>
        <c:lblOffset val="100"/>
      </c:catAx>
      <c:valAx>
        <c:axId val="70089728"/>
        <c:scaling>
          <c:orientation val="minMax"/>
          <c:min val="40"/>
        </c:scaling>
        <c:axPos val="l"/>
        <c:majorGridlines>
          <c:spPr>
            <a:ln>
              <a:solidFill>
                <a:schemeClr val="accent1"/>
              </a:solidFill>
              <a:prstDash val="sys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zawartość organiki w osadzie</a:t>
                </a:r>
                <a:r>
                  <a:rPr lang="pl-PL"/>
                  <a:t> </a:t>
                </a:r>
                <a:r>
                  <a:rPr lang="en-US" sz="900" b="1" i="0" u="none" strike="noStrike" baseline="0"/>
                  <a:t>przefermentowanym </a:t>
                </a:r>
                <a:r>
                  <a:rPr lang="en-US"/>
                  <a:t> [% s.m.org.]</a:t>
                </a:r>
              </a:p>
            </c:rich>
          </c:tx>
          <c:layout/>
        </c:title>
        <c:numFmt formatCode="General" sourceLinked="1"/>
        <c:tickLblPos val="nextTo"/>
        <c:crossAx val="70087808"/>
        <c:crosses val="autoZero"/>
        <c:crossBetween val="midCat"/>
      </c:valAx>
    </c:plotArea>
    <c:plotVisOnly val="1"/>
  </c:chart>
  <c:spPr>
    <a:noFill/>
    <a:ln>
      <a:noFill/>
    </a:ln>
  </c:spPr>
  <c:txPr>
    <a:bodyPr/>
    <a:lstStyle/>
    <a:p>
      <a:pPr>
        <a:defRPr sz="900"/>
      </a:pPr>
      <a:endParaRPr lang="pl-PL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'zagospodarowanie osadów '!$J$6</c:f>
              <c:strCache>
                <c:ptCount val="1"/>
                <c:pt idx="0">
                  <c:v>Polska [SEOGWŚ 2009]</c:v>
                </c:pt>
              </c:strCache>
            </c:strRef>
          </c:tx>
          <c:cat>
            <c:strRef>
              <c:f>'zagospodarowanie osadów '!$I$7:$I$11</c:f>
              <c:strCache>
                <c:ptCount val="5"/>
                <c:pt idx="0">
                  <c:v>rolnicze</c:v>
                </c:pt>
                <c:pt idx="1">
                  <c:v>składowanie</c:v>
                </c:pt>
                <c:pt idx="2">
                  <c:v>kompostowanie</c:v>
                </c:pt>
                <c:pt idx="3">
                  <c:v>współspalanie</c:v>
                </c:pt>
                <c:pt idx="4">
                  <c:v>monospalanie</c:v>
                </c:pt>
              </c:strCache>
            </c:strRef>
          </c:cat>
          <c:val>
            <c:numRef>
              <c:f>'zagospodarowanie osadów '!$J$7:$J$11</c:f>
              <c:numCache>
                <c:formatCode>General</c:formatCode>
                <c:ptCount val="5"/>
                <c:pt idx="0">
                  <c:v>300</c:v>
                </c:pt>
                <c:pt idx="1">
                  <c:v>500</c:v>
                </c:pt>
                <c:pt idx="2">
                  <c:v>600</c:v>
                </c:pt>
                <c:pt idx="3">
                  <c:v>1500</c:v>
                </c:pt>
                <c:pt idx="4">
                  <c:v>1750</c:v>
                </c:pt>
              </c:numCache>
            </c:numRef>
          </c:val>
        </c:ser>
        <c:ser>
          <c:idx val="1"/>
          <c:order val="1"/>
          <c:tx>
            <c:strRef>
              <c:f>'zagospodarowanie osadów '!$K$6</c:f>
              <c:strCache>
                <c:ptCount val="1"/>
                <c:pt idx="0">
                  <c:v>Niemcy [Baumgard 2000]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cat>
            <c:strRef>
              <c:f>'zagospodarowanie osadów '!$I$7:$I$11</c:f>
              <c:strCache>
                <c:ptCount val="5"/>
                <c:pt idx="0">
                  <c:v>rolnicze</c:v>
                </c:pt>
                <c:pt idx="1">
                  <c:v>składowanie</c:v>
                </c:pt>
                <c:pt idx="2">
                  <c:v>kompostowanie</c:v>
                </c:pt>
                <c:pt idx="3">
                  <c:v>współspalanie</c:v>
                </c:pt>
                <c:pt idx="4">
                  <c:v>monospalanie</c:v>
                </c:pt>
              </c:strCache>
            </c:strRef>
          </c:cat>
          <c:val>
            <c:numRef>
              <c:f>'zagospodarowanie osadów '!$K$7:$K$11</c:f>
              <c:numCache>
                <c:formatCode>General</c:formatCode>
                <c:ptCount val="5"/>
                <c:pt idx="0">
                  <c:v>900</c:v>
                </c:pt>
                <c:pt idx="2">
                  <c:v>920</c:v>
                </c:pt>
                <c:pt idx="3">
                  <c:v>1700</c:v>
                </c:pt>
                <c:pt idx="4">
                  <c:v>1800</c:v>
                </c:pt>
              </c:numCache>
            </c:numRef>
          </c:val>
        </c:ser>
        <c:ser>
          <c:idx val="2"/>
          <c:order val="2"/>
          <c:tx>
            <c:strRef>
              <c:f>'zagospodarowanie osadów '!$L$6</c:f>
              <c:strCache>
                <c:ptCount val="1"/>
                <c:pt idx="0">
                  <c:v>EU [k.netto -stand.2011]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cat>
            <c:strRef>
              <c:f>'zagospodarowanie osadów '!$I$7:$I$11</c:f>
              <c:strCache>
                <c:ptCount val="5"/>
                <c:pt idx="0">
                  <c:v>rolnicze</c:v>
                </c:pt>
                <c:pt idx="1">
                  <c:v>składowanie</c:v>
                </c:pt>
                <c:pt idx="2">
                  <c:v>kompostowanie</c:v>
                </c:pt>
                <c:pt idx="3">
                  <c:v>współspalanie</c:v>
                </c:pt>
                <c:pt idx="4">
                  <c:v>monospalanie</c:v>
                </c:pt>
              </c:strCache>
            </c:strRef>
          </c:cat>
          <c:val>
            <c:numRef>
              <c:f>'zagospodarowanie osadów '!$L$7:$L$11</c:f>
              <c:numCache>
                <c:formatCode>General</c:formatCode>
                <c:ptCount val="5"/>
                <c:pt idx="0">
                  <c:v>536</c:v>
                </c:pt>
                <c:pt idx="1">
                  <c:v>1236</c:v>
                </c:pt>
                <c:pt idx="2">
                  <c:v>1120</c:v>
                </c:pt>
                <c:pt idx="3">
                  <c:v>1328</c:v>
                </c:pt>
                <c:pt idx="4">
                  <c:v>1644</c:v>
                </c:pt>
              </c:numCache>
            </c:numRef>
          </c:val>
        </c:ser>
        <c:axId val="71372160"/>
        <c:axId val="71468160"/>
      </c:barChart>
      <c:catAx>
        <c:axId val="71372160"/>
        <c:scaling>
          <c:orientation val="minMax"/>
        </c:scaling>
        <c:axPos val="b"/>
        <c:majorTickMark val="none"/>
        <c:tickLblPos val="nextTo"/>
        <c:crossAx val="71468160"/>
        <c:crosses val="autoZero"/>
        <c:auto val="1"/>
        <c:lblAlgn val="ctr"/>
        <c:lblOffset val="100"/>
      </c:catAx>
      <c:valAx>
        <c:axId val="71468160"/>
        <c:scaling>
          <c:orientation val="minMax"/>
        </c:scaling>
        <c:delete val="1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pl-PL"/>
                  <a:t>PLN/tonę</a:t>
                </a:r>
                <a:r>
                  <a:rPr lang="pl-PL" baseline="0"/>
                  <a:t> s.m. </a:t>
                </a:r>
              </a:p>
              <a:p>
                <a:pPr>
                  <a:defRPr/>
                </a:pPr>
                <a:r>
                  <a:rPr lang="pl-PL" sz="800" baseline="0"/>
                  <a:t>[€=4 PLN]</a:t>
                </a:r>
                <a:endParaRPr lang="pl-PL" sz="800"/>
              </a:p>
            </c:rich>
          </c:tx>
          <c:layout>
            <c:manualLayout>
              <c:xMode val="edge"/>
              <c:yMode val="edge"/>
              <c:x val="5.1887552169783469E-2"/>
              <c:y val="0.69714089090435583"/>
            </c:manualLayout>
          </c:layout>
        </c:title>
        <c:numFmt formatCode="General" sourceLinked="1"/>
        <c:majorTickMark val="none"/>
        <c:tickLblPos val="none"/>
        <c:crossAx val="7137216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8939897482655166E-2"/>
          <c:y val="0.13946041012844282"/>
          <c:w val="0.89561504660401714"/>
          <c:h val="0.80897258968923824"/>
        </c:manualLayout>
      </c:layout>
      <c:pieChart>
        <c:varyColors val="1"/>
        <c:ser>
          <c:idx val="0"/>
          <c:order val="0"/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chemeClr val="accent3"/>
              </a:solidFill>
              <a:ln w="25400" cap="flat" cmpd="sng" algn="ctr">
                <a:solidFill>
                  <a:schemeClr val="accent3">
                    <a:shade val="50000"/>
                  </a:schemeClr>
                </a:solidFill>
                <a:prstDash val="solid"/>
              </a:ln>
              <a:effectLst/>
            </c:spPr>
          </c:dPt>
          <c:dPt>
            <c:idx val="3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4"/>
            <c:spPr>
              <a:gradFill rotWithShape="1">
                <a:gsLst>
                  <a:gs pos="0">
                    <a:schemeClr val="accent2">
                      <a:tint val="50000"/>
                      <a:satMod val="300000"/>
                    </a:schemeClr>
                  </a:gs>
                  <a:gs pos="35000">
                    <a:schemeClr val="accent2">
                      <a:tint val="37000"/>
                      <a:satMod val="300000"/>
                    </a:schemeClr>
                  </a:gs>
                  <a:gs pos="100000">
                    <a:schemeClr val="accent2">
                      <a:tint val="15000"/>
                      <a:satMod val="350000"/>
                    </a:schemeClr>
                  </a:gs>
                </a:gsLst>
                <a:lin ang="16200000" scaled="1"/>
              </a:gradFill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6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7"/>
            <c:spPr>
              <a:solidFill>
                <a:srgbClr val="FF0000"/>
              </a:solidFill>
            </c:spPr>
          </c:dPt>
          <c:dPt>
            <c:idx val="8"/>
            <c:spPr>
              <a:solidFill>
                <a:srgbClr val="FFC000"/>
              </a:soli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</c:dPt>
          <c:dLbls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Alternatywne </a:t>
                    </a:r>
                    <a:endParaRPr lang="pl-PL" smtClean="0"/>
                  </a:p>
                  <a:p>
                    <a:r>
                      <a:rPr lang="en-US" smtClean="0"/>
                      <a:t>termiczne</a:t>
                    </a:r>
                    <a:endParaRPr lang="en-US" dirty="0"/>
                  </a:p>
                </c:rich>
              </c:tx>
              <c:showCatName val="1"/>
            </c:dLbl>
            <c:numFmt formatCode="0.0%" sourceLinked="0"/>
            <c:showCatName val="1"/>
            <c:showLeaderLines val="1"/>
          </c:dLbls>
          <c:cat>
            <c:strRef>
              <c:f>Arkusz2!$F$22:$F$30</c:f>
              <c:strCache>
                <c:ptCount val="9"/>
                <c:pt idx="0">
                  <c:v>Bezpośrednio rolnictwo </c:v>
                </c:pt>
                <c:pt idx="1">
                  <c:v>Bezpośrednia rekultywacja </c:v>
                </c:pt>
                <c:pt idx="2">
                  <c:v>Kompostowanie </c:v>
                </c:pt>
                <c:pt idx="3">
                  <c:v>MBP </c:v>
                </c:pt>
                <c:pt idx="4">
                  <c:v>Monospalarnie </c:v>
                </c:pt>
                <c:pt idx="5">
                  <c:v>Cementownie </c:v>
                </c:pt>
                <c:pt idx="6">
                  <c:v>Elektrociepłownie </c:v>
                </c:pt>
                <c:pt idx="7">
                  <c:v>Spalarnie odpadów</c:v>
                </c:pt>
                <c:pt idx="8">
                  <c:v>Alternatywne termiczne</c:v>
                </c:pt>
              </c:strCache>
            </c:strRef>
          </c:cat>
          <c:val>
            <c:numRef>
              <c:f>Arkusz2!$G$22:$G$30</c:f>
              <c:numCache>
                <c:formatCode>0.0%</c:formatCode>
                <c:ptCount val="9"/>
                <c:pt idx="0">
                  <c:v>0.2</c:v>
                </c:pt>
                <c:pt idx="1">
                  <c:v>0.1</c:v>
                </c:pt>
                <c:pt idx="2">
                  <c:v>0.1</c:v>
                </c:pt>
                <c:pt idx="3">
                  <c:v>0.05</c:v>
                </c:pt>
                <c:pt idx="4">
                  <c:v>0.17500000000000004</c:v>
                </c:pt>
                <c:pt idx="5">
                  <c:v>0.2</c:v>
                </c:pt>
                <c:pt idx="6">
                  <c:v>7.5000000000000011E-2</c:v>
                </c:pt>
                <c:pt idx="7">
                  <c:v>7.5000000000000011E-2</c:v>
                </c:pt>
                <c:pt idx="8">
                  <c:v>2.5000000000000001E-2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0A1304-5965-4689-926F-495D2D8140B1}" type="doc">
      <dgm:prSet loTypeId="urn:microsoft.com/office/officeart/2005/8/layout/gear1" loCatId="cycle" qsTypeId="urn:microsoft.com/office/officeart/2005/8/quickstyle/simple1" qsCatId="simple" csTypeId="urn:microsoft.com/office/officeart/2005/8/colors/accent0_2" csCatId="mainScheme" phldr="1"/>
      <dgm:spPr/>
    </dgm:pt>
    <dgm:pt modelId="{1A186584-CA93-4493-B3B1-DA9C4252E1F0}">
      <dgm:prSet phldrT="[Tekst]" custT="1"/>
      <dgm:spPr/>
      <dgm:t>
        <a:bodyPr/>
        <a:lstStyle/>
        <a:p>
          <a:r>
            <a:rPr lang="pl-PL" sz="1200" dirty="0" smtClean="0"/>
            <a:t>technika</a:t>
          </a:r>
          <a:endParaRPr lang="pl-PL" sz="1200" dirty="0"/>
        </a:p>
      </dgm:t>
    </dgm:pt>
    <dgm:pt modelId="{F8777B63-EF4F-42CA-9EC5-3FC6C00B7D93}" type="parTrans" cxnId="{1EFBCF3A-0EE7-40FF-A80F-0CB1A2E08EAA}">
      <dgm:prSet/>
      <dgm:spPr/>
      <dgm:t>
        <a:bodyPr/>
        <a:lstStyle/>
        <a:p>
          <a:endParaRPr lang="pl-PL" sz="1800"/>
        </a:p>
      </dgm:t>
    </dgm:pt>
    <dgm:pt modelId="{0326E5D8-4B4A-41CB-A591-B704EC90221A}" type="sibTrans" cxnId="{1EFBCF3A-0EE7-40FF-A80F-0CB1A2E08EAA}">
      <dgm:prSet/>
      <dgm:spPr/>
      <dgm:t>
        <a:bodyPr/>
        <a:lstStyle/>
        <a:p>
          <a:endParaRPr lang="pl-PL" sz="1800" dirty="0"/>
        </a:p>
      </dgm:t>
    </dgm:pt>
    <dgm:pt modelId="{E566FC46-FB49-4445-9CE0-9D15BA092F03}">
      <dgm:prSet phldrT="[Tekst]" custT="1"/>
      <dgm:spPr/>
      <dgm:t>
        <a:bodyPr/>
        <a:lstStyle/>
        <a:p>
          <a:r>
            <a:rPr lang="pl-PL" sz="1200" dirty="0" smtClean="0"/>
            <a:t>ekonomia</a:t>
          </a:r>
          <a:endParaRPr lang="pl-PL" sz="1200" dirty="0"/>
        </a:p>
      </dgm:t>
    </dgm:pt>
    <dgm:pt modelId="{AE28F668-A32B-448B-A908-C2BB90EEC3CD}" type="parTrans" cxnId="{F1B1E54B-F524-408A-92FF-823ADEED35B8}">
      <dgm:prSet/>
      <dgm:spPr/>
      <dgm:t>
        <a:bodyPr/>
        <a:lstStyle/>
        <a:p>
          <a:endParaRPr lang="pl-PL" sz="1800"/>
        </a:p>
      </dgm:t>
    </dgm:pt>
    <dgm:pt modelId="{5B629EFE-0065-4AED-BEF0-127F65236A8C}" type="sibTrans" cxnId="{F1B1E54B-F524-408A-92FF-823ADEED35B8}">
      <dgm:prSet/>
      <dgm:spPr/>
      <dgm:t>
        <a:bodyPr/>
        <a:lstStyle/>
        <a:p>
          <a:endParaRPr lang="pl-PL" sz="1800" dirty="0"/>
        </a:p>
      </dgm:t>
    </dgm:pt>
    <dgm:pt modelId="{841665CD-25CD-484B-8D55-F1C72FCBACBE}">
      <dgm:prSet phldrT="[Tekst]" custT="1"/>
      <dgm:spPr/>
      <dgm:t>
        <a:bodyPr/>
        <a:lstStyle/>
        <a:p>
          <a:r>
            <a:rPr lang="pl-PL" sz="1200" dirty="0" smtClean="0"/>
            <a:t>prawo</a:t>
          </a:r>
          <a:endParaRPr lang="pl-PL" sz="1200" dirty="0"/>
        </a:p>
      </dgm:t>
    </dgm:pt>
    <dgm:pt modelId="{B7BE757F-D16D-4529-8ECA-A4FA50DBAE2D}" type="parTrans" cxnId="{7335A237-C9A9-42A2-9157-4A8B59644332}">
      <dgm:prSet/>
      <dgm:spPr/>
      <dgm:t>
        <a:bodyPr/>
        <a:lstStyle/>
        <a:p>
          <a:endParaRPr lang="pl-PL" sz="1800"/>
        </a:p>
      </dgm:t>
    </dgm:pt>
    <dgm:pt modelId="{6148CF63-B294-4D64-B44E-2C807DDCBB2F}" type="sibTrans" cxnId="{7335A237-C9A9-42A2-9157-4A8B59644332}">
      <dgm:prSet/>
      <dgm:spPr/>
      <dgm:t>
        <a:bodyPr/>
        <a:lstStyle/>
        <a:p>
          <a:endParaRPr lang="pl-PL" sz="1800" dirty="0"/>
        </a:p>
      </dgm:t>
    </dgm:pt>
    <dgm:pt modelId="{C2FD9653-9670-4DAB-BA52-932227982D0D}" type="pres">
      <dgm:prSet presAssocID="{890A1304-5965-4689-926F-495D2D8140B1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4B9FA6A0-1195-4777-AA83-63AA50E63A21}" type="pres">
      <dgm:prSet presAssocID="{1A186584-CA93-4493-B3B1-DA9C4252E1F0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18115CB-5866-4723-8EBB-D7B05E3AA9AA}" type="pres">
      <dgm:prSet presAssocID="{1A186584-CA93-4493-B3B1-DA9C4252E1F0}" presName="gear1srcNode" presStyleLbl="node1" presStyleIdx="0" presStyleCnt="3"/>
      <dgm:spPr/>
      <dgm:t>
        <a:bodyPr/>
        <a:lstStyle/>
        <a:p>
          <a:endParaRPr lang="pl-PL"/>
        </a:p>
      </dgm:t>
    </dgm:pt>
    <dgm:pt modelId="{EA7978C0-BDF0-4C55-A38D-A7053E514D98}" type="pres">
      <dgm:prSet presAssocID="{1A186584-CA93-4493-B3B1-DA9C4252E1F0}" presName="gear1dstNode" presStyleLbl="node1" presStyleIdx="0" presStyleCnt="3"/>
      <dgm:spPr/>
      <dgm:t>
        <a:bodyPr/>
        <a:lstStyle/>
        <a:p>
          <a:endParaRPr lang="pl-PL"/>
        </a:p>
      </dgm:t>
    </dgm:pt>
    <dgm:pt modelId="{C5885C94-84D6-403D-9962-926785F2FE2B}" type="pres">
      <dgm:prSet presAssocID="{E566FC46-FB49-4445-9CE0-9D15BA092F03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4D6AB19-F31B-4080-8F45-42A843B06459}" type="pres">
      <dgm:prSet presAssocID="{E566FC46-FB49-4445-9CE0-9D15BA092F03}" presName="gear2srcNode" presStyleLbl="node1" presStyleIdx="1" presStyleCnt="3"/>
      <dgm:spPr/>
      <dgm:t>
        <a:bodyPr/>
        <a:lstStyle/>
        <a:p>
          <a:endParaRPr lang="pl-PL"/>
        </a:p>
      </dgm:t>
    </dgm:pt>
    <dgm:pt modelId="{AA0602E3-EC29-42DB-8BB4-D2670F19C4D8}" type="pres">
      <dgm:prSet presAssocID="{E566FC46-FB49-4445-9CE0-9D15BA092F03}" presName="gear2dstNode" presStyleLbl="node1" presStyleIdx="1" presStyleCnt="3"/>
      <dgm:spPr/>
      <dgm:t>
        <a:bodyPr/>
        <a:lstStyle/>
        <a:p>
          <a:endParaRPr lang="pl-PL"/>
        </a:p>
      </dgm:t>
    </dgm:pt>
    <dgm:pt modelId="{A9945570-8108-47A1-AF45-C94E53F00E92}" type="pres">
      <dgm:prSet presAssocID="{841665CD-25CD-484B-8D55-F1C72FCBACBE}" presName="gear3" presStyleLbl="node1" presStyleIdx="2" presStyleCnt="3"/>
      <dgm:spPr/>
      <dgm:t>
        <a:bodyPr/>
        <a:lstStyle/>
        <a:p>
          <a:endParaRPr lang="pl-PL"/>
        </a:p>
      </dgm:t>
    </dgm:pt>
    <dgm:pt modelId="{78CD6575-4690-48AB-AB27-C0FF60FAD434}" type="pres">
      <dgm:prSet presAssocID="{841665CD-25CD-484B-8D55-F1C72FCBACBE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4409524-F694-48E2-B481-21874BF04607}" type="pres">
      <dgm:prSet presAssocID="{841665CD-25CD-484B-8D55-F1C72FCBACBE}" presName="gear3srcNode" presStyleLbl="node1" presStyleIdx="2" presStyleCnt="3"/>
      <dgm:spPr/>
      <dgm:t>
        <a:bodyPr/>
        <a:lstStyle/>
        <a:p>
          <a:endParaRPr lang="pl-PL"/>
        </a:p>
      </dgm:t>
    </dgm:pt>
    <dgm:pt modelId="{87F9288C-37C4-4808-8833-37347275C329}" type="pres">
      <dgm:prSet presAssocID="{841665CD-25CD-484B-8D55-F1C72FCBACBE}" presName="gear3dstNode" presStyleLbl="node1" presStyleIdx="2" presStyleCnt="3"/>
      <dgm:spPr/>
      <dgm:t>
        <a:bodyPr/>
        <a:lstStyle/>
        <a:p>
          <a:endParaRPr lang="pl-PL"/>
        </a:p>
      </dgm:t>
    </dgm:pt>
    <dgm:pt modelId="{653841A0-645B-476D-AFB2-A647F0A220B3}" type="pres">
      <dgm:prSet presAssocID="{0326E5D8-4B4A-41CB-A591-B704EC90221A}" presName="connector1" presStyleLbl="sibTrans2D1" presStyleIdx="0" presStyleCnt="3"/>
      <dgm:spPr/>
      <dgm:t>
        <a:bodyPr/>
        <a:lstStyle/>
        <a:p>
          <a:endParaRPr lang="pl-PL"/>
        </a:p>
      </dgm:t>
    </dgm:pt>
    <dgm:pt modelId="{CABA1E3C-EB14-4561-B4D4-863AC6370597}" type="pres">
      <dgm:prSet presAssocID="{5B629EFE-0065-4AED-BEF0-127F65236A8C}" presName="connector2" presStyleLbl="sibTrans2D1" presStyleIdx="1" presStyleCnt="3"/>
      <dgm:spPr/>
      <dgm:t>
        <a:bodyPr/>
        <a:lstStyle/>
        <a:p>
          <a:endParaRPr lang="pl-PL"/>
        </a:p>
      </dgm:t>
    </dgm:pt>
    <dgm:pt modelId="{555246B8-8A0D-4CA1-BF55-BCB195FF92AE}" type="pres">
      <dgm:prSet presAssocID="{6148CF63-B294-4D64-B44E-2C807DDCBB2F}" presName="connector3" presStyleLbl="sibTrans2D1" presStyleIdx="2" presStyleCnt="3"/>
      <dgm:spPr/>
      <dgm:t>
        <a:bodyPr/>
        <a:lstStyle/>
        <a:p>
          <a:endParaRPr lang="pl-PL"/>
        </a:p>
      </dgm:t>
    </dgm:pt>
  </dgm:ptLst>
  <dgm:cxnLst>
    <dgm:cxn modelId="{7335A237-C9A9-42A2-9157-4A8B59644332}" srcId="{890A1304-5965-4689-926F-495D2D8140B1}" destId="{841665CD-25CD-484B-8D55-F1C72FCBACBE}" srcOrd="2" destOrd="0" parTransId="{B7BE757F-D16D-4529-8ECA-A4FA50DBAE2D}" sibTransId="{6148CF63-B294-4D64-B44E-2C807DDCBB2F}"/>
    <dgm:cxn modelId="{7F9C7C1E-D535-4EFE-81FC-73469B653E2B}" type="presOf" srcId="{890A1304-5965-4689-926F-495D2D8140B1}" destId="{C2FD9653-9670-4DAB-BA52-932227982D0D}" srcOrd="0" destOrd="0" presId="urn:microsoft.com/office/officeart/2005/8/layout/gear1"/>
    <dgm:cxn modelId="{FF2F8F01-3E73-49C0-9398-C227D0D318D5}" type="presOf" srcId="{E566FC46-FB49-4445-9CE0-9D15BA092F03}" destId="{C5885C94-84D6-403D-9962-926785F2FE2B}" srcOrd="0" destOrd="0" presId="urn:microsoft.com/office/officeart/2005/8/layout/gear1"/>
    <dgm:cxn modelId="{F4A2A4ED-78FB-42BA-80D7-7028FAF80BDF}" type="presOf" srcId="{6148CF63-B294-4D64-B44E-2C807DDCBB2F}" destId="{555246B8-8A0D-4CA1-BF55-BCB195FF92AE}" srcOrd="0" destOrd="0" presId="urn:microsoft.com/office/officeart/2005/8/layout/gear1"/>
    <dgm:cxn modelId="{F249979D-1AA5-4992-934E-5EACFDA64A86}" type="presOf" srcId="{841665CD-25CD-484B-8D55-F1C72FCBACBE}" destId="{78CD6575-4690-48AB-AB27-C0FF60FAD434}" srcOrd="1" destOrd="0" presId="urn:microsoft.com/office/officeart/2005/8/layout/gear1"/>
    <dgm:cxn modelId="{61EF2322-198B-4183-9FB5-6ACAA421FC7D}" type="presOf" srcId="{841665CD-25CD-484B-8D55-F1C72FCBACBE}" destId="{14409524-F694-48E2-B481-21874BF04607}" srcOrd="2" destOrd="0" presId="urn:microsoft.com/office/officeart/2005/8/layout/gear1"/>
    <dgm:cxn modelId="{9C58BC49-C1C7-4722-815F-BD11B604D354}" type="presOf" srcId="{1A186584-CA93-4493-B3B1-DA9C4252E1F0}" destId="{4B9FA6A0-1195-4777-AA83-63AA50E63A21}" srcOrd="0" destOrd="0" presId="urn:microsoft.com/office/officeart/2005/8/layout/gear1"/>
    <dgm:cxn modelId="{6A865A01-1554-4DE1-A8C4-DF4A304FC013}" type="presOf" srcId="{E566FC46-FB49-4445-9CE0-9D15BA092F03}" destId="{04D6AB19-F31B-4080-8F45-42A843B06459}" srcOrd="1" destOrd="0" presId="urn:microsoft.com/office/officeart/2005/8/layout/gear1"/>
    <dgm:cxn modelId="{6D50A015-10CF-4416-BDD5-680665586D7E}" type="presOf" srcId="{0326E5D8-4B4A-41CB-A591-B704EC90221A}" destId="{653841A0-645B-476D-AFB2-A647F0A220B3}" srcOrd="0" destOrd="0" presId="urn:microsoft.com/office/officeart/2005/8/layout/gear1"/>
    <dgm:cxn modelId="{EE42258A-DD16-4ADD-9986-8B994FE5D612}" type="presOf" srcId="{E566FC46-FB49-4445-9CE0-9D15BA092F03}" destId="{AA0602E3-EC29-42DB-8BB4-D2670F19C4D8}" srcOrd="2" destOrd="0" presId="urn:microsoft.com/office/officeart/2005/8/layout/gear1"/>
    <dgm:cxn modelId="{52DFCBF0-3E0C-4D25-ACBE-E953B2106B5A}" type="presOf" srcId="{5B629EFE-0065-4AED-BEF0-127F65236A8C}" destId="{CABA1E3C-EB14-4561-B4D4-863AC6370597}" srcOrd="0" destOrd="0" presId="urn:microsoft.com/office/officeart/2005/8/layout/gear1"/>
    <dgm:cxn modelId="{F1B1E54B-F524-408A-92FF-823ADEED35B8}" srcId="{890A1304-5965-4689-926F-495D2D8140B1}" destId="{E566FC46-FB49-4445-9CE0-9D15BA092F03}" srcOrd="1" destOrd="0" parTransId="{AE28F668-A32B-448B-A908-C2BB90EEC3CD}" sibTransId="{5B629EFE-0065-4AED-BEF0-127F65236A8C}"/>
    <dgm:cxn modelId="{6497A1A9-D347-46B9-84F2-654D579A8A1E}" type="presOf" srcId="{841665CD-25CD-484B-8D55-F1C72FCBACBE}" destId="{A9945570-8108-47A1-AF45-C94E53F00E92}" srcOrd="0" destOrd="0" presId="urn:microsoft.com/office/officeart/2005/8/layout/gear1"/>
    <dgm:cxn modelId="{434876D5-AB0C-40DA-AD12-D1F02FA11A02}" type="presOf" srcId="{841665CD-25CD-484B-8D55-F1C72FCBACBE}" destId="{87F9288C-37C4-4808-8833-37347275C329}" srcOrd="3" destOrd="0" presId="urn:microsoft.com/office/officeart/2005/8/layout/gear1"/>
    <dgm:cxn modelId="{1EFBCF3A-0EE7-40FF-A80F-0CB1A2E08EAA}" srcId="{890A1304-5965-4689-926F-495D2D8140B1}" destId="{1A186584-CA93-4493-B3B1-DA9C4252E1F0}" srcOrd="0" destOrd="0" parTransId="{F8777B63-EF4F-42CA-9EC5-3FC6C00B7D93}" sibTransId="{0326E5D8-4B4A-41CB-A591-B704EC90221A}"/>
    <dgm:cxn modelId="{65034EFB-8291-4247-B941-9A4F42C9CFF6}" type="presOf" srcId="{1A186584-CA93-4493-B3B1-DA9C4252E1F0}" destId="{EA7978C0-BDF0-4C55-A38D-A7053E514D98}" srcOrd="2" destOrd="0" presId="urn:microsoft.com/office/officeart/2005/8/layout/gear1"/>
    <dgm:cxn modelId="{5B2102B5-4959-46C6-89E5-6629FCB99556}" type="presOf" srcId="{1A186584-CA93-4493-B3B1-DA9C4252E1F0}" destId="{D18115CB-5866-4723-8EBB-D7B05E3AA9AA}" srcOrd="1" destOrd="0" presId="urn:microsoft.com/office/officeart/2005/8/layout/gear1"/>
    <dgm:cxn modelId="{CBE0D35B-8CBE-47D5-B1C6-818A99FC4855}" type="presParOf" srcId="{C2FD9653-9670-4DAB-BA52-932227982D0D}" destId="{4B9FA6A0-1195-4777-AA83-63AA50E63A21}" srcOrd="0" destOrd="0" presId="urn:microsoft.com/office/officeart/2005/8/layout/gear1"/>
    <dgm:cxn modelId="{DFAB0668-EFC4-4CFF-98D1-666E106A5A0C}" type="presParOf" srcId="{C2FD9653-9670-4DAB-BA52-932227982D0D}" destId="{D18115CB-5866-4723-8EBB-D7B05E3AA9AA}" srcOrd="1" destOrd="0" presId="urn:microsoft.com/office/officeart/2005/8/layout/gear1"/>
    <dgm:cxn modelId="{E06FA449-BE71-4AAB-967A-CF77A5A99926}" type="presParOf" srcId="{C2FD9653-9670-4DAB-BA52-932227982D0D}" destId="{EA7978C0-BDF0-4C55-A38D-A7053E514D98}" srcOrd="2" destOrd="0" presId="urn:microsoft.com/office/officeart/2005/8/layout/gear1"/>
    <dgm:cxn modelId="{BBDA9CF6-1DE7-470F-B800-6777A8937014}" type="presParOf" srcId="{C2FD9653-9670-4DAB-BA52-932227982D0D}" destId="{C5885C94-84D6-403D-9962-926785F2FE2B}" srcOrd="3" destOrd="0" presId="urn:microsoft.com/office/officeart/2005/8/layout/gear1"/>
    <dgm:cxn modelId="{2EA660A2-DEC8-4A0C-8EFE-6652AC37E090}" type="presParOf" srcId="{C2FD9653-9670-4DAB-BA52-932227982D0D}" destId="{04D6AB19-F31B-4080-8F45-42A843B06459}" srcOrd="4" destOrd="0" presId="urn:microsoft.com/office/officeart/2005/8/layout/gear1"/>
    <dgm:cxn modelId="{3494C8B0-1325-4D80-B212-CBE2E7B54392}" type="presParOf" srcId="{C2FD9653-9670-4DAB-BA52-932227982D0D}" destId="{AA0602E3-EC29-42DB-8BB4-D2670F19C4D8}" srcOrd="5" destOrd="0" presId="urn:microsoft.com/office/officeart/2005/8/layout/gear1"/>
    <dgm:cxn modelId="{A7C02A97-2568-4190-99CD-50AAFD4D9FC0}" type="presParOf" srcId="{C2FD9653-9670-4DAB-BA52-932227982D0D}" destId="{A9945570-8108-47A1-AF45-C94E53F00E92}" srcOrd="6" destOrd="0" presId="urn:microsoft.com/office/officeart/2005/8/layout/gear1"/>
    <dgm:cxn modelId="{175358FA-9A07-4B61-9B08-4CF2B9E17DF5}" type="presParOf" srcId="{C2FD9653-9670-4DAB-BA52-932227982D0D}" destId="{78CD6575-4690-48AB-AB27-C0FF60FAD434}" srcOrd="7" destOrd="0" presId="urn:microsoft.com/office/officeart/2005/8/layout/gear1"/>
    <dgm:cxn modelId="{BF67BD93-BBE9-4AAD-A3FA-37760F859413}" type="presParOf" srcId="{C2FD9653-9670-4DAB-BA52-932227982D0D}" destId="{14409524-F694-48E2-B481-21874BF04607}" srcOrd="8" destOrd="0" presId="urn:microsoft.com/office/officeart/2005/8/layout/gear1"/>
    <dgm:cxn modelId="{C28C6035-BAB2-4A6A-A86C-F8B4C26EE7FD}" type="presParOf" srcId="{C2FD9653-9670-4DAB-BA52-932227982D0D}" destId="{87F9288C-37C4-4808-8833-37347275C329}" srcOrd="9" destOrd="0" presId="urn:microsoft.com/office/officeart/2005/8/layout/gear1"/>
    <dgm:cxn modelId="{6F74C118-148E-4D6A-86A7-7DD60862BEA6}" type="presParOf" srcId="{C2FD9653-9670-4DAB-BA52-932227982D0D}" destId="{653841A0-645B-476D-AFB2-A647F0A220B3}" srcOrd="10" destOrd="0" presId="urn:microsoft.com/office/officeart/2005/8/layout/gear1"/>
    <dgm:cxn modelId="{45499CF2-F74B-4794-BF80-4F6B0E65C738}" type="presParOf" srcId="{C2FD9653-9670-4DAB-BA52-932227982D0D}" destId="{CABA1E3C-EB14-4561-B4D4-863AC6370597}" srcOrd="11" destOrd="0" presId="urn:microsoft.com/office/officeart/2005/8/layout/gear1"/>
    <dgm:cxn modelId="{D10DACDF-CB2A-4297-9B17-0D98209F3B2A}" type="presParOf" srcId="{C2FD9653-9670-4DAB-BA52-932227982D0D}" destId="{555246B8-8A0D-4CA1-BF55-BCB195FF92AE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C20797-5D82-4B34-9CC6-0081A0B3EB8E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21F421BF-3239-4059-BF9C-811C6AED8BD3}">
      <dgm:prSet phldrT="[Tekst]" custT="1"/>
      <dgm:spPr/>
      <dgm:t>
        <a:bodyPr/>
        <a:lstStyle/>
        <a:p>
          <a:r>
            <a:rPr lang="pl-PL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OSAD</a:t>
          </a:r>
          <a:endParaRPr lang="pl-PL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gm:t>
    </dgm:pt>
    <dgm:pt modelId="{1FDCFE08-8642-4A0C-8D6B-FCA5D31DD832}" type="parTrans" cxnId="{B7C43DB9-6C54-42D1-95B1-C8862114C4D9}">
      <dgm:prSet/>
      <dgm:spPr/>
      <dgm:t>
        <a:bodyPr/>
        <a:lstStyle/>
        <a:p>
          <a:endParaRPr lang="pl-PL">
            <a:latin typeface="Arial Narrow" pitchFamily="34" charset="0"/>
          </a:endParaRPr>
        </a:p>
      </dgm:t>
    </dgm:pt>
    <dgm:pt modelId="{73CCCE08-F2F3-4370-9384-026D15BE5465}" type="sibTrans" cxnId="{B7C43DB9-6C54-42D1-95B1-C8862114C4D9}">
      <dgm:prSet/>
      <dgm:spPr/>
      <dgm:t>
        <a:bodyPr/>
        <a:lstStyle/>
        <a:p>
          <a:endParaRPr lang="pl-PL">
            <a:latin typeface="Arial Narrow" pitchFamily="34" charset="0"/>
          </a:endParaRPr>
        </a:p>
      </dgm:t>
    </dgm:pt>
    <dgm:pt modelId="{DEC21D05-21F1-4480-86BE-A0C2DDABDCD3}">
      <dgm:prSet phldrT="[Tekst]"/>
      <dgm:spPr/>
      <dgm:t>
        <a:bodyPr/>
        <a:lstStyle/>
        <a:p>
          <a:r>
            <a:rPr lang="pl-PL" b="1" dirty="0" smtClean="0">
              <a:latin typeface="Arial Narrow" pitchFamily="34" charset="0"/>
            </a:rPr>
            <a:t>„PRODUKT”:</a:t>
          </a:r>
        </a:p>
        <a:p>
          <a:r>
            <a:rPr lang="pl-PL" dirty="0" smtClean="0">
              <a:latin typeface="Arial Narrow" pitchFamily="34" charset="0"/>
            </a:rPr>
            <a:t>JAK WYKORZYSTAĆ?</a:t>
          </a:r>
          <a:endParaRPr lang="pl-PL" dirty="0">
            <a:latin typeface="Arial Narrow" pitchFamily="34" charset="0"/>
          </a:endParaRPr>
        </a:p>
      </dgm:t>
    </dgm:pt>
    <dgm:pt modelId="{E992B04D-84BD-47FA-A32F-D9447D2FB010}" type="parTrans" cxnId="{00C20AFD-E2E8-4632-A05B-DC56BFCF82CF}">
      <dgm:prSet/>
      <dgm:spPr/>
      <dgm:t>
        <a:bodyPr/>
        <a:lstStyle/>
        <a:p>
          <a:endParaRPr lang="pl-PL" dirty="0">
            <a:latin typeface="Arial Narrow" pitchFamily="34" charset="0"/>
          </a:endParaRPr>
        </a:p>
      </dgm:t>
    </dgm:pt>
    <dgm:pt modelId="{55E9CD13-3FDD-4446-A1FA-21CD09CBC5C6}" type="sibTrans" cxnId="{00C20AFD-E2E8-4632-A05B-DC56BFCF82CF}">
      <dgm:prSet/>
      <dgm:spPr/>
      <dgm:t>
        <a:bodyPr/>
        <a:lstStyle/>
        <a:p>
          <a:endParaRPr lang="pl-PL">
            <a:latin typeface="Arial Narrow" pitchFamily="34" charset="0"/>
          </a:endParaRPr>
        </a:p>
      </dgm:t>
    </dgm:pt>
    <dgm:pt modelId="{03D97F25-F17D-48CC-8148-558A2F41501C}">
      <dgm:prSet phldrT="[Tekst]"/>
      <dgm:spPr/>
      <dgm:t>
        <a:bodyPr/>
        <a:lstStyle/>
        <a:p>
          <a:r>
            <a:rPr lang="pl-PL" dirty="0" smtClean="0">
              <a:latin typeface="Arial Narrow" pitchFamily="34" charset="0"/>
            </a:rPr>
            <a:t>WŁAŚCIWOŚCI NAWOZOWE</a:t>
          </a:r>
          <a:endParaRPr lang="pl-PL" dirty="0">
            <a:latin typeface="Arial Narrow" pitchFamily="34" charset="0"/>
          </a:endParaRPr>
        </a:p>
      </dgm:t>
    </dgm:pt>
    <dgm:pt modelId="{C648ABBB-47DC-45E8-B8A6-180C2FF8BDB0}" type="parTrans" cxnId="{5BB70F86-30D6-4DA9-A932-2C0C7D1D57A5}">
      <dgm:prSet/>
      <dgm:spPr/>
      <dgm:t>
        <a:bodyPr/>
        <a:lstStyle/>
        <a:p>
          <a:endParaRPr lang="pl-PL" dirty="0">
            <a:latin typeface="Arial Narrow" pitchFamily="34" charset="0"/>
          </a:endParaRPr>
        </a:p>
      </dgm:t>
    </dgm:pt>
    <dgm:pt modelId="{B180C68A-A9FC-488C-ABBF-E5A1825DDFC3}" type="sibTrans" cxnId="{5BB70F86-30D6-4DA9-A932-2C0C7D1D57A5}">
      <dgm:prSet/>
      <dgm:spPr/>
      <dgm:t>
        <a:bodyPr/>
        <a:lstStyle/>
        <a:p>
          <a:endParaRPr lang="pl-PL">
            <a:latin typeface="Arial Narrow" pitchFamily="34" charset="0"/>
          </a:endParaRPr>
        </a:p>
      </dgm:t>
    </dgm:pt>
    <dgm:pt modelId="{B5302F33-728A-4C3A-BDE0-DE48937D719F}">
      <dgm:prSet phldrT="[Tekst]"/>
      <dgm:spPr/>
      <dgm:t>
        <a:bodyPr/>
        <a:lstStyle/>
        <a:p>
          <a:r>
            <a:rPr lang="pl-PL" dirty="0" smtClean="0">
              <a:latin typeface="Arial Narrow" pitchFamily="34" charset="0"/>
            </a:rPr>
            <a:t>WŁAŚCIWOŚCI PALIWOWE</a:t>
          </a:r>
          <a:endParaRPr lang="pl-PL" dirty="0">
            <a:latin typeface="Arial Narrow" pitchFamily="34" charset="0"/>
          </a:endParaRPr>
        </a:p>
      </dgm:t>
    </dgm:pt>
    <dgm:pt modelId="{53A77175-8B4C-4717-8B50-5C4E217FD840}" type="parTrans" cxnId="{0B08AF88-6A19-44BC-ADC6-A57DBC8A1772}">
      <dgm:prSet/>
      <dgm:spPr/>
      <dgm:t>
        <a:bodyPr/>
        <a:lstStyle/>
        <a:p>
          <a:endParaRPr lang="pl-PL" dirty="0">
            <a:latin typeface="Arial Narrow" pitchFamily="34" charset="0"/>
          </a:endParaRPr>
        </a:p>
      </dgm:t>
    </dgm:pt>
    <dgm:pt modelId="{EF93F78E-B94C-4A3E-9D1E-EF89D4774E0F}" type="sibTrans" cxnId="{0B08AF88-6A19-44BC-ADC6-A57DBC8A1772}">
      <dgm:prSet/>
      <dgm:spPr/>
      <dgm:t>
        <a:bodyPr/>
        <a:lstStyle/>
        <a:p>
          <a:endParaRPr lang="pl-PL">
            <a:latin typeface="Arial Narrow" pitchFamily="34" charset="0"/>
          </a:endParaRPr>
        </a:p>
      </dgm:t>
    </dgm:pt>
    <dgm:pt modelId="{B64309B2-7E5E-4D93-AC08-3CEF4EE0E18D}">
      <dgm:prSet phldrT="[Tekst]"/>
      <dgm:spPr/>
      <dgm:t>
        <a:bodyPr/>
        <a:lstStyle/>
        <a:p>
          <a:r>
            <a:rPr lang="pl-PL" b="1" dirty="0" smtClean="0">
              <a:latin typeface="Arial Narrow" pitchFamily="34" charset="0"/>
            </a:rPr>
            <a:t>ODPAD</a:t>
          </a:r>
        </a:p>
        <a:p>
          <a:r>
            <a:rPr lang="pl-PL" dirty="0" smtClean="0">
              <a:latin typeface="Arial Narrow" pitchFamily="34" charset="0"/>
            </a:rPr>
            <a:t>JAK SIĘ POZBYĆ ?</a:t>
          </a:r>
          <a:endParaRPr lang="pl-PL" dirty="0">
            <a:latin typeface="Arial Narrow" pitchFamily="34" charset="0"/>
          </a:endParaRPr>
        </a:p>
      </dgm:t>
    </dgm:pt>
    <dgm:pt modelId="{9625E98C-6FA7-4777-A337-CBD81C4BD0BD}" type="parTrans" cxnId="{3E5FD111-1F4D-41DA-B44F-0C3A53148FB7}">
      <dgm:prSet/>
      <dgm:spPr/>
      <dgm:t>
        <a:bodyPr/>
        <a:lstStyle/>
        <a:p>
          <a:endParaRPr lang="pl-PL" dirty="0">
            <a:latin typeface="Arial Narrow" pitchFamily="34" charset="0"/>
          </a:endParaRPr>
        </a:p>
      </dgm:t>
    </dgm:pt>
    <dgm:pt modelId="{0A76C007-2F53-46B6-BAFE-76A249E98808}" type="sibTrans" cxnId="{3E5FD111-1F4D-41DA-B44F-0C3A53148FB7}">
      <dgm:prSet/>
      <dgm:spPr/>
      <dgm:t>
        <a:bodyPr/>
        <a:lstStyle/>
        <a:p>
          <a:endParaRPr lang="pl-PL">
            <a:latin typeface="Arial Narrow" pitchFamily="34" charset="0"/>
          </a:endParaRPr>
        </a:p>
      </dgm:t>
    </dgm:pt>
    <dgm:pt modelId="{4C8AA4AD-95CE-470D-9B90-BF65CEB85E30}">
      <dgm:prSet phldrT="[Tekst]"/>
      <dgm:spPr/>
      <dgm:t>
        <a:bodyPr/>
        <a:lstStyle/>
        <a:p>
          <a:r>
            <a:rPr lang="pl-PL" dirty="0" smtClean="0">
              <a:latin typeface="Arial Narrow" pitchFamily="34" charset="0"/>
            </a:rPr>
            <a:t>JAKI KOSZT?</a:t>
          </a:r>
        </a:p>
        <a:p>
          <a:r>
            <a:rPr lang="pl-PL" dirty="0" smtClean="0">
              <a:latin typeface="Arial Narrow" pitchFamily="34" charset="0"/>
            </a:rPr>
            <a:t>JAKIE RYZYKA ?</a:t>
          </a:r>
          <a:endParaRPr lang="pl-PL" dirty="0">
            <a:latin typeface="Arial Narrow" pitchFamily="34" charset="0"/>
          </a:endParaRPr>
        </a:p>
      </dgm:t>
    </dgm:pt>
    <dgm:pt modelId="{28B74AFE-4A6A-4AB2-B8F2-A0B5E413CDCF}" type="parTrans" cxnId="{664B1603-3E00-4F63-93F5-2B58BBBB30F7}">
      <dgm:prSet/>
      <dgm:spPr/>
      <dgm:t>
        <a:bodyPr/>
        <a:lstStyle/>
        <a:p>
          <a:endParaRPr lang="pl-PL" dirty="0">
            <a:latin typeface="Arial Narrow" pitchFamily="34" charset="0"/>
          </a:endParaRPr>
        </a:p>
      </dgm:t>
    </dgm:pt>
    <dgm:pt modelId="{CF2DE6F2-EB5B-4115-A8FA-69361D4CE3BD}" type="sibTrans" cxnId="{664B1603-3E00-4F63-93F5-2B58BBBB30F7}">
      <dgm:prSet/>
      <dgm:spPr/>
      <dgm:t>
        <a:bodyPr/>
        <a:lstStyle/>
        <a:p>
          <a:endParaRPr lang="pl-PL">
            <a:latin typeface="Arial Narrow" pitchFamily="34" charset="0"/>
          </a:endParaRPr>
        </a:p>
      </dgm:t>
    </dgm:pt>
    <dgm:pt modelId="{9BEB7129-9C27-4401-B986-945B75C21222}" type="pres">
      <dgm:prSet presAssocID="{68C20797-5D82-4B34-9CC6-0081A0B3EB8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27F161F3-B7D0-44B3-BA7A-ACCED853C83E}" type="pres">
      <dgm:prSet presAssocID="{21F421BF-3239-4059-BF9C-811C6AED8BD3}" presName="hierRoot1" presStyleCnt="0"/>
      <dgm:spPr/>
      <dgm:t>
        <a:bodyPr/>
        <a:lstStyle/>
        <a:p>
          <a:endParaRPr lang="pl-PL"/>
        </a:p>
      </dgm:t>
    </dgm:pt>
    <dgm:pt modelId="{CD0E1BB6-1107-4E3D-BB42-0AD9E5FB1BEB}" type="pres">
      <dgm:prSet presAssocID="{21F421BF-3239-4059-BF9C-811C6AED8BD3}" presName="composite" presStyleCnt="0"/>
      <dgm:spPr/>
      <dgm:t>
        <a:bodyPr/>
        <a:lstStyle/>
        <a:p>
          <a:endParaRPr lang="pl-PL"/>
        </a:p>
      </dgm:t>
    </dgm:pt>
    <dgm:pt modelId="{194A5551-8FD3-438C-9F35-61B9D1E790EB}" type="pres">
      <dgm:prSet presAssocID="{21F421BF-3239-4059-BF9C-811C6AED8BD3}" presName="background" presStyleLbl="node0" presStyleIdx="0" presStyleCnt="1"/>
      <dgm:spPr/>
      <dgm:t>
        <a:bodyPr/>
        <a:lstStyle/>
        <a:p>
          <a:endParaRPr lang="pl-PL"/>
        </a:p>
      </dgm:t>
    </dgm:pt>
    <dgm:pt modelId="{60F6E45B-9208-42BC-B90B-1B3321A8CFD9}" type="pres">
      <dgm:prSet presAssocID="{21F421BF-3239-4059-BF9C-811C6AED8BD3}" presName="text" presStyleLbl="fgAcc0" presStyleIdx="0" presStyleCnt="1" custScaleX="126783" custScaleY="57046" custLinFactNeighborX="10185" custLinFactNeighborY="-4068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386742A5-CEE9-4861-B2E6-1EC10985E853}" type="pres">
      <dgm:prSet presAssocID="{21F421BF-3239-4059-BF9C-811C6AED8BD3}" presName="hierChild2" presStyleCnt="0"/>
      <dgm:spPr/>
      <dgm:t>
        <a:bodyPr/>
        <a:lstStyle/>
        <a:p>
          <a:endParaRPr lang="pl-PL"/>
        </a:p>
      </dgm:t>
    </dgm:pt>
    <dgm:pt modelId="{C9C90296-A67C-465F-835B-C9C8CE0C8920}" type="pres">
      <dgm:prSet presAssocID="{E992B04D-84BD-47FA-A32F-D9447D2FB010}" presName="Name10" presStyleLbl="parChTrans1D2" presStyleIdx="0" presStyleCnt="2"/>
      <dgm:spPr/>
      <dgm:t>
        <a:bodyPr/>
        <a:lstStyle/>
        <a:p>
          <a:endParaRPr lang="pl-PL"/>
        </a:p>
      </dgm:t>
    </dgm:pt>
    <dgm:pt modelId="{6B80F5CF-F239-432C-B829-539EAB186E76}" type="pres">
      <dgm:prSet presAssocID="{DEC21D05-21F1-4480-86BE-A0C2DDABDCD3}" presName="hierRoot2" presStyleCnt="0"/>
      <dgm:spPr/>
      <dgm:t>
        <a:bodyPr/>
        <a:lstStyle/>
        <a:p>
          <a:endParaRPr lang="pl-PL"/>
        </a:p>
      </dgm:t>
    </dgm:pt>
    <dgm:pt modelId="{55AEBA43-CF01-47C1-8FE8-0414C316996F}" type="pres">
      <dgm:prSet presAssocID="{DEC21D05-21F1-4480-86BE-A0C2DDABDCD3}" presName="composite2" presStyleCnt="0"/>
      <dgm:spPr/>
      <dgm:t>
        <a:bodyPr/>
        <a:lstStyle/>
        <a:p>
          <a:endParaRPr lang="pl-PL"/>
        </a:p>
      </dgm:t>
    </dgm:pt>
    <dgm:pt modelId="{1B15F3F8-F69F-47D9-A1E5-2D081406E9E5}" type="pres">
      <dgm:prSet presAssocID="{DEC21D05-21F1-4480-86BE-A0C2DDABDCD3}" presName="background2" presStyleLbl="node2" presStyleIdx="0" presStyleCnt="2"/>
      <dgm:spPr/>
      <dgm:t>
        <a:bodyPr/>
        <a:lstStyle/>
        <a:p>
          <a:endParaRPr lang="pl-PL"/>
        </a:p>
      </dgm:t>
    </dgm:pt>
    <dgm:pt modelId="{9340063B-D344-415B-9D73-65209D214AFC}" type="pres">
      <dgm:prSet presAssocID="{DEC21D05-21F1-4480-86BE-A0C2DDABDCD3}" presName="text2" presStyleLbl="fgAcc2" presStyleIdx="0" presStyleCnt="2" custScaleX="189420" custScaleY="6643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A1BB5907-9CC4-450E-BBB2-0E7433F6D5E1}" type="pres">
      <dgm:prSet presAssocID="{DEC21D05-21F1-4480-86BE-A0C2DDABDCD3}" presName="hierChild3" presStyleCnt="0"/>
      <dgm:spPr/>
      <dgm:t>
        <a:bodyPr/>
        <a:lstStyle/>
        <a:p>
          <a:endParaRPr lang="pl-PL"/>
        </a:p>
      </dgm:t>
    </dgm:pt>
    <dgm:pt modelId="{549A5192-E359-40CD-841E-B8F4DE1C9F6B}" type="pres">
      <dgm:prSet presAssocID="{C648ABBB-47DC-45E8-B8A6-180C2FF8BDB0}" presName="Name17" presStyleLbl="parChTrans1D3" presStyleIdx="0" presStyleCnt="3"/>
      <dgm:spPr/>
      <dgm:t>
        <a:bodyPr/>
        <a:lstStyle/>
        <a:p>
          <a:endParaRPr lang="pl-PL"/>
        </a:p>
      </dgm:t>
    </dgm:pt>
    <dgm:pt modelId="{F2CDE4A1-0F18-40E3-9AEF-907BE6000DF6}" type="pres">
      <dgm:prSet presAssocID="{03D97F25-F17D-48CC-8148-558A2F41501C}" presName="hierRoot3" presStyleCnt="0"/>
      <dgm:spPr/>
      <dgm:t>
        <a:bodyPr/>
        <a:lstStyle/>
        <a:p>
          <a:endParaRPr lang="pl-PL"/>
        </a:p>
      </dgm:t>
    </dgm:pt>
    <dgm:pt modelId="{B6E55C0A-F1FE-4F12-982B-0A6A05CE1238}" type="pres">
      <dgm:prSet presAssocID="{03D97F25-F17D-48CC-8148-558A2F41501C}" presName="composite3" presStyleCnt="0"/>
      <dgm:spPr/>
      <dgm:t>
        <a:bodyPr/>
        <a:lstStyle/>
        <a:p>
          <a:endParaRPr lang="pl-PL"/>
        </a:p>
      </dgm:t>
    </dgm:pt>
    <dgm:pt modelId="{50961D16-45FA-45F7-A44B-9B34D22E41F4}" type="pres">
      <dgm:prSet presAssocID="{03D97F25-F17D-48CC-8148-558A2F41501C}" presName="background3" presStyleLbl="node3" presStyleIdx="0" presStyleCnt="3"/>
      <dgm:spPr/>
      <dgm:t>
        <a:bodyPr/>
        <a:lstStyle/>
        <a:p>
          <a:endParaRPr lang="pl-PL"/>
        </a:p>
      </dgm:t>
    </dgm:pt>
    <dgm:pt modelId="{25959171-3F98-4285-AD47-7769CA3FB0ED}" type="pres">
      <dgm:prSet presAssocID="{03D97F25-F17D-48CC-8148-558A2F41501C}" presName="text3" presStyleLbl="fgAcc3" presStyleIdx="0" presStyleCnt="3" custScaleY="65037" custLinFactNeighborX="-1190" custLinFactNeighborY="32957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01B76936-7CFC-4494-AC9F-BF7F70C6C9BB}" type="pres">
      <dgm:prSet presAssocID="{03D97F25-F17D-48CC-8148-558A2F41501C}" presName="hierChild4" presStyleCnt="0"/>
      <dgm:spPr/>
      <dgm:t>
        <a:bodyPr/>
        <a:lstStyle/>
        <a:p>
          <a:endParaRPr lang="pl-PL"/>
        </a:p>
      </dgm:t>
    </dgm:pt>
    <dgm:pt modelId="{A4C22DD5-5879-4C14-948B-0D11784D23A5}" type="pres">
      <dgm:prSet presAssocID="{53A77175-8B4C-4717-8B50-5C4E217FD840}" presName="Name17" presStyleLbl="parChTrans1D3" presStyleIdx="1" presStyleCnt="3"/>
      <dgm:spPr/>
      <dgm:t>
        <a:bodyPr/>
        <a:lstStyle/>
        <a:p>
          <a:endParaRPr lang="pl-PL"/>
        </a:p>
      </dgm:t>
    </dgm:pt>
    <dgm:pt modelId="{AB459F6A-E797-4822-BA29-97E5571A2942}" type="pres">
      <dgm:prSet presAssocID="{B5302F33-728A-4C3A-BDE0-DE48937D719F}" presName="hierRoot3" presStyleCnt="0"/>
      <dgm:spPr/>
      <dgm:t>
        <a:bodyPr/>
        <a:lstStyle/>
        <a:p>
          <a:endParaRPr lang="pl-PL"/>
        </a:p>
      </dgm:t>
    </dgm:pt>
    <dgm:pt modelId="{F7ED7DF3-A8EE-4A41-9167-D96F8D7A78D3}" type="pres">
      <dgm:prSet presAssocID="{B5302F33-728A-4C3A-BDE0-DE48937D719F}" presName="composite3" presStyleCnt="0"/>
      <dgm:spPr/>
      <dgm:t>
        <a:bodyPr/>
        <a:lstStyle/>
        <a:p>
          <a:endParaRPr lang="pl-PL"/>
        </a:p>
      </dgm:t>
    </dgm:pt>
    <dgm:pt modelId="{F5DDE442-8C7E-4EFD-88D1-11D10BFEE8CA}" type="pres">
      <dgm:prSet presAssocID="{B5302F33-728A-4C3A-BDE0-DE48937D719F}" presName="background3" presStyleLbl="node3" presStyleIdx="1" presStyleCnt="3"/>
      <dgm:spPr/>
      <dgm:t>
        <a:bodyPr/>
        <a:lstStyle/>
        <a:p>
          <a:endParaRPr lang="pl-PL"/>
        </a:p>
      </dgm:t>
    </dgm:pt>
    <dgm:pt modelId="{AFCF41FF-6092-414D-A9EE-29856D5038FE}" type="pres">
      <dgm:prSet presAssocID="{B5302F33-728A-4C3A-BDE0-DE48937D719F}" presName="text3" presStyleLbl="fgAcc3" presStyleIdx="1" presStyleCnt="3" custScaleY="65037" custLinFactNeighborX="-1189" custLinFactNeighborY="32957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8C41B555-43DF-44C7-B769-76EFDEA0762B}" type="pres">
      <dgm:prSet presAssocID="{B5302F33-728A-4C3A-BDE0-DE48937D719F}" presName="hierChild4" presStyleCnt="0"/>
      <dgm:spPr/>
      <dgm:t>
        <a:bodyPr/>
        <a:lstStyle/>
        <a:p>
          <a:endParaRPr lang="pl-PL"/>
        </a:p>
      </dgm:t>
    </dgm:pt>
    <dgm:pt modelId="{EDB8FE3E-42CD-4580-A84A-2C0AE8C273B3}" type="pres">
      <dgm:prSet presAssocID="{9625E98C-6FA7-4777-A337-CBD81C4BD0BD}" presName="Name10" presStyleLbl="parChTrans1D2" presStyleIdx="1" presStyleCnt="2"/>
      <dgm:spPr/>
      <dgm:t>
        <a:bodyPr/>
        <a:lstStyle/>
        <a:p>
          <a:endParaRPr lang="pl-PL"/>
        </a:p>
      </dgm:t>
    </dgm:pt>
    <dgm:pt modelId="{F66E5069-C1CB-4D2C-88B5-B3F36AF8806A}" type="pres">
      <dgm:prSet presAssocID="{B64309B2-7E5E-4D93-AC08-3CEF4EE0E18D}" presName="hierRoot2" presStyleCnt="0"/>
      <dgm:spPr/>
      <dgm:t>
        <a:bodyPr/>
        <a:lstStyle/>
        <a:p>
          <a:endParaRPr lang="pl-PL"/>
        </a:p>
      </dgm:t>
    </dgm:pt>
    <dgm:pt modelId="{4D0A5837-A4EE-4409-8A71-8D87957031CB}" type="pres">
      <dgm:prSet presAssocID="{B64309B2-7E5E-4D93-AC08-3CEF4EE0E18D}" presName="composite2" presStyleCnt="0"/>
      <dgm:spPr/>
      <dgm:t>
        <a:bodyPr/>
        <a:lstStyle/>
        <a:p>
          <a:endParaRPr lang="pl-PL"/>
        </a:p>
      </dgm:t>
    </dgm:pt>
    <dgm:pt modelId="{B42FAACE-F2C5-42E1-AD25-492243F1AC9B}" type="pres">
      <dgm:prSet presAssocID="{B64309B2-7E5E-4D93-AC08-3CEF4EE0E18D}" presName="background2" presStyleLbl="node2" presStyleIdx="1" presStyleCnt="2"/>
      <dgm:spPr/>
      <dgm:t>
        <a:bodyPr/>
        <a:lstStyle/>
        <a:p>
          <a:endParaRPr lang="pl-PL"/>
        </a:p>
      </dgm:t>
    </dgm:pt>
    <dgm:pt modelId="{AA907A93-87AA-4F89-89FE-2296A72FD8E3}" type="pres">
      <dgm:prSet presAssocID="{B64309B2-7E5E-4D93-AC08-3CEF4EE0E18D}" presName="text2" presStyleLbl="fgAcc2" presStyleIdx="1" presStyleCnt="2" custScaleX="116008" custScaleY="6643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6D1ADF72-02A1-4CC3-94D9-43BB875775D9}" type="pres">
      <dgm:prSet presAssocID="{B64309B2-7E5E-4D93-AC08-3CEF4EE0E18D}" presName="hierChild3" presStyleCnt="0"/>
      <dgm:spPr/>
      <dgm:t>
        <a:bodyPr/>
        <a:lstStyle/>
        <a:p>
          <a:endParaRPr lang="pl-PL"/>
        </a:p>
      </dgm:t>
    </dgm:pt>
    <dgm:pt modelId="{784CE3C6-421D-4536-B89B-EED0375006FA}" type="pres">
      <dgm:prSet presAssocID="{28B74AFE-4A6A-4AB2-B8F2-A0B5E413CDCF}" presName="Name17" presStyleLbl="parChTrans1D3" presStyleIdx="2" presStyleCnt="3"/>
      <dgm:spPr/>
      <dgm:t>
        <a:bodyPr/>
        <a:lstStyle/>
        <a:p>
          <a:endParaRPr lang="pl-PL"/>
        </a:p>
      </dgm:t>
    </dgm:pt>
    <dgm:pt modelId="{D1F4BC03-AE27-4F02-81EB-128ED884B6C5}" type="pres">
      <dgm:prSet presAssocID="{4C8AA4AD-95CE-470D-9B90-BF65CEB85E30}" presName="hierRoot3" presStyleCnt="0"/>
      <dgm:spPr/>
      <dgm:t>
        <a:bodyPr/>
        <a:lstStyle/>
        <a:p>
          <a:endParaRPr lang="pl-PL"/>
        </a:p>
      </dgm:t>
    </dgm:pt>
    <dgm:pt modelId="{3F08659C-167C-4002-9C94-F5AA83844321}" type="pres">
      <dgm:prSet presAssocID="{4C8AA4AD-95CE-470D-9B90-BF65CEB85E30}" presName="composite3" presStyleCnt="0"/>
      <dgm:spPr/>
      <dgm:t>
        <a:bodyPr/>
        <a:lstStyle/>
        <a:p>
          <a:endParaRPr lang="pl-PL"/>
        </a:p>
      </dgm:t>
    </dgm:pt>
    <dgm:pt modelId="{9A4BD07A-4A30-45D7-9D81-AE9D7B0B1A45}" type="pres">
      <dgm:prSet presAssocID="{4C8AA4AD-95CE-470D-9B90-BF65CEB85E30}" presName="background3" presStyleLbl="node3" presStyleIdx="2" presStyleCnt="3"/>
      <dgm:spPr/>
      <dgm:t>
        <a:bodyPr/>
        <a:lstStyle/>
        <a:p>
          <a:endParaRPr lang="pl-PL"/>
        </a:p>
      </dgm:t>
    </dgm:pt>
    <dgm:pt modelId="{7DAD441E-CE54-4CC0-8CA2-9D3DFFD1AA23}" type="pres">
      <dgm:prSet presAssocID="{4C8AA4AD-95CE-470D-9B90-BF65CEB85E30}" presName="text3" presStyleLbl="fgAcc3" presStyleIdx="2" presStyleCnt="3" custScaleY="65037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8C49FE6F-D3BF-42F5-A4A5-899AF1D1F571}" type="pres">
      <dgm:prSet presAssocID="{4C8AA4AD-95CE-470D-9B90-BF65CEB85E30}" presName="hierChild4" presStyleCnt="0"/>
      <dgm:spPr/>
      <dgm:t>
        <a:bodyPr/>
        <a:lstStyle/>
        <a:p>
          <a:endParaRPr lang="pl-PL"/>
        </a:p>
      </dgm:t>
    </dgm:pt>
  </dgm:ptLst>
  <dgm:cxnLst>
    <dgm:cxn modelId="{5BB70F86-30D6-4DA9-A932-2C0C7D1D57A5}" srcId="{DEC21D05-21F1-4480-86BE-A0C2DDABDCD3}" destId="{03D97F25-F17D-48CC-8148-558A2F41501C}" srcOrd="0" destOrd="0" parTransId="{C648ABBB-47DC-45E8-B8A6-180C2FF8BDB0}" sibTransId="{B180C68A-A9FC-488C-ABBF-E5A1825DDFC3}"/>
    <dgm:cxn modelId="{97A52DD3-4903-4E90-9A7F-216E5D1FB643}" type="presOf" srcId="{B5302F33-728A-4C3A-BDE0-DE48937D719F}" destId="{AFCF41FF-6092-414D-A9EE-29856D5038FE}" srcOrd="0" destOrd="0" presId="urn:microsoft.com/office/officeart/2005/8/layout/hierarchy1"/>
    <dgm:cxn modelId="{7AC846B3-947C-4010-89CF-6004E8E8518C}" type="presOf" srcId="{53A77175-8B4C-4717-8B50-5C4E217FD840}" destId="{A4C22DD5-5879-4C14-948B-0D11784D23A5}" srcOrd="0" destOrd="0" presId="urn:microsoft.com/office/officeart/2005/8/layout/hierarchy1"/>
    <dgm:cxn modelId="{7D7E99E5-35A7-49E0-B4D5-28A8B2F0386E}" type="presOf" srcId="{B64309B2-7E5E-4D93-AC08-3CEF4EE0E18D}" destId="{AA907A93-87AA-4F89-89FE-2296A72FD8E3}" srcOrd="0" destOrd="0" presId="urn:microsoft.com/office/officeart/2005/8/layout/hierarchy1"/>
    <dgm:cxn modelId="{B7C43DB9-6C54-42D1-95B1-C8862114C4D9}" srcId="{68C20797-5D82-4B34-9CC6-0081A0B3EB8E}" destId="{21F421BF-3239-4059-BF9C-811C6AED8BD3}" srcOrd="0" destOrd="0" parTransId="{1FDCFE08-8642-4A0C-8D6B-FCA5D31DD832}" sibTransId="{73CCCE08-F2F3-4370-9384-026D15BE5465}"/>
    <dgm:cxn modelId="{D272539B-00F0-46DC-906B-B4A7DDCBAFEF}" type="presOf" srcId="{DEC21D05-21F1-4480-86BE-A0C2DDABDCD3}" destId="{9340063B-D344-415B-9D73-65209D214AFC}" srcOrd="0" destOrd="0" presId="urn:microsoft.com/office/officeart/2005/8/layout/hierarchy1"/>
    <dgm:cxn modelId="{FF3AB0F2-719C-48E7-881E-D5671AE8CBE3}" type="presOf" srcId="{E992B04D-84BD-47FA-A32F-D9447D2FB010}" destId="{C9C90296-A67C-465F-835B-C9C8CE0C8920}" srcOrd="0" destOrd="0" presId="urn:microsoft.com/office/officeart/2005/8/layout/hierarchy1"/>
    <dgm:cxn modelId="{FD0C7BBA-86B2-49FA-8EF0-6CF063789A7F}" type="presOf" srcId="{68C20797-5D82-4B34-9CC6-0081A0B3EB8E}" destId="{9BEB7129-9C27-4401-B986-945B75C21222}" srcOrd="0" destOrd="0" presId="urn:microsoft.com/office/officeart/2005/8/layout/hierarchy1"/>
    <dgm:cxn modelId="{B7B49748-3A31-4A2C-A7FB-BB50323DA48D}" type="presOf" srcId="{4C8AA4AD-95CE-470D-9B90-BF65CEB85E30}" destId="{7DAD441E-CE54-4CC0-8CA2-9D3DFFD1AA23}" srcOrd="0" destOrd="0" presId="urn:microsoft.com/office/officeart/2005/8/layout/hierarchy1"/>
    <dgm:cxn modelId="{5A7D6A5A-13AD-4094-81BC-48C921A9F5A3}" type="presOf" srcId="{9625E98C-6FA7-4777-A337-CBD81C4BD0BD}" destId="{EDB8FE3E-42CD-4580-A84A-2C0AE8C273B3}" srcOrd="0" destOrd="0" presId="urn:microsoft.com/office/officeart/2005/8/layout/hierarchy1"/>
    <dgm:cxn modelId="{3148B3CE-5DE0-40FB-9EDE-29FE8D12160F}" type="presOf" srcId="{C648ABBB-47DC-45E8-B8A6-180C2FF8BDB0}" destId="{549A5192-E359-40CD-841E-B8F4DE1C9F6B}" srcOrd="0" destOrd="0" presId="urn:microsoft.com/office/officeart/2005/8/layout/hierarchy1"/>
    <dgm:cxn modelId="{0B08AF88-6A19-44BC-ADC6-A57DBC8A1772}" srcId="{DEC21D05-21F1-4480-86BE-A0C2DDABDCD3}" destId="{B5302F33-728A-4C3A-BDE0-DE48937D719F}" srcOrd="1" destOrd="0" parTransId="{53A77175-8B4C-4717-8B50-5C4E217FD840}" sibTransId="{EF93F78E-B94C-4A3E-9D1E-EF89D4774E0F}"/>
    <dgm:cxn modelId="{664B1603-3E00-4F63-93F5-2B58BBBB30F7}" srcId="{B64309B2-7E5E-4D93-AC08-3CEF4EE0E18D}" destId="{4C8AA4AD-95CE-470D-9B90-BF65CEB85E30}" srcOrd="0" destOrd="0" parTransId="{28B74AFE-4A6A-4AB2-B8F2-A0B5E413CDCF}" sibTransId="{CF2DE6F2-EB5B-4115-A8FA-69361D4CE3BD}"/>
    <dgm:cxn modelId="{1771D4B0-7DBB-48AA-9BF5-1574AB4F3BE4}" type="presOf" srcId="{28B74AFE-4A6A-4AB2-B8F2-A0B5E413CDCF}" destId="{784CE3C6-421D-4536-B89B-EED0375006FA}" srcOrd="0" destOrd="0" presId="urn:microsoft.com/office/officeart/2005/8/layout/hierarchy1"/>
    <dgm:cxn modelId="{CDB850D0-370E-4638-A395-86B4A164489E}" type="presOf" srcId="{21F421BF-3239-4059-BF9C-811C6AED8BD3}" destId="{60F6E45B-9208-42BC-B90B-1B3321A8CFD9}" srcOrd="0" destOrd="0" presId="urn:microsoft.com/office/officeart/2005/8/layout/hierarchy1"/>
    <dgm:cxn modelId="{4CEA02D1-06A8-4F86-A893-22819E213CD4}" type="presOf" srcId="{03D97F25-F17D-48CC-8148-558A2F41501C}" destId="{25959171-3F98-4285-AD47-7769CA3FB0ED}" srcOrd="0" destOrd="0" presId="urn:microsoft.com/office/officeart/2005/8/layout/hierarchy1"/>
    <dgm:cxn modelId="{00C20AFD-E2E8-4632-A05B-DC56BFCF82CF}" srcId="{21F421BF-3239-4059-BF9C-811C6AED8BD3}" destId="{DEC21D05-21F1-4480-86BE-A0C2DDABDCD3}" srcOrd="0" destOrd="0" parTransId="{E992B04D-84BD-47FA-A32F-D9447D2FB010}" sibTransId="{55E9CD13-3FDD-4446-A1FA-21CD09CBC5C6}"/>
    <dgm:cxn modelId="{3E5FD111-1F4D-41DA-B44F-0C3A53148FB7}" srcId="{21F421BF-3239-4059-BF9C-811C6AED8BD3}" destId="{B64309B2-7E5E-4D93-AC08-3CEF4EE0E18D}" srcOrd="1" destOrd="0" parTransId="{9625E98C-6FA7-4777-A337-CBD81C4BD0BD}" sibTransId="{0A76C007-2F53-46B6-BAFE-76A249E98808}"/>
    <dgm:cxn modelId="{516C92EB-7E06-4783-9F34-7DC12BE63873}" type="presParOf" srcId="{9BEB7129-9C27-4401-B986-945B75C21222}" destId="{27F161F3-B7D0-44B3-BA7A-ACCED853C83E}" srcOrd="0" destOrd="0" presId="urn:microsoft.com/office/officeart/2005/8/layout/hierarchy1"/>
    <dgm:cxn modelId="{B8D300A9-2C8A-4947-85FC-01E941B9DEBE}" type="presParOf" srcId="{27F161F3-B7D0-44B3-BA7A-ACCED853C83E}" destId="{CD0E1BB6-1107-4E3D-BB42-0AD9E5FB1BEB}" srcOrd="0" destOrd="0" presId="urn:microsoft.com/office/officeart/2005/8/layout/hierarchy1"/>
    <dgm:cxn modelId="{592EB1A3-4F67-4491-B0FD-A84DB485D24B}" type="presParOf" srcId="{CD0E1BB6-1107-4E3D-BB42-0AD9E5FB1BEB}" destId="{194A5551-8FD3-438C-9F35-61B9D1E790EB}" srcOrd="0" destOrd="0" presId="urn:microsoft.com/office/officeart/2005/8/layout/hierarchy1"/>
    <dgm:cxn modelId="{DDE71CF9-8D1E-423E-9E27-D5639AA15407}" type="presParOf" srcId="{CD0E1BB6-1107-4E3D-BB42-0AD9E5FB1BEB}" destId="{60F6E45B-9208-42BC-B90B-1B3321A8CFD9}" srcOrd="1" destOrd="0" presId="urn:microsoft.com/office/officeart/2005/8/layout/hierarchy1"/>
    <dgm:cxn modelId="{9BDE4EAF-FCBD-4048-9DBE-15EA1C5C8D58}" type="presParOf" srcId="{27F161F3-B7D0-44B3-BA7A-ACCED853C83E}" destId="{386742A5-CEE9-4861-B2E6-1EC10985E853}" srcOrd="1" destOrd="0" presId="urn:microsoft.com/office/officeart/2005/8/layout/hierarchy1"/>
    <dgm:cxn modelId="{AC004B41-EDFF-4C2F-A4AA-CCF361565CC3}" type="presParOf" srcId="{386742A5-CEE9-4861-B2E6-1EC10985E853}" destId="{C9C90296-A67C-465F-835B-C9C8CE0C8920}" srcOrd="0" destOrd="0" presId="urn:microsoft.com/office/officeart/2005/8/layout/hierarchy1"/>
    <dgm:cxn modelId="{2AFAEB33-3CEF-416C-A55B-956E7B622E6D}" type="presParOf" srcId="{386742A5-CEE9-4861-B2E6-1EC10985E853}" destId="{6B80F5CF-F239-432C-B829-539EAB186E76}" srcOrd="1" destOrd="0" presId="urn:microsoft.com/office/officeart/2005/8/layout/hierarchy1"/>
    <dgm:cxn modelId="{13982A20-DAD4-452B-BA90-30CC4A6EE4D3}" type="presParOf" srcId="{6B80F5CF-F239-432C-B829-539EAB186E76}" destId="{55AEBA43-CF01-47C1-8FE8-0414C316996F}" srcOrd="0" destOrd="0" presId="urn:microsoft.com/office/officeart/2005/8/layout/hierarchy1"/>
    <dgm:cxn modelId="{FED51E00-4E07-489C-8F33-0F56B7EFA0C1}" type="presParOf" srcId="{55AEBA43-CF01-47C1-8FE8-0414C316996F}" destId="{1B15F3F8-F69F-47D9-A1E5-2D081406E9E5}" srcOrd="0" destOrd="0" presId="urn:microsoft.com/office/officeart/2005/8/layout/hierarchy1"/>
    <dgm:cxn modelId="{95A24799-ACA9-41F8-86ED-3016417F311F}" type="presParOf" srcId="{55AEBA43-CF01-47C1-8FE8-0414C316996F}" destId="{9340063B-D344-415B-9D73-65209D214AFC}" srcOrd="1" destOrd="0" presId="urn:microsoft.com/office/officeart/2005/8/layout/hierarchy1"/>
    <dgm:cxn modelId="{816F4AA2-E710-48EC-B593-F07FDCE462B9}" type="presParOf" srcId="{6B80F5CF-F239-432C-B829-539EAB186E76}" destId="{A1BB5907-9CC4-450E-BBB2-0E7433F6D5E1}" srcOrd="1" destOrd="0" presId="urn:microsoft.com/office/officeart/2005/8/layout/hierarchy1"/>
    <dgm:cxn modelId="{80F20CEF-C3B6-404A-90B2-9635E34CFCC4}" type="presParOf" srcId="{A1BB5907-9CC4-450E-BBB2-0E7433F6D5E1}" destId="{549A5192-E359-40CD-841E-B8F4DE1C9F6B}" srcOrd="0" destOrd="0" presId="urn:microsoft.com/office/officeart/2005/8/layout/hierarchy1"/>
    <dgm:cxn modelId="{910E0AA2-8CC3-441F-9071-6508E9CDC40D}" type="presParOf" srcId="{A1BB5907-9CC4-450E-BBB2-0E7433F6D5E1}" destId="{F2CDE4A1-0F18-40E3-9AEF-907BE6000DF6}" srcOrd="1" destOrd="0" presId="urn:microsoft.com/office/officeart/2005/8/layout/hierarchy1"/>
    <dgm:cxn modelId="{02945AD7-3ADA-4038-BC8C-A5E7289A2895}" type="presParOf" srcId="{F2CDE4A1-0F18-40E3-9AEF-907BE6000DF6}" destId="{B6E55C0A-F1FE-4F12-982B-0A6A05CE1238}" srcOrd="0" destOrd="0" presId="urn:microsoft.com/office/officeart/2005/8/layout/hierarchy1"/>
    <dgm:cxn modelId="{7E20929C-F608-4ECC-893C-8BFE0CCFF75D}" type="presParOf" srcId="{B6E55C0A-F1FE-4F12-982B-0A6A05CE1238}" destId="{50961D16-45FA-45F7-A44B-9B34D22E41F4}" srcOrd="0" destOrd="0" presId="urn:microsoft.com/office/officeart/2005/8/layout/hierarchy1"/>
    <dgm:cxn modelId="{FC73C2A9-6CD9-4732-BB24-F7CF05B162C4}" type="presParOf" srcId="{B6E55C0A-F1FE-4F12-982B-0A6A05CE1238}" destId="{25959171-3F98-4285-AD47-7769CA3FB0ED}" srcOrd="1" destOrd="0" presId="urn:microsoft.com/office/officeart/2005/8/layout/hierarchy1"/>
    <dgm:cxn modelId="{057B80B9-4D78-4C73-A33F-C62E4E7A1371}" type="presParOf" srcId="{F2CDE4A1-0F18-40E3-9AEF-907BE6000DF6}" destId="{01B76936-7CFC-4494-AC9F-BF7F70C6C9BB}" srcOrd="1" destOrd="0" presId="urn:microsoft.com/office/officeart/2005/8/layout/hierarchy1"/>
    <dgm:cxn modelId="{07A537EE-0A15-46D9-BC70-EDD887F27B0D}" type="presParOf" srcId="{A1BB5907-9CC4-450E-BBB2-0E7433F6D5E1}" destId="{A4C22DD5-5879-4C14-948B-0D11784D23A5}" srcOrd="2" destOrd="0" presId="urn:microsoft.com/office/officeart/2005/8/layout/hierarchy1"/>
    <dgm:cxn modelId="{06A43C16-12AD-4853-B176-D16D8DBE16CA}" type="presParOf" srcId="{A1BB5907-9CC4-450E-BBB2-0E7433F6D5E1}" destId="{AB459F6A-E797-4822-BA29-97E5571A2942}" srcOrd="3" destOrd="0" presId="urn:microsoft.com/office/officeart/2005/8/layout/hierarchy1"/>
    <dgm:cxn modelId="{89D2EBCC-04FD-402A-A346-4F8DA41B1CA8}" type="presParOf" srcId="{AB459F6A-E797-4822-BA29-97E5571A2942}" destId="{F7ED7DF3-A8EE-4A41-9167-D96F8D7A78D3}" srcOrd="0" destOrd="0" presId="urn:microsoft.com/office/officeart/2005/8/layout/hierarchy1"/>
    <dgm:cxn modelId="{D912C093-783A-48A7-A03F-6BCCD5033F55}" type="presParOf" srcId="{F7ED7DF3-A8EE-4A41-9167-D96F8D7A78D3}" destId="{F5DDE442-8C7E-4EFD-88D1-11D10BFEE8CA}" srcOrd="0" destOrd="0" presId="urn:microsoft.com/office/officeart/2005/8/layout/hierarchy1"/>
    <dgm:cxn modelId="{E5365A08-EBD2-49A8-9D3C-F9F19B6A7598}" type="presParOf" srcId="{F7ED7DF3-A8EE-4A41-9167-D96F8D7A78D3}" destId="{AFCF41FF-6092-414D-A9EE-29856D5038FE}" srcOrd="1" destOrd="0" presId="urn:microsoft.com/office/officeart/2005/8/layout/hierarchy1"/>
    <dgm:cxn modelId="{0C20849F-F7A8-4E28-BAF5-ED97903CC938}" type="presParOf" srcId="{AB459F6A-E797-4822-BA29-97E5571A2942}" destId="{8C41B555-43DF-44C7-B769-76EFDEA0762B}" srcOrd="1" destOrd="0" presId="urn:microsoft.com/office/officeart/2005/8/layout/hierarchy1"/>
    <dgm:cxn modelId="{70936FAE-3DCD-4B92-8C70-F67F167C1BC3}" type="presParOf" srcId="{386742A5-CEE9-4861-B2E6-1EC10985E853}" destId="{EDB8FE3E-42CD-4580-A84A-2C0AE8C273B3}" srcOrd="2" destOrd="0" presId="urn:microsoft.com/office/officeart/2005/8/layout/hierarchy1"/>
    <dgm:cxn modelId="{8CD49801-F743-4C11-93C6-E412C59FEEC7}" type="presParOf" srcId="{386742A5-CEE9-4861-B2E6-1EC10985E853}" destId="{F66E5069-C1CB-4D2C-88B5-B3F36AF8806A}" srcOrd="3" destOrd="0" presId="urn:microsoft.com/office/officeart/2005/8/layout/hierarchy1"/>
    <dgm:cxn modelId="{A6E3DC38-8C7A-4242-A414-5517B8BC1F92}" type="presParOf" srcId="{F66E5069-C1CB-4D2C-88B5-B3F36AF8806A}" destId="{4D0A5837-A4EE-4409-8A71-8D87957031CB}" srcOrd="0" destOrd="0" presId="urn:microsoft.com/office/officeart/2005/8/layout/hierarchy1"/>
    <dgm:cxn modelId="{9BD18D4F-8D3C-4D7E-B730-AC05DC4F7C39}" type="presParOf" srcId="{4D0A5837-A4EE-4409-8A71-8D87957031CB}" destId="{B42FAACE-F2C5-42E1-AD25-492243F1AC9B}" srcOrd="0" destOrd="0" presId="urn:microsoft.com/office/officeart/2005/8/layout/hierarchy1"/>
    <dgm:cxn modelId="{B4F36EFE-0986-4859-8891-AC4273943295}" type="presParOf" srcId="{4D0A5837-A4EE-4409-8A71-8D87957031CB}" destId="{AA907A93-87AA-4F89-89FE-2296A72FD8E3}" srcOrd="1" destOrd="0" presId="urn:microsoft.com/office/officeart/2005/8/layout/hierarchy1"/>
    <dgm:cxn modelId="{E7B934D2-6760-4EC1-A051-839530BBA040}" type="presParOf" srcId="{F66E5069-C1CB-4D2C-88B5-B3F36AF8806A}" destId="{6D1ADF72-02A1-4CC3-94D9-43BB875775D9}" srcOrd="1" destOrd="0" presId="urn:microsoft.com/office/officeart/2005/8/layout/hierarchy1"/>
    <dgm:cxn modelId="{B77341A0-F157-49E5-8989-C945C76D6C96}" type="presParOf" srcId="{6D1ADF72-02A1-4CC3-94D9-43BB875775D9}" destId="{784CE3C6-421D-4536-B89B-EED0375006FA}" srcOrd="0" destOrd="0" presId="urn:microsoft.com/office/officeart/2005/8/layout/hierarchy1"/>
    <dgm:cxn modelId="{BDBA9554-CDE9-44CB-BC81-B02DC51BDDC7}" type="presParOf" srcId="{6D1ADF72-02A1-4CC3-94D9-43BB875775D9}" destId="{D1F4BC03-AE27-4F02-81EB-128ED884B6C5}" srcOrd="1" destOrd="0" presId="urn:microsoft.com/office/officeart/2005/8/layout/hierarchy1"/>
    <dgm:cxn modelId="{076ED0C5-DAB2-4D18-9431-217C777DB2E5}" type="presParOf" srcId="{D1F4BC03-AE27-4F02-81EB-128ED884B6C5}" destId="{3F08659C-167C-4002-9C94-F5AA83844321}" srcOrd="0" destOrd="0" presId="urn:microsoft.com/office/officeart/2005/8/layout/hierarchy1"/>
    <dgm:cxn modelId="{05946659-2DC2-4573-977B-C5C4DAE91EEC}" type="presParOf" srcId="{3F08659C-167C-4002-9C94-F5AA83844321}" destId="{9A4BD07A-4A30-45D7-9D81-AE9D7B0B1A45}" srcOrd="0" destOrd="0" presId="urn:microsoft.com/office/officeart/2005/8/layout/hierarchy1"/>
    <dgm:cxn modelId="{7B75B9B7-2446-473A-BCC2-33A8175CE890}" type="presParOf" srcId="{3F08659C-167C-4002-9C94-F5AA83844321}" destId="{7DAD441E-CE54-4CC0-8CA2-9D3DFFD1AA23}" srcOrd="1" destOrd="0" presId="urn:microsoft.com/office/officeart/2005/8/layout/hierarchy1"/>
    <dgm:cxn modelId="{EF8DF823-788D-4CEC-A661-C61CECAF0A0B}" type="presParOf" srcId="{D1F4BC03-AE27-4F02-81EB-128ED884B6C5}" destId="{8C49FE6F-D3BF-42F5-A4A5-899AF1D1F57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4DCEA5-DC38-4D78-8546-386DE3630F0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BAF01063-B2F7-4C73-8C36-781CD9E584F9}">
      <dgm:prSet phldrT="[Tekst]" custT="1"/>
      <dgm:spPr/>
      <dgm:t>
        <a:bodyPr/>
        <a:lstStyle/>
        <a:p>
          <a:r>
            <a:rPr lang="pl-PL" sz="1600" dirty="0" smtClean="0">
              <a:latin typeface="Arial Narrow" pitchFamily="34" charset="0"/>
            </a:rPr>
            <a:t>zapobieganie</a:t>
          </a:r>
          <a:endParaRPr lang="pl-PL" sz="1600" dirty="0">
            <a:latin typeface="Arial Narrow" pitchFamily="34" charset="0"/>
          </a:endParaRPr>
        </a:p>
      </dgm:t>
    </dgm:pt>
    <dgm:pt modelId="{B0E1F860-8D6E-4228-866E-77B188542676}" type="parTrans" cxnId="{47F4698B-7EB7-46A6-8220-C86299413921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1CE92092-69AE-4A7D-8B56-390B06A4C0DB}" type="sibTrans" cxnId="{47F4698B-7EB7-46A6-8220-C86299413921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BBAA6CD4-A1CA-4697-957A-74453AEE18DF}">
      <dgm:prSet phldrT="[Tekst]" custT="1"/>
      <dgm:spPr/>
      <dgm:t>
        <a:bodyPr lIns="0" tIns="36000" rIns="0" bIns="36000"/>
        <a:lstStyle/>
        <a:p>
          <a:r>
            <a:rPr lang="pl-PL" sz="1400" dirty="0" smtClean="0">
              <a:latin typeface="Arial Narrow" pitchFamily="34" charset="0"/>
            </a:rPr>
            <a:t>„Produkty uboczne” Art. 5,6 RDO - nawóz organiczny, „produkt” budowlany?</a:t>
          </a:r>
          <a:endParaRPr lang="pl-PL" sz="1400" dirty="0">
            <a:latin typeface="Arial Narrow" pitchFamily="34" charset="0"/>
          </a:endParaRPr>
        </a:p>
      </dgm:t>
    </dgm:pt>
    <dgm:pt modelId="{702AF71C-1354-4897-9C00-F7A3608E15A8}" type="parTrans" cxnId="{4D80025F-64DF-4DB2-A04A-970C755B32B1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5C711320-4F39-4909-9C44-7CB88FD01EBC}" type="sibTrans" cxnId="{4D80025F-64DF-4DB2-A04A-970C755B32B1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DA22627F-99AF-4BD6-AA04-86261FA2F758}">
      <dgm:prSet phldrT="[Tekst]" custT="1"/>
      <dgm:spPr/>
      <dgm:t>
        <a:bodyPr lIns="0" tIns="36000" rIns="0" bIns="36000"/>
        <a:lstStyle/>
        <a:p>
          <a:r>
            <a:rPr lang="pl-PL" sz="1400" dirty="0" smtClean="0">
              <a:latin typeface="Arial Narrow" pitchFamily="34" charset="0"/>
            </a:rPr>
            <a:t>Głęboka stabilizacja, ew. higienizacja i odwodnienie</a:t>
          </a:r>
          <a:endParaRPr lang="pl-PL" sz="1400" dirty="0">
            <a:latin typeface="Arial Narrow" pitchFamily="34" charset="0"/>
          </a:endParaRPr>
        </a:p>
      </dgm:t>
    </dgm:pt>
    <dgm:pt modelId="{A4DDF0A3-0A94-4FF4-9E78-7593502C754E}" type="parTrans" cxnId="{5AB7872E-47F8-427B-8C79-80621E003A7A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C13ED389-2178-42CA-BDE2-9FF09CC309AE}" type="sibTrans" cxnId="{5AB7872E-47F8-427B-8C79-80621E003A7A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35BADC99-8D24-4AC4-B913-6D33192FE0AE}">
      <dgm:prSet phldrT="[Tekst]" custT="1"/>
      <dgm:spPr/>
      <dgm:t>
        <a:bodyPr/>
        <a:lstStyle/>
        <a:p>
          <a:r>
            <a:rPr lang="pl-PL" sz="1600" dirty="0" smtClean="0">
              <a:latin typeface="Arial Narrow" pitchFamily="34" charset="0"/>
            </a:rPr>
            <a:t>ponowne użycie</a:t>
          </a:r>
          <a:endParaRPr lang="pl-PL" sz="1600" dirty="0">
            <a:latin typeface="Arial Narrow" pitchFamily="34" charset="0"/>
          </a:endParaRPr>
        </a:p>
      </dgm:t>
    </dgm:pt>
    <dgm:pt modelId="{819B5FBB-4866-4848-AF05-551CD2A910C0}" type="parTrans" cxnId="{38A22BC3-B2EB-43AF-A9A2-73ECEED1A7D7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F2263F7D-98E2-4F62-B1C4-8CC889A3EC1B}" type="sibTrans" cxnId="{38A22BC3-B2EB-43AF-A9A2-73ECEED1A7D7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FDC988B5-925B-45BC-B99F-EB3EBFC40866}">
      <dgm:prSet phldrT="[Tekst]" custT="1"/>
      <dgm:spPr/>
      <dgm:t>
        <a:bodyPr lIns="0" tIns="36000" rIns="0" bIns="36000"/>
        <a:lstStyle/>
        <a:p>
          <a:r>
            <a:rPr lang="pl-PL" sz="1400" dirty="0" smtClean="0">
              <a:latin typeface="Arial Narrow" pitchFamily="34" charset="0"/>
            </a:rPr>
            <a:t>Problematyczne  z </a:t>
          </a:r>
          <a:r>
            <a:rPr lang="pl-PL" sz="1400" dirty="0" err="1" smtClean="0">
              <a:latin typeface="Arial Narrow" pitchFamily="34" charset="0"/>
            </a:rPr>
            <a:t>def</a:t>
          </a:r>
          <a:r>
            <a:rPr lang="pl-PL" sz="1400" dirty="0" smtClean="0">
              <a:latin typeface="Arial Narrow" pitchFamily="34" charset="0"/>
            </a:rPr>
            <a:t>. z RDO (ale patrz przygotowanie do ponownego…)</a:t>
          </a:r>
          <a:endParaRPr lang="pl-PL" sz="1400" dirty="0">
            <a:latin typeface="Arial Narrow" pitchFamily="34" charset="0"/>
          </a:endParaRPr>
        </a:p>
      </dgm:t>
    </dgm:pt>
    <dgm:pt modelId="{39D7703E-4AC3-4908-AEA8-E22C839EA328}" type="parTrans" cxnId="{23560DA7-96EE-4BAD-B10F-246131B4F1B2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A8EA682E-432A-41A3-9D77-F89BA264431C}" type="sibTrans" cxnId="{23560DA7-96EE-4BAD-B10F-246131B4F1B2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BB4892FA-3FEF-4056-8C21-E8F28C17AB63}">
      <dgm:prSet phldrT="[Tekst]" custT="1"/>
      <dgm:spPr/>
      <dgm:t>
        <a:bodyPr lIns="0" tIns="36000" rIns="0" bIns="36000"/>
        <a:lstStyle/>
        <a:p>
          <a:r>
            <a:rPr lang="pl-PL" sz="1400" dirty="0" smtClean="0">
              <a:latin typeface="Arial Narrow" pitchFamily="34" charset="0"/>
            </a:rPr>
            <a:t>Ponowne wykorzystanie osadu  w rolnictwie - Art. 14  </a:t>
          </a:r>
          <a:r>
            <a:rPr lang="pl-PL" sz="1400" dirty="0" err="1" smtClean="0">
              <a:latin typeface="Arial Narrow" pitchFamily="34" charset="0"/>
            </a:rPr>
            <a:t>DoOŚK</a:t>
          </a:r>
          <a:r>
            <a:rPr lang="pl-PL" sz="1400" dirty="0" smtClean="0">
              <a:latin typeface="Arial Narrow" pitchFamily="34" charset="0"/>
            </a:rPr>
            <a:t>?</a:t>
          </a:r>
          <a:endParaRPr lang="pl-PL" sz="1400" dirty="0">
            <a:latin typeface="Arial Narrow" pitchFamily="34" charset="0"/>
          </a:endParaRPr>
        </a:p>
      </dgm:t>
    </dgm:pt>
    <dgm:pt modelId="{CC83F2DF-1F8F-454B-B1FE-DA3CCD6D73F5}" type="parTrans" cxnId="{4738CD5F-2111-458A-AAC7-06E8B95693C2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9B8E27C3-76F9-45BE-975A-521226C24DCB}" type="sibTrans" cxnId="{4738CD5F-2111-458A-AAC7-06E8B95693C2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EB3FE3A7-0E4D-4D5F-9631-EABE24FF8A0B}">
      <dgm:prSet phldrT="[Tekst]" custT="1"/>
      <dgm:spPr/>
      <dgm:t>
        <a:bodyPr/>
        <a:lstStyle/>
        <a:p>
          <a:r>
            <a:rPr lang="pl-PL" sz="1600" dirty="0" smtClean="0">
              <a:latin typeface="Arial Narrow" pitchFamily="34" charset="0"/>
            </a:rPr>
            <a:t>recykling</a:t>
          </a:r>
          <a:endParaRPr lang="pl-PL" sz="1600" dirty="0">
            <a:latin typeface="Arial Narrow" pitchFamily="34" charset="0"/>
          </a:endParaRPr>
        </a:p>
      </dgm:t>
    </dgm:pt>
    <dgm:pt modelId="{D4EF9A1B-BB40-4675-B2EE-F2EF3E343260}" type="parTrans" cxnId="{DAD07A1F-C398-43C2-9AEE-9B4E7C690DD6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C577417D-CF03-4C78-A1C6-ACE899E84D3E}" type="sibTrans" cxnId="{DAD07A1F-C398-43C2-9AEE-9B4E7C690DD6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79939A96-08F6-4C7D-BBD5-C461A47CDD1A}">
      <dgm:prSet phldrT="[Tekst]" custT="1"/>
      <dgm:spPr/>
      <dgm:t>
        <a:bodyPr lIns="0" tIns="36000" rIns="0" bIns="36000"/>
        <a:lstStyle/>
        <a:p>
          <a:r>
            <a:rPr lang="pl-PL" sz="1400" dirty="0" smtClean="0">
              <a:latin typeface="Arial Narrow" pitchFamily="34" charset="0"/>
            </a:rPr>
            <a:t>Recykling organiczny  - rolnictwo (bezpośrednio lub poprzez np. kompostowanie)</a:t>
          </a:r>
          <a:endParaRPr lang="pl-PL" sz="1400" dirty="0">
            <a:latin typeface="Arial Narrow" pitchFamily="34" charset="0"/>
          </a:endParaRPr>
        </a:p>
      </dgm:t>
    </dgm:pt>
    <dgm:pt modelId="{716E3D48-7B27-44A2-9273-429BB8AAA916}" type="parTrans" cxnId="{C629FA2D-CC8B-4A80-8016-AC536E11B6E2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7128D9BA-45B3-4582-BB72-617E39C86172}" type="sibTrans" cxnId="{C629FA2D-CC8B-4A80-8016-AC536E11B6E2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2A53FF6B-0477-42EB-9C38-5BDAC32B6AF2}">
      <dgm:prSet phldrT="[Tekst]" custT="1"/>
      <dgm:spPr/>
      <dgm:t>
        <a:bodyPr lIns="0" tIns="36000" rIns="0" bIns="36000"/>
        <a:lstStyle/>
        <a:p>
          <a:r>
            <a:rPr lang="pl-PL" sz="1400" dirty="0" smtClean="0">
              <a:latin typeface="Arial Narrow" pitchFamily="34" charset="0"/>
            </a:rPr>
            <a:t>Recykling mineralny  - odzysk fosforu, cementownie?</a:t>
          </a:r>
          <a:endParaRPr lang="pl-PL" sz="1400" dirty="0">
            <a:latin typeface="Arial Narrow" pitchFamily="34" charset="0"/>
          </a:endParaRPr>
        </a:p>
      </dgm:t>
    </dgm:pt>
    <dgm:pt modelId="{7A1EEDD5-7B61-4721-BD12-303CE6BC1C23}" type="parTrans" cxnId="{66344F80-E84F-49E9-AFAF-D0723C483EDB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ED958AE8-8C9B-4A01-A035-298EE9AB1E3A}" type="sibTrans" cxnId="{66344F80-E84F-49E9-AFAF-D0723C483EDB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AC7EF04F-4F53-4642-9070-42DE29F74315}">
      <dgm:prSet custT="1"/>
      <dgm:spPr/>
      <dgm:t>
        <a:bodyPr/>
        <a:lstStyle/>
        <a:p>
          <a:r>
            <a:rPr lang="pl-PL" sz="1600" dirty="0" smtClean="0">
              <a:latin typeface="Arial Narrow" pitchFamily="34" charset="0"/>
            </a:rPr>
            <a:t>inne metody odzysku</a:t>
          </a:r>
          <a:endParaRPr lang="pl-PL" sz="1600" dirty="0">
            <a:latin typeface="Arial Narrow" pitchFamily="34" charset="0"/>
          </a:endParaRPr>
        </a:p>
      </dgm:t>
    </dgm:pt>
    <dgm:pt modelId="{320B43C0-1B6D-42BA-AD7F-44E24DA565E2}" type="parTrans" cxnId="{98EF0BCF-DC86-4A05-A652-371C1E8371FE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EF9DCA33-174B-4F49-AABB-434733CA4732}" type="sibTrans" cxnId="{98EF0BCF-DC86-4A05-A652-371C1E8371FE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0D1FA241-16D0-4FB6-9F98-3CA8E4847EC8}">
      <dgm:prSet custT="1"/>
      <dgm:spPr/>
      <dgm:t>
        <a:bodyPr/>
        <a:lstStyle/>
        <a:p>
          <a:r>
            <a:rPr lang="pl-PL" sz="1600" dirty="0" smtClean="0">
              <a:latin typeface="Arial Narrow" pitchFamily="34" charset="0"/>
            </a:rPr>
            <a:t>unieszkodliwianie</a:t>
          </a:r>
          <a:endParaRPr lang="pl-PL" sz="1600" dirty="0">
            <a:latin typeface="Arial Narrow" pitchFamily="34" charset="0"/>
          </a:endParaRPr>
        </a:p>
      </dgm:t>
    </dgm:pt>
    <dgm:pt modelId="{16E07088-2293-46B2-A228-DAE7419FD01F}" type="parTrans" cxnId="{A8AB3299-FF16-4229-9280-89F9E9168FB6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FB7EDDED-1D80-4ED3-9238-71A568B28BF7}" type="sibTrans" cxnId="{A8AB3299-FF16-4229-9280-89F9E9168FB6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DF02EBAD-A7EF-4960-9EDF-596D846C5BAC}">
      <dgm:prSet custT="1"/>
      <dgm:spPr/>
      <dgm:t>
        <a:bodyPr lIns="0" tIns="36000" rIns="0" bIns="36000"/>
        <a:lstStyle/>
        <a:p>
          <a:r>
            <a:rPr lang="pl-PL" sz="1400" dirty="0" smtClean="0">
              <a:latin typeface="Arial Narrow" pitchFamily="34" charset="0"/>
            </a:rPr>
            <a:t>Spalanie z odzyskiem energetycznym , efektywność energetyczna &gt;65%</a:t>
          </a:r>
          <a:endParaRPr lang="pl-PL" sz="1400" dirty="0">
            <a:latin typeface="Arial Narrow" pitchFamily="34" charset="0"/>
          </a:endParaRPr>
        </a:p>
      </dgm:t>
    </dgm:pt>
    <dgm:pt modelId="{1B9798DC-E054-472A-AFF0-806A9F88163F}" type="parTrans" cxnId="{2A6EBE2A-B1B4-4C60-9638-4690B54077A6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92753196-F75D-4282-9924-5EB18B61CBEA}" type="sibTrans" cxnId="{2A6EBE2A-B1B4-4C60-9638-4690B54077A6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E4F08AF7-AF78-4AA0-B1C1-75E5059A8D15}">
      <dgm:prSet custT="1"/>
      <dgm:spPr/>
      <dgm:t>
        <a:bodyPr lIns="0" tIns="36000" rIns="0" bIns="36000"/>
        <a:lstStyle/>
        <a:p>
          <a:r>
            <a:rPr lang="pl-PL" sz="1400" dirty="0" smtClean="0">
              <a:latin typeface="Arial Narrow" pitchFamily="34" charset="0"/>
            </a:rPr>
            <a:t>Składowanie jako </a:t>
          </a:r>
          <a:r>
            <a:rPr lang="pl-PL" sz="1400" dirty="0" err="1" smtClean="0">
              <a:latin typeface="Arial Narrow" pitchFamily="34" charset="0"/>
            </a:rPr>
            <a:t>stabilizat</a:t>
          </a:r>
          <a:r>
            <a:rPr lang="pl-PL" sz="1400" dirty="0" smtClean="0">
              <a:latin typeface="Arial Narrow" pitchFamily="34" charset="0"/>
            </a:rPr>
            <a:t> lub popiół lub D5</a:t>
          </a:r>
          <a:endParaRPr lang="pl-PL" sz="1400" dirty="0">
            <a:latin typeface="Arial Narrow" pitchFamily="34" charset="0"/>
          </a:endParaRPr>
        </a:p>
      </dgm:t>
    </dgm:pt>
    <dgm:pt modelId="{3EED16F9-F676-4927-B3A2-7B4B8A9D2F13}" type="parTrans" cxnId="{34BDB3D6-BF16-4C2A-A5B1-DFCAB476B852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C39700AD-A912-4F70-B1E7-364E6D69F715}" type="sibTrans" cxnId="{34BDB3D6-BF16-4C2A-A5B1-DFCAB476B852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B19D6036-D806-4F9C-825E-04B7EC1176C8}">
      <dgm:prSet custT="1"/>
      <dgm:spPr/>
      <dgm:t>
        <a:bodyPr lIns="0" tIns="36000" rIns="0" bIns="36000"/>
        <a:lstStyle/>
        <a:p>
          <a:r>
            <a:rPr lang="pl-PL" sz="1400" dirty="0" smtClean="0">
              <a:latin typeface="Arial Narrow" pitchFamily="34" charset="0"/>
            </a:rPr>
            <a:t>MBP, odzysk poza instalacjami + R14, R15?</a:t>
          </a:r>
          <a:endParaRPr lang="pl-PL" sz="1400" dirty="0">
            <a:latin typeface="Arial Narrow" pitchFamily="34" charset="0"/>
          </a:endParaRPr>
        </a:p>
      </dgm:t>
    </dgm:pt>
    <dgm:pt modelId="{68C97696-13F8-4EBC-9266-D89DE2CA9BCE}" type="parTrans" cxnId="{CAD3359D-8856-4EC1-9EBC-E7C472ABFC07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042C1197-DBA5-45D1-9675-1D88B0335ECA}" type="sibTrans" cxnId="{CAD3359D-8856-4EC1-9EBC-E7C472ABFC07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090B537F-5445-481C-B970-F2AE964D9DEA}">
      <dgm:prSet custT="1"/>
      <dgm:spPr/>
      <dgm:t>
        <a:bodyPr lIns="0" tIns="36000" rIns="0" bIns="36000"/>
        <a:lstStyle/>
        <a:p>
          <a:r>
            <a:rPr lang="pl-PL" sz="1400" dirty="0" smtClean="0">
              <a:latin typeface="Arial Narrow" pitchFamily="34" charset="0"/>
            </a:rPr>
            <a:t>Spopielanie</a:t>
          </a:r>
          <a:endParaRPr lang="pl-PL" sz="1400" dirty="0">
            <a:latin typeface="Arial Narrow" pitchFamily="34" charset="0"/>
          </a:endParaRPr>
        </a:p>
      </dgm:t>
    </dgm:pt>
    <dgm:pt modelId="{E4C44559-B055-4101-B74E-9B6BBA3EE64B}" type="parTrans" cxnId="{7659EEE9-EC93-4466-BE99-E83FC0BF1DE8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5D1A224F-767D-4185-B279-8D68602B02CA}" type="sibTrans" cxnId="{7659EEE9-EC93-4466-BE99-E83FC0BF1DE8}">
      <dgm:prSet/>
      <dgm:spPr/>
      <dgm:t>
        <a:bodyPr/>
        <a:lstStyle/>
        <a:p>
          <a:endParaRPr lang="pl-PL" sz="2000">
            <a:latin typeface="Arial Narrow" pitchFamily="34" charset="0"/>
          </a:endParaRPr>
        </a:p>
      </dgm:t>
    </dgm:pt>
    <dgm:pt modelId="{1CF9508F-0E23-4400-81FD-452F704BB55D}" type="pres">
      <dgm:prSet presAssocID="{324DCEA5-DC38-4D78-8546-386DE3630F0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489A3D0D-9B37-48A5-B34D-DEDB23CB79FD}" type="pres">
      <dgm:prSet presAssocID="{BAF01063-B2F7-4C73-8C36-781CD9E584F9}" presName="linNode" presStyleCnt="0"/>
      <dgm:spPr/>
    </dgm:pt>
    <dgm:pt modelId="{57D0AFC1-14C6-40BA-B49A-9CF03929DE9C}" type="pres">
      <dgm:prSet presAssocID="{BAF01063-B2F7-4C73-8C36-781CD9E584F9}" presName="parentText" presStyleLbl="node1" presStyleIdx="0" presStyleCnt="5" custScaleX="62334" custLinFactNeighborX="-7256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5DF9DAB-0E08-42FD-BBED-17D42A5F0898}" type="pres">
      <dgm:prSet presAssocID="{BAF01063-B2F7-4C73-8C36-781CD9E584F9}" presName="descendantText" presStyleLbl="alignAccFollowNode1" presStyleIdx="0" presStyleCnt="5" custScaleX="11853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C87DFF9-47B8-47B7-A794-4F952278130C}" type="pres">
      <dgm:prSet presAssocID="{1CE92092-69AE-4A7D-8B56-390B06A4C0DB}" presName="sp" presStyleCnt="0"/>
      <dgm:spPr/>
    </dgm:pt>
    <dgm:pt modelId="{0D982115-8AD7-4651-A041-C1AE8650DBF3}" type="pres">
      <dgm:prSet presAssocID="{35BADC99-8D24-4AC4-B913-6D33192FE0AE}" presName="linNode" presStyleCnt="0"/>
      <dgm:spPr/>
    </dgm:pt>
    <dgm:pt modelId="{09A852DE-A2CC-4799-ADFE-7C5EE42C4BC9}" type="pres">
      <dgm:prSet presAssocID="{35BADC99-8D24-4AC4-B913-6D33192FE0AE}" presName="parentText" presStyleLbl="node1" presStyleIdx="1" presStyleCnt="5" custScaleX="62334" custLinFactNeighborX="-7256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84DF478-4D4C-4C56-AD0E-B8636BDEF61B}" type="pres">
      <dgm:prSet presAssocID="{35BADC99-8D24-4AC4-B913-6D33192FE0AE}" presName="descendantText" presStyleLbl="alignAccFollowNode1" presStyleIdx="1" presStyleCnt="5" custScaleX="11853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A78FEB-213F-472A-B430-8FCF74E0FA65}" type="pres">
      <dgm:prSet presAssocID="{F2263F7D-98E2-4F62-B1C4-8CC889A3EC1B}" presName="sp" presStyleCnt="0"/>
      <dgm:spPr/>
    </dgm:pt>
    <dgm:pt modelId="{6E838787-1B12-4D40-8CC8-58D931ECDE82}" type="pres">
      <dgm:prSet presAssocID="{EB3FE3A7-0E4D-4D5F-9631-EABE24FF8A0B}" presName="linNode" presStyleCnt="0"/>
      <dgm:spPr/>
    </dgm:pt>
    <dgm:pt modelId="{41889C7A-42E4-4512-A3F6-773B8897FFBB}" type="pres">
      <dgm:prSet presAssocID="{EB3FE3A7-0E4D-4D5F-9631-EABE24FF8A0B}" presName="parentText" presStyleLbl="node1" presStyleIdx="2" presStyleCnt="5" custScaleX="62334" custLinFactNeighborX="-7256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07F511F-613E-4B7C-A245-BC0F4E37F46B}" type="pres">
      <dgm:prSet presAssocID="{EB3FE3A7-0E4D-4D5F-9631-EABE24FF8A0B}" presName="descendantText" presStyleLbl="alignAccFollowNode1" presStyleIdx="2" presStyleCnt="5" custScaleX="11853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06C367F-62CC-494C-8D28-7D2162DB7399}" type="pres">
      <dgm:prSet presAssocID="{C577417D-CF03-4C78-A1C6-ACE899E84D3E}" presName="sp" presStyleCnt="0"/>
      <dgm:spPr/>
    </dgm:pt>
    <dgm:pt modelId="{417544AB-4A03-4ED5-A326-6F3F78058792}" type="pres">
      <dgm:prSet presAssocID="{AC7EF04F-4F53-4642-9070-42DE29F74315}" presName="linNode" presStyleCnt="0"/>
      <dgm:spPr/>
    </dgm:pt>
    <dgm:pt modelId="{480447FA-951F-494F-BF3D-E9E5AEFEB0B8}" type="pres">
      <dgm:prSet presAssocID="{AC7EF04F-4F53-4642-9070-42DE29F74315}" presName="parentText" presStyleLbl="node1" presStyleIdx="3" presStyleCnt="5" custScaleX="62334" custLinFactNeighborX="-7256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181AF35-BAB3-4009-B808-5C5D1F8AF2CC}" type="pres">
      <dgm:prSet presAssocID="{AC7EF04F-4F53-4642-9070-42DE29F74315}" presName="descendantText" presStyleLbl="alignAccFollowNode1" presStyleIdx="3" presStyleCnt="5" custScaleX="11850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A171204-5ABB-4F25-97D8-11DA5D725690}" type="pres">
      <dgm:prSet presAssocID="{EF9DCA33-174B-4F49-AABB-434733CA4732}" presName="sp" presStyleCnt="0"/>
      <dgm:spPr/>
    </dgm:pt>
    <dgm:pt modelId="{60206198-FE46-4DBA-A969-0C75F7785092}" type="pres">
      <dgm:prSet presAssocID="{0D1FA241-16D0-4FB6-9F98-3CA8E4847EC8}" presName="linNode" presStyleCnt="0"/>
      <dgm:spPr/>
    </dgm:pt>
    <dgm:pt modelId="{4991390E-5216-4EB5-9593-A07B17907C91}" type="pres">
      <dgm:prSet presAssocID="{0D1FA241-16D0-4FB6-9F98-3CA8E4847EC8}" presName="parentText" presStyleLbl="node1" presStyleIdx="4" presStyleCnt="5" custScaleX="62334" custLinFactNeighborX="-7256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F8B0652-9311-495F-9E0C-DAFC1AD475E7}" type="pres">
      <dgm:prSet presAssocID="{0D1FA241-16D0-4FB6-9F98-3CA8E4847EC8}" presName="descendantText" presStyleLbl="alignAccFollowNode1" presStyleIdx="4" presStyleCnt="5" custScaleX="11854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6344F80-E84F-49E9-AFAF-D0723C483EDB}" srcId="{EB3FE3A7-0E4D-4D5F-9631-EABE24FF8A0B}" destId="{2A53FF6B-0477-42EB-9C38-5BDAC32B6AF2}" srcOrd="1" destOrd="0" parTransId="{7A1EEDD5-7B61-4721-BD12-303CE6BC1C23}" sibTransId="{ED958AE8-8C9B-4A01-A035-298EE9AB1E3A}"/>
    <dgm:cxn modelId="{7659EEE9-EC93-4466-BE99-E83FC0BF1DE8}" srcId="{0D1FA241-16D0-4FB6-9F98-3CA8E4847EC8}" destId="{090B537F-5445-481C-B970-F2AE964D9DEA}" srcOrd="0" destOrd="0" parTransId="{E4C44559-B055-4101-B74E-9B6BBA3EE64B}" sibTransId="{5D1A224F-767D-4185-B279-8D68602B02CA}"/>
    <dgm:cxn modelId="{23560DA7-96EE-4BAD-B10F-246131B4F1B2}" srcId="{35BADC99-8D24-4AC4-B913-6D33192FE0AE}" destId="{FDC988B5-925B-45BC-B99F-EB3EBFC40866}" srcOrd="0" destOrd="0" parTransId="{39D7703E-4AC3-4908-AEA8-E22C839EA328}" sibTransId="{A8EA682E-432A-41A3-9D77-F89BA264431C}"/>
    <dgm:cxn modelId="{EEE71B25-2A4D-4D90-AFA4-2E2422DAB24D}" type="presOf" srcId="{2A53FF6B-0477-42EB-9C38-5BDAC32B6AF2}" destId="{807F511F-613E-4B7C-A245-BC0F4E37F46B}" srcOrd="0" destOrd="1" presId="urn:microsoft.com/office/officeart/2005/8/layout/vList5"/>
    <dgm:cxn modelId="{46AB64C8-23C8-44D9-AEEE-8E0636F3D632}" type="presOf" srcId="{AC7EF04F-4F53-4642-9070-42DE29F74315}" destId="{480447FA-951F-494F-BF3D-E9E5AEFEB0B8}" srcOrd="0" destOrd="0" presId="urn:microsoft.com/office/officeart/2005/8/layout/vList5"/>
    <dgm:cxn modelId="{6FB7E328-4AE1-41FC-B10D-6A9EEA24B5AD}" type="presOf" srcId="{DF02EBAD-A7EF-4960-9EDF-596D846C5BAC}" destId="{2181AF35-BAB3-4009-B808-5C5D1F8AF2CC}" srcOrd="0" destOrd="0" presId="urn:microsoft.com/office/officeart/2005/8/layout/vList5"/>
    <dgm:cxn modelId="{9C81FA14-E1EF-4CA0-AF57-B0607096CBA6}" type="presOf" srcId="{324DCEA5-DC38-4D78-8546-386DE3630F08}" destId="{1CF9508F-0E23-4400-81FD-452F704BB55D}" srcOrd="0" destOrd="0" presId="urn:microsoft.com/office/officeart/2005/8/layout/vList5"/>
    <dgm:cxn modelId="{E1AC3DEC-C28A-4B3E-AC6B-8242735CD60C}" type="presOf" srcId="{DA22627F-99AF-4BD6-AA04-86261FA2F758}" destId="{55DF9DAB-0E08-42FD-BBED-17D42A5F0898}" srcOrd="0" destOrd="1" presId="urn:microsoft.com/office/officeart/2005/8/layout/vList5"/>
    <dgm:cxn modelId="{D406FF53-38AC-4CEA-A599-5F33EAFD1BDD}" type="presOf" srcId="{FDC988B5-925B-45BC-B99F-EB3EBFC40866}" destId="{F84DF478-4D4C-4C56-AD0E-B8636BDEF61B}" srcOrd="0" destOrd="0" presId="urn:microsoft.com/office/officeart/2005/8/layout/vList5"/>
    <dgm:cxn modelId="{91642A04-1D31-438A-81C6-F0F3A4240DDB}" type="presOf" srcId="{0D1FA241-16D0-4FB6-9F98-3CA8E4847EC8}" destId="{4991390E-5216-4EB5-9593-A07B17907C91}" srcOrd="0" destOrd="0" presId="urn:microsoft.com/office/officeart/2005/8/layout/vList5"/>
    <dgm:cxn modelId="{47F4698B-7EB7-46A6-8220-C86299413921}" srcId="{324DCEA5-DC38-4D78-8546-386DE3630F08}" destId="{BAF01063-B2F7-4C73-8C36-781CD9E584F9}" srcOrd="0" destOrd="0" parTransId="{B0E1F860-8D6E-4228-866E-77B188542676}" sibTransId="{1CE92092-69AE-4A7D-8B56-390B06A4C0DB}"/>
    <dgm:cxn modelId="{DAD07A1F-C398-43C2-9AEE-9B4E7C690DD6}" srcId="{324DCEA5-DC38-4D78-8546-386DE3630F08}" destId="{EB3FE3A7-0E4D-4D5F-9631-EABE24FF8A0B}" srcOrd="2" destOrd="0" parTransId="{D4EF9A1B-BB40-4675-B2EE-F2EF3E343260}" sibTransId="{C577417D-CF03-4C78-A1C6-ACE899E84D3E}"/>
    <dgm:cxn modelId="{9E337D5A-97EC-49B7-B587-4BC2B75A8786}" type="presOf" srcId="{BBAA6CD4-A1CA-4697-957A-74453AEE18DF}" destId="{55DF9DAB-0E08-42FD-BBED-17D42A5F0898}" srcOrd="0" destOrd="0" presId="urn:microsoft.com/office/officeart/2005/8/layout/vList5"/>
    <dgm:cxn modelId="{38A22BC3-B2EB-43AF-A9A2-73ECEED1A7D7}" srcId="{324DCEA5-DC38-4D78-8546-386DE3630F08}" destId="{35BADC99-8D24-4AC4-B913-6D33192FE0AE}" srcOrd="1" destOrd="0" parTransId="{819B5FBB-4866-4848-AF05-551CD2A910C0}" sibTransId="{F2263F7D-98E2-4F62-B1C4-8CC889A3EC1B}"/>
    <dgm:cxn modelId="{34BDB3D6-BF16-4C2A-A5B1-DFCAB476B852}" srcId="{0D1FA241-16D0-4FB6-9F98-3CA8E4847EC8}" destId="{E4F08AF7-AF78-4AA0-B1C1-75E5059A8D15}" srcOrd="1" destOrd="0" parTransId="{3EED16F9-F676-4927-B3A2-7B4B8A9D2F13}" sibTransId="{C39700AD-A912-4F70-B1E7-364E6D69F715}"/>
    <dgm:cxn modelId="{A8AB3299-FF16-4229-9280-89F9E9168FB6}" srcId="{324DCEA5-DC38-4D78-8546-386DE3630F08}" destId="{0D1FA241-16D0-4FB6-9F98-3CA8E4847EC8}" srcOrd="4" destOrd="0" parTransId="{16E07088-2293-46B2-A228-DAE7419FD01F}" sibTransId="{FB7EDDED-1D80-4ED3-9238-71A568B28BF7}"/>
    <dgm:cxn modelId="{A1DD245B-B025-40B7-8198-36927818B793}" type="presOf" srcId="{E4F08AF7-AF78-4AA0-B1C1-75E5059A8D15}" destId="{3F8B0652-9311-495F-9E0C-DAFC1AD475E7}" srcOrd="0" destOrd="1" presId="urn:microsoft.com/office/officeart/2005/8/layout/vList5"/>
    <dgm:cxn modelId="{957B79FC-8647-4E42-8F2D-B0EF0CB7F270}" type="presOf" srcId="{B19D6036-D806-4F9C-825E-04B7EC1176C8}" destId="{2181AF35-BAB3-4009-B808-5C5D1F8AF2CC}" srcOrd="0" destOrd="1" presId="urn:microsoft.com/office/officeart/2005/8/layout/vList5"/>
    <dgm:cxn modelId="{5AB7872E-47F8-427B-8C79-80621E003A7A}" srcId="{BAF01063-B2F7-4C73-8C36-781CD9E584F9}" destId="{DA22627F-99AF-4BD6-AA04-86261FA2F758}" srcOrd="1" destOrd="0" parTransId="{A4DDF0A3-0A94-4FF4-9E78-7593502C754E}" sibTransId="{C13ED389-2178-42CA-BDE2-9FF09CC309AE}"/>
    <dgm:cxn modelId="{68FD3619-FECD-475B-B911-357C426EDF61}" type="presOf" srcId="{79939A96-08F6-4C7D-BBD5-C461A47CDD1A}" destId="{807F511F-613E-4B7C-A245-BC0F4E37F46B}" srcOrd="0" destOrd="0" presId="urn:microsoft.com/office/officeart/2005/8/layout/vList5"/>
    <dgm:cxn modelId="{532F9513-B2D4-4459-8C04-B2F8A7F14888}" type="presOf" srcId="{35BADC99-8D24-4AC4-B913-6D33192FE0AE}" destId="{09A852DE-A2CC-4799-ADFE-7C5EE42C4BC9}" srcOrd="0" destOrd="0" presId="urn:microsoft.com/office/officeart/2005/8/layout/vList5"/>
    <dgm:cxn modelId="{83C2CA12-6698-4342-A39D-B206EA1F3207}" type="presOf" srcId="{090B537F-5445-481C-B970-F2AE964D9DEA}" destId="{3F8B0652-9311-495F-9E0C-DAFC1AD475E7}" srcOrd="0" destOrd="0" presId="urn:microsoft.com/office/officeart/2005/8/layout/vList5"/>
    <dgm:cxn modelId="{98EF0BCF-DC86-4A05-A652-371C1E8371FE}" srcId="{324DCEA5-DC38-4D78-8546-386DE3630F08}" destId="{AC7EF04F-4F53-4642-9070-42DE29F74315}" srcOrd="3" destOrd="0" parTransId="{320B43C0-1B6D-42BA-AD7F-44E24DA565E2}" sibTransId="{EF9DCA33-174B-4F49-AABB-434733CA4732}"/>
    <dgm:cxn modelId="{4D80025F-64DF-4DB2-A04A-970C755B32B1}" srcId="{BAF01063-B2F7-4C73-8C36-781CD9E584F9}" destId="{BBAA6CD4-A1CA-4697-957A-74453AEE18DF}" srcOrd="0" destOrd="0" parTransId="{702AF71C-1354-4897-9C00-F7A3608E15A8}" sibTransId="{5C711320-4F39-4909-9C44-7CB88FD01EBC}"/>
    <dgm:cxn modelId="{2A6EBE2A-B1B4-4C60-9638-4690B54077A6}" srcId="{AC7EF04F-4F53-4642-9070-42DE29F74315}" destId="{DF02EBAD-A7EF-4960-9EDF-596D846C5BAC}" srcOrd="0" destOrd="0" parTransId="{1B9798DC-E054-472A-AFF0-806A9F88163F}" sibTransId="{92753196-F75D-4282-9924-5EB18B61CBEA}"/>
    <dgm:cxn modelId="{4738CD5F-2111-458A-AAC7-06E8B95693C2}" srcId="{35BADC99-8D24-4AC4-B913-6D33192FE0AE}" destId="{BB4892FA-3FEF-4056-8C21-E8F28C17AB63}" srcOrd="1" destOrd="0" parTransId="{CC83F2DF-1F8F-454B-B1FE-DA3CCD6D73F5}" sibTransId="{9B8E27C3-76F9-45BE-975A-521226C24DCB}"/>
    <dgm:cxn modelId="{C629FA2D-CC8B-4A80-8016-AC536E11B6E2}" srcId="{EB3FE3A7-0E4D-4D5F-9631-EABE24FF8A0B}" destId="{79939A96-08F6-4C7D-BBD5-C461A47CDD1A}" srcOrd="0" destOrd="0" parTransId="{716E3D48-7B27-44A2-9273-429BB8AAA916}" sibTransId="{7128D9BA-45B3-4582-BB72-617E39C86172}"/>
    <dgm:cxn modelId="{60AF6162-BE86-4E23-8D90-75407021FA50}" type="presOf" srcId="{BAF01063-B2F7-4C73-8C36-781CD9E584F9}" destId="{57D0AFC1-14C6-40BA-B49A-9CF03929DE9C}" srcOrd="0" destOrd="0" presId="urn:microsoft.com/office/officeart/2005/8/layout/vList5"/>
    <dgm:cxn modelId="{E4F73D54-D4AA-4766-855D-5EAC3CA26D03}" type="presOf" srcId="{EB3FE3A7-0E4D-4D5F-9631-EABE24FF8A0B}" destId="{41889C7A-42E4-4512-A3F6-773B8897FFBB}" srcOrd="0" destOrd="0" presId="urn:microsoft.com/office/officeart/2005/8/layout/vList5"/>
    <dgm:cxn modelId="{CAD3359D-8856-4EC1-9EBC-E7C472ABFC07}" srcId="{AC7EF04F-4F53-4642-9070-42DE29F74315}" destId="{B19D6036-D806-4F9C-825E-04B7EC1176C8}" srcOrd="1" destOrd="0" parTransId="{68C97696-13F8-4EBC-9266-D89DE2CA9BCE}" sibTransId="{042C1197-DBA5-45D1-9675-1D88B0335ECA}"/>
    <dgm:cxn modelId="{160E8699-7ED3-4E68-8848-70FE01B16C41}" type="presOf" srcId="{BB4892FA-3FEF-4056-8C21-E8F28C17AB63}" destId="{F84DF478-4D4C-4C56-AD0E-B8636BDEF61B}" srcOrd="0" destOrd="1" presId="urn:microsoft.com/office/officeart/2005/8/layout/vList5"/>
    <dgm:cxn modelId="{7AD38FA5-8BE3-48E8-95C2-7C57E809DA20}" type="presParOf" srcId="{1CF9508F-0E23-4400-81FD-452F704BB55D}" destId="{489A3D0D-9B37-48A5-B34D-DEDB23CB79FD}" srcOrd="0" destOrd="0" presId="urn:microsoft.com/office/officeart/2005/8/layout/vList5"/>
    <dgm:cxn modelId="{CC269842-86D9-4B4C-A219-FDE561A5E941}" type="presParOf" srcId="{489A3D0D-9B37-48A5-B34D-DEDB23CB79FD}" destId="{57D0AFC1-14C6-40BA-B49A-9CF03929DE9C}" srcOrd="0" destOrd="0" presId="urn:microsoft.com/office/officeart/2005/8/layout/vList5"/>
    <dgm:cxn modelId="{23D8685A-B399-4A51-8707-CA976F4672EC}" type="presParOf" srcId="{489A3D0D-9B37-48A5-B34D-DEDB23CB79FD}" destId="{55DF9DAB-0E08-42FD-BBED-17D42A5F0898}" srcOrd="1" destOrd="0" presId="urn:microsoft.com/office/officeart/2005/8/layout/vList5"/>
    <dgm:cxn modelId="{B883C4CD-ECC4-43CE-A28A-AA6BE68CC6E5}" type="presParOf" srcId="{1CF9508F-0E23-4400-81FD-452F704BB55D}" destId="{7C87DFF9-47B8-47B7-A794-4F952278130C}" srcOrd="1" destOrd="0" presId="urn:microsoft.com/office/officeart/2005/8/layout/vList5"/>
    <dgm:cxn modelId="{4FADB771-CE1B-4005-B340-5624AB662F2E}" type="presParOf" srcId="{1CF9508F-0E23-4400-81FD-452F704BB55D}" destId="{0D982115-8AD7-4651-A041-C1AE8650DBF3}" srcOrd="2" destOrd="0" presId="urn:microsoft.com/office/officeart/2005/8/layout/vList5"/>
    <dgm:cxn modelId="{35326447-2700-4F74-A26A-47469F8F62A7}" type="presParOf" srcId="{0D982115-8AD7-4651-A041-C1AE8650DBF3}" destId="{09A852DE-A2CC-4799-ADFE-7C5EE42C4BC9}" srcOrd="0" destOrd="0" presId="urn:microsoft.com/office/officeart/2005/8/layout/vList5"/>
    <dgm:cxn modelId="{D43D1B27-EA09-4C2B-BCA7-713C0A59A285}" type="presParOf" srcId="{0D982115-8AD7-4651-A041-C1AE8650DBF3}" destId="{F84DF478-4D4C-4C56-AD0E-B8636BDEF61B}" srcOrd="1" destOrd="0" presId="urn:microsoft.com/office/officeart/2005/8/layout/vList5"/>
    <dgm:cxn modelId="{E3626835-78A3-4033-8D45-8801723F09FB}" type="presParOf" srcId="{1CF9508F-0E23-4400-81FD-452F704BB55D}" destId="{00A78FEB-213F-472A-B430-8FCF74E0FA65}" srcOrd="3" destOrd="0" presId="urn:microsoft.com/office/officeart/2005/8/layout/vList5"/>
    <dgm:cxn modelId="{3639FAE1-C977-4991-ACA5-9DC23D8081E1}" type="presParOf" srcId="{1CF9508F-0E23-4400-81FD-452F704BB55D}" destId="{6E838787-1B12-4D40-8CC8-58D931ECDE82}" srcOrd="4" destOrd="0" presId="urn:microsoft.com/office/officeart/2005/8/layout/vList5"/>
    <dgm:cxn modelId="{92260B52-5030-4D62-8772-92BCB3B74325}" type="presParOf" srcId="{6E838787-1B12-4D40-8CC8-58D931ECDE82}" destId="{41889C7A-42E4-4512-A3F6-773B8897FFBB}" srcOrd="0" destOrd="0" presId="urn:microsoft.com/office/officeart/2005/8/layout/vList5"/>
    <dgm:cxn modelId="{4A9FB259-36CD-4DBD-9985-C76D6C3AE528}" type="presParOf" srcId="{6E838787-1B12-4D40-8CC8-58D931ECDE82}" destId="{807F511F-613E-4B7C-A245-BC0F4E37F46B}" srcOrd="1" destOrd="0" presId="urn:microsoft.com/office/officeart/2005/8/layout/vList5"/>
    <dgm:cxn modelId="{BA79A393-51AB-4103-A332-4D51088D57D9}" type="presParOf" srcId="{1CF9508F-0E23-4400-81FD-452F704BB55D}" destId="{C06C367F-62CC-494C-8D28-7D2162DB7399}" srcOrd="5" destOrd="0" presId="urn:microsoft.com/office/officeart/2005/8/layout/vList5"/>
    <dgm:cxn modelId="{C74D7C66-FC09-4FB6-A592-E2A03E8C64CC}" type="presParOf" srcId="{1CF9508F-0E23-4400-81FD-452F704BB55D}" destId="{417544AB-4A03-4ED5-A326-6F3F78058792}" srcOrd="6" destOrd="0" presId="urn:microsoft.com/office/officeart/2005/8/layout/vList5"/>
    <dgm:cxn modelId="{4A2A1C69-5AC9-49F4-A834-FC139E19CC3D}" type="presParOf" srcId="{417544AB-4A03-4ED5-A326-6F3F78058792}" destId="{480447FA-951F-494F-BF3D-E9E5AEFEB0B8}" srcOrd="0" destOrd="0" presId="urn:microsoft.com/office/officeart/2005/8/layout/vList5"/>
    <dgm:cxn modelId="{FC83C9FC-C1C4-41BB-8800-7228B6916443}" type="presParOf" srcId="{417544AB-4A03-4ED5-A326-6F3F78058792}" destId="{2181AF35-BAB3-4009-B808-5C5D1F8AF2CC}" srcOrd="1" destOrd="0" presId="urn:microsoft.com/office/officeart/2005/8/layout/vList5"/>
    <dgm:cxn modelId="{6A9C373B-8574-492E-8A6A-84848380256A}" type="presParOf" srcId="{1CF9508F-0E23-4400-81FD-452F704BB55D}" destId="{9A171204-5ABB-4F25-97D8-11DA5D725690}" srcOrd="7" destOrd="0" presId="urn:microsoft.com/office/officeart/2005/8/layout/vList5"/>
    <dgm:cxn modelId="{83F57A96-D1F0-40FC-9629-5F7AA10C229D}" type="presParOf" srcId="{1CF9508F-0E23-4400-81FD-452F704BB55D}" destId="{60206198-FE46-4DBA-A969-0C75F7785092}" srcOrd="8" destOrd="0" presId="urn:microsoft.com/office/officeart/2005/8/layout/vList5"/>
    <dgm:cxn modelId="{7CBAFDB0-CB27-4D3B-93DF-14C58BA0A591}" type="presParOf" srcId="{60206198-FE46-4DBA-A969-0C75F7785092}" destId="{4991390E-5216-4EB5-9593-A07B17907C91}" srcOrd="0" destOrd="0" presId="urn:microsoft.com/office/officeart/2005/8/layout/vList5"/>
    <dgm:cxn modelId="{D5B7985E-B326-4AB6-A564-7DA481AD851C}" type="presParOf" srcId="{60206198-FE46-4DBA-A969-0C75F7785092}" destId="{3F8B0652-9311-495F-9E0C-DAFC1AD475E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E51A51-1226-415E-A4BC-803C627BCEB2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pl-PL"/>
        </a:p>
      </dgm:t>
    </dgm:pt>
    <dgm:pt modelId="{ABAD3016-DF72-4D08-A4B2-35853636A12E}">
      <dgm:prSet phldrT="[Tekst]" custT="1"/>
      <dgm:spPr/>
      <dgm:t>
        <a:bodyPr/>
        <a:lstStyle/>
        <a:p>
          <a:r>
            <a:rPr lang="pl-PL" sz="900" dirty="0">
              <a:latin typeface="Arial Narrow" pitchFamily="34" charset="0"/>
            </a:rPr>
            <a:t>stabilizacja, higienizacja</a:t>
          </a:r>
        </a:p>
      </dgm:t>
    </dgm:pt>
    <dgm:pt modelId="{E63B7453-D90B-4BE4-9182-9939331ED81E}" type="parTrans" cxnId="{B8B31C0D-1BED-42A2-B878-AA0AE721581F}">
      <dgm:prSet/>
      <dgm:spPr/>
      <dgm:t>
        <a:bodyPr/>
        <a:lstStyle/>
        <a:p>
          <a:endParaRPr lang="pl-PL" sz="900">
            <a:latin typeface="Arial Narrow" pitchFamily="34" charset="0"/>
          </a:endParaRPr>
        </a:p>
      </dgm:t>
    </dgm:pt>
    <dgm:pt modelId="{AB7D14A7-695C-4A64-AA2C-D65687717CBD}" type="sibTrans" cxnId="{B8B31C0D-1BED-42A2-B878-AA0AE721581F}">
      <dgm:prSet custT="1"/>
      <dgm:spPr/>
      <dgm:t>
        <a:bodyPr/>
        <a:lstStyle/>
        <a:p>
          <a:endParaRPr lang="pl-PL" sz="900">
            <a:latin typeface="Arial Narrow" pitchFamily="34" charset="0"/>
          </a:endParaRPr>
        </a:p>
      </dgm:t>
    </dgm:pt>
    <dgm:pt modelId="{49C95531-8827-41F0-A9E1-788D1CF1304A}">
      <dgm:prSet phldrT="[Tekst]" custT="1"/>
      <dgm:spPr/>
      <dgm:t>
        <a:bodyPr/>
        <a:lstStyle/>
        <a:p>
          <a:r>
            <a:rPr lang="pl-PL" sz="900" dirty="0">
              <a:latin typeface="Arial Narrow" pitchFamily="34" charset="0"/>
            </a:rPr>
            <a:t>bezpośrednio do rolnictwa lub rekultywacji</a:t>
          </a:r>
        </a:p>
      </dgm:t>
    </dgm:pt>
    <dgm:pt modelId="{B32D18BD-2FD8-439B-95C6-C699390C0428}" type="parTrans" cxnId="{0DAF6F69-06B2-4FC8-B5F3-80FF56EDFAFA}">
      <dgm:prSet/>
      <dgm:spPr/>
      <dgm:t>
        <a:bodyPr/>
        <a:lstStyle/>
        <a:p>
          <a:endParaRPr lang="pl-PL" sz="900">
            <a:latin typeface="Arial Narrow" pitchFamily="34" charset="0"/>
          </a:endParaRPr>
        </a:p>
      </dgm:t>
    </dgm:pt>
    <dgm:pt modelId="{635F9AB2-3FD0-4C61-B703-4A8B351E8918}" type="sibTrans" cxnId="{0DAF6F69-06B2-4FC8-B5F3-80FF56EDFAFA}">
      <dgm:prSet custT="1"/>
      <dgm:spPr/>
      <dgm:t>
        <a:bodyPr/>
        <a:lstStyle/>
        <a:p>
          <a:endParaRPr lang="pl-PL" sz="900">
            <a:latin typeface="Arial Narrow" pitchFamily="34" charset="0"/>
          </a:endParaRPr>
        </a:p>
      </dgm:t>
    </dgm:pt>
    <dgm:pt modelId="{C5BF4293-71F1-45BC-A0C2-36C51976C821}">
      <dgm:prSet phldrT="[Tekst]" custT="1"/>
      <dgm:spPr/>
      <dgm:t>
        <a:bodyPr/>
        <a:lstStyle/>
        <a:p>
          <a:r>
            <a:rPr lang="pl-PL" sz="900" dirty="0">
              <a:latin typeface="Arial Narrow" pitchFamily="34" charset="0"/>
            </a:rPr>
            <a:t>kompostowa-nie</a:t>
          </a:r>
        </a:p>
      </dgm:t>
    </dgm:pt>
    <dgm:pt modelId="{AAF24320-6602-45D6-ABA7-07D94090EEF2}" type="parTrans" cxnId="{B7547574-F661-4E5E-99F2-C5D8F9A93BC2}">
      <dgm:prSet/>
      <dgm:spPr/>
      <dgm:t>
        <a:bodyPr/>
        <a:lstStyle/>
        <a:p>
          <a:endParaRPr lang="pl-PL" sz="900">
            <a:latin typeface="Arial Narrow" pitchFamily="34" charset="0"/>
          </a:endParaRPr>
        </a:p>
      </dgm:t>
    </dgm:pt>
    <dgm:pt modelId="{27602B7D-C24E-42E1-8709-1F9B5594D7EE}" type="sibTrans" cxnId="{B7547574-F661-4E5E-99F2-C5D8F9A93BC2}">
      <dgm:prSet custT="1"/>
      <dgm:spPr/>
      <dgm:t>
        <a:bodyPr/>
        <a:lstStyle/>
        <a:p>
          <a:endParaRPr lang="pl-PL" sz="900">
            <a:latin typeface="Arial Narrow" pitchFamily="34" charset="0"/>
          </a:endParaRPr>
        </a:p>
      </dgm:t>
    </dgm:pt>
    <dgm:pt modelId="{44F6E729-115A-4D41-9577-B68DD560AD80}">
      <dgm:prSet custT="1"/>
      <dgm:spPr/>
      <dgm:t>
        <a:bodyPr/>
        <a:lstStyle/>
        <a:p>
          <a:r>
            <a:rPr lang="pl-PL" sz="900" dirty="0">
              <a:latin typeface="Arial Narrow" pitchFamily="34" charset="0"/>
            </a:rPr>
            <a:t>cementownie</a:t>
          </a:r>
        </a:p>
      </dgm:t>
    </dgm:pt>
    <dgm:pt modelId="{ABCBDEAE-AD8A-4CFD-BF06-B32F9FB5067C}" type="parTrans" cxnId="{AA94BFB6-7DCE-4604-942D-530270D0D598}">
      <dgm:prSet/>
      <dgm:spPr/>
      <dgm:t>
        <a:bodyPr/>
        <a:lstStyle/>
        <a:p>
          <a:endParaRPr lang="pl-PL" sz="900">
            <a:latin typeface="Arial Narrow" pitchFamily="34" charset="0"/>
          </a:endParaRPr>
        </a:p>
      </dgm:t>
    </dgm:pt>
    <dgm:pt modelId="{802C9B45-3101-462C-A9AA-A54C9D382AEC}" type="sibTrans" cxnId="{AA94BFB6-7DCE-4604-942D-530270D0D598}">
      <dgm:prSet custT="1"/>
      <dgm:spPr/>
      <dgm:t>
        <a:bodyPr/>
        <a:lstStyle/>
        <a:p>
          <a:endParaRPr lang="pl-PL" sz="900">
            <a:latin typeface="Arial Narrow" pitchFamily="34" charset="0"/>
          </a:endParaRPr>
        </a:p>
      </dgm:t>
    </dgm:pt>
    <dgm:pt modelId="{6B89D477-75BB-43D1-9CD4-C9F51EB2437F}">
      <dgm:prSet custT="1"/>
      <dgm:spPr/>
      <dgm:t>
        <a:bodyPr/>
        <a:lstStyle/>
        <a:p>
          <a:r>
            <a:rPr lang="pl-PL" sz="900" dirty="0">
              <a:latin typeface="Arial Narrow" pitchFamily="34" charset="0"/>
            </a:rPr>
            <a:t>odzysk </a:t>
          </a:r>
        </a:p>
        <a:p>
          <a:r>
            <a:rPr lang="pl-PL" sz="900" dirty="0">
              <a:latin typeface="Arial Narrow" pitchFamily="34" charset="0"/>
            </a:rPr>
            <a:t>MBP</a:t>
          </a:r>
        </a:p>
      </dgm:t>
    </dgm:pt>
    <dgm:pt modelId="{18BD15E3-46C4-4C6B-8677-0FA04B073C94}" type="parTrans" cxnId="{62536622-3809-4E09-AB1C-B4389F12DA58}">
      <dgm:prSet/>
      <dgm:spPr/>
      <dgm:t>
        <a:bodyPr/>
        <a:lstStyle/>
        <a:p>
          <a:endParaRPr lang="pl-PL" sz="900">
            <a:latin typeface="Arial Narrow" pitchFamily="34" charset="0"/>
          </a:endParaRPr>
        </a:p>
      </dgm:t>
    </dgm:pt>
    <dgm:pt modelId="{3B8612B1-7D25-4305-9A36-897EE4CA9709}" type="sibTrans" cxnId="{62536622-3809-4E09-AB1C-B4389F12DA58}">
      <dgm:prSet custT="1"/>
      <dgm:spPr/>
      <dgm:t>
        <a:bodyPr/>
        <a:lstStyle/>
        <a:p>
          <a:endParaRPr lang="pl-PL" sz="900">
            <a:latin typeface="Arial Narrow" pitchFamily="34" charset="0"/>
          </a:endParaRPr>
        </a:p>
      </dgm:t>
    </dgm:pt>
    <dgm:pt modelId="{B8B9622C-F5D6-4537-AE6B-B4E32F26E519}">
      <dgm:prSet custT="1"/>
      <dgm:spPr/>
      <dgm:t>
        <a:bodyPr/>
        <a:lstStyle/>
        <a:p>
          <a:r>
            <a:rPr lang="pl-PL" sz="900" dirty="0" smtClean="0">
              <a:latin typeface="Arial Narrow" pitchFamily="34" charset="0"/>
            </a:rPr>
            <a:t>spalanie z odzyskiem</a:t>
          </a:r>
          <a:endParaRPr lang="pl-PL" sz="900" dirty="0">
            <a:latin typeface="Arial Narrow" pitchFamily="34" charset="0"/>
          </a:endParaRPr>
        </a:p>
      </dgm:t>
    </dgm:pt>
    <dgm:pt modelId="{CD2EF2EC-33C7-4D28-9AC3-1069725FFFEC}" type="parTrans" cxnId="{7F029417-45E9-46AD-B507-4DA95DD238F3}">
      <dgm:prSet/>
      <dgm:spPr/>
      <dgm:t>
        <a:bodyPr/>
        <a:lstStyle/>
        <a:p>
          <a:endParaRPr lang="pl-PL" sz="900">
            <a:latin typeface="Arial Narrow" pitchFamily="34" charset="0"/>
          </a:endParaRPr>
        </a:p>
      </dgm:t>
    </dgm:pt>
    <dgm:pt modelId="{72CF4E10-528D-4E5F-A746-9B1F0692B802}" type="sibTrans" cxnId="{7F029417-45E9-46AD-B507-4DA95DD238F3}">
      <dgm:prSet custT="1"/>
      <dgm:spPr/>
      <dgm:t>
        <a:bodyPr/>
        <a:lstStyle/>
        <a:p>
          <a:endParaRPr lang="pl-PL" sz="900">
            <a:latin typeface="Arial Narrow" pitchFamily="34" charset="0"/>
          </a:endParaRPr>
        </a:p>
      </dgm:t>
    </dgm:pt>
    <dgm:pt modelId="{FD44DFF8-CF77-4F65-B8F3-C7CB075BD74A}">
      <dgm:prSet custT="1"/>
      <dgm:spPr/>
      <dgm:t>
        <a:bodyPr/>
        <a:lstStyle/>
        <a:p>
          <a:r>
            <a:rPr lang="pl-PL" sz="900" dirty="0">
              <a:latin typeface="Arial Narrow" pitchFamily="34" charset="0"/>
            </a:rPr>
            <a:t>składowanie</a:t>
          </a:r>
        </a:p>
      </dgm:t>
    </dgm:pt>
    <dgm:pt modelId="{03C3C637-A3E6-4DB4-886C-819C412D3A34}" type="parTrans" cxnId="{54859239-C4B9-4664-A01A-932D4C85AB8B}">
      <dgm:prSet/>
      <dgm:spPr/>
      <dgm:t>
        <a:bodyPr/>
        <a:lstStyle/>
        <a:p>
          <a:endParaRPr lang="pl-PL" sz="900">
            <a:latin typeface="Arial Narrow" pitchFamily="34" charset="0"/>
          </a:endParaRPr>
        </a:p>
      </dgm:t>
    </dgm:pt>
    <dgm:pt modelId="{460A52A8-A2A2-430A-9446-EDC5BC473861}" type="sibTrans" cxnId="{54859239-C4B9-4664-A01A-932D4C85AB8B}">
      <dgm:prSet/>
      <dgm:spPr/>
      <dgm:t>
        <a:bodyPr/>
        <a:lstStyle/>
        <a:p>
          <a:endParaRPr lang="pl-PL" sz="900">
            <a:latin typeface="Arial Narrow" pitchFamily="34" charset="0"/>
          </a:endParaRPr>
        </a:p>
      </dgm:t>
    </dgm:pt>
    <dgm:pt modelId="{A2801F6A-E363-476D-A87A-EE2EFCC1D949}">
      <dgm:prSet custT="1"/>
      <dgm:spPr/>
      <dgm:t>
        <a:bodyPr/>
        <a:lstStyle/>
        <a:p>
          <a:r>
            <a:rPr lang="pl-PL" sz="900" dirty="0" smtClean="0">
              <a:latin typeface="Arial Narrow" pitchFamily="34" charset="0"/>
            </a:rPr>
            <a:t>spopielanie</a:t>
          </a:r>
          <a:endParaRPr lang="pl-PL" sz="900" dirty="0">
            <a:latin typeface="Arial Narrow" pitchFamily="34" charset="0"/>
          </a:endParaRPr>
        </a:p>
      </dgm:t>
    </dgm:pt>
    <dgm:pt modelId="{97F42684-49C3-433C-8F6C-ACFDAD46E30D}" type="parTrans" cxnId="{025E8C72-C8DE-4E47-A863-F19F63A8A460}">
      <dgm:prSet/>
      <dgm:spPr/>
      <dgm:t>
        <a:bodyPr/>
        <a:lstStyle/>
        <a:p>
          <a:endParaRPr lang="pl-PL" sz="2000"/>
        </a:p>
      </dgm:t>
    </dgm:pt>
    <dgm:pt modelId="{52BB62A1-B207-45CA-90F3-DD87226D9533}" type="sibTrans" cxnId="{025E8C72-C8DE-4E47-A863-F19F63A8A460}">
      <dgm:prSet custT="1"/>
      <dgm:spPr/>
      <dgm:t>
        <a:bodyPr/>
        <a:lstStyle/>
        <a:p>
          <a:endParaRPr lang="pl-PL" sz="900"/>
        </a:p>
      </dgm:t>
    </dgm:pt>
    <dgm:pt modelId="{8B6F4852-2D03-48B9-8EE3-AC2A0C26368D}" type="pres">
      <dgm:prSet presAssocID="{5AE51A51-1226-415E-A4BC-803C627BCEB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46F71C51-29B8-4299-B1AF-660DE1883E37}" type="pres">
      <dgm:prSet presAssocID="{ABAD3016-DF72-4D08-A4B2-35853636A12E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1DAFE14-FC1E-43D1-AAC8-923EA5BD064B}" type="pres">
      <dgm:prSet presAssocID="{AB7D14A7-695C-4A64-AA2C-D65687717CBD}" presName="sibTrans" presStyleLbl="sibTrans2D1" presStyleIdx="0" presStyleCnt="7"/>
      <dgm:spPr/>
      <dgm:t>
        <a:bodyPr/>
        <a:lstStyle/>
        <a:p>
          <a:endParaRPr lang="pl-PL"/>
        </a:p>
      </dgm:t>
    </dgm:pt>
    <dgm:pt modelId="{C23833AE-C996-4072-9E64-A8ADA3EFD945}" type="pres">
      <dgm:prSet presAssocID="{AB7D14A7-695C-4A64-AA2C-D65687717CBD}" presName="connectorText" presStyleLbl="sibTrans2D1" presStyleIdx="0" presStyleCnt="7"/>
      <dgm:spPr/>
      <dgm:t>
        <a:bodyPr/>
        <a:lstStyle/>
        <a:p>
          <a:endParaRPr lang="pl-PL"/>
        </a:p>
      </dgm:t>
    </dgm:pt>
    <dgm:pt modelId="{271F7551-8125-4025-BABC-94D90ED148A4}" type="pres">
      <dgm:prSet presAssocID="{49C95531-8827-41F0-A9E1-788D1CF1304A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D1C12BE-2B83-46AB-A919-7E84946EAD38}" type="pres">
      <dgm:prSet presAssocID="{635F9AB2-3FD0-4C61-B703-4A8B351E8918}" presName="sibTrans" presStyleLbl="sibTrans2D1" presStyleIdx="1" presStyleCnt="7"/>
      <dgm:spPr/>
      <dgm:t>
        <a:bodyPr/>
        <a:lstStyle/>
        <a:p>
          <a:endParaRPr lang="pl-PL"/>
        </a:p>
      </dgm:t>
    </dgm:pt>
    <dgm:pt modelId="{24592E1E-419C-4A05-B045-54B7417B9604}" type="pres">
      <dgm:prSet presAssocID="{635F9AB2-3FD0-4C61-B703-4A8B351E8918}" presName="connectorText" presStyleLbl="sibTrans2D1" presStyleIdx="1" presStyleCnt="7"/>
      <dgm:spPr/>
      <dgm:t>
        <a:bodyPr/>
        <a:lstStyle/>
        <a:p>
          <a:endParaRPr lang="pl-PL"/>
        </a:p>
      </dgm:t>
    </dgm:pt>
    <dgm:pt modelId="{6C6C3A76-992B-4613-A169-EEB5411F1324}" type="pres">
      <dgm:prSet presAssocID="{C5BF4293-71F1-45BC-A0C2-36C51976C821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97B11D3-C40D-41FE-A154-DD3EAC8A344F}" type="pres">
      <dgm:prSet presAssocID="{27602B7D-C24E-42E1-8709-1F9B5594D7EE}" presName="sibTrans" presStyleLbl="sibTrans2D1" presStyleIdx="2" presStyleCnt="7"/>
      <dgm:spPr/>
      <dgm:t>
        <a:bodyPr/>
        <a:lstStyle/>
        <a:p>
          <a:endParaRPr lang="pl-PL"/>
        </a:p>
      </dgm:t>
    </dgm:pt>
    <dgm:pt modelId="{2E7E3C1B-50CC-487D-8AA9-FCF5E1A0A732}" type="pres">
      <dgm:prSet presAssocID="{27602B7D-C24E-42E1-8709-1F9B5594D7EE}" presName="connectorText" presStyleLbl="sibTrans2D1" presStyleIdx="2" presStyleCnt="7"/>
      <dgm:spPr/>
      <dgm:t>
        <a:bodyPr/>
        <a:lstStyle/>
        <a:p>
          <a:endParaRPr lang="pl-PL"/>
        </a:p>
      </dgm:t>
    </dgm:pt>
    <dgm:pt modelId="{5008FA5C-F693-46B8-8620-11FD18173D88}" type="pres">
      <dgm:prSet presAssocID="{44F6E729-115A-4D41-9577-B68DD560AD80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0AE2F5A-0C21-454A-8745-896797B0D906}" type="pres">
      <dgm:prSet presAssocID="{802C9B45-3101-462C-A9AA-A54C9D382AEC}" presName="sibTrans" presStyleLbl="sibTrans2D1" presStyleIdx="3" presStyleCnt="7"/>
      <dgm:spPr/>
      <dgm:t>
        <a:bodyPr/>
        <a:lstStyle/>
        <a:p>
          <a:endParaRPr lang="pl-PL"/>
        </a:p>
      </dgm:t>
    </dgm:pt>
    <dgm:pt modelId="{4AD8D05C-9FEF-47A7-B2F9-9C397871C39F}" type="pres">
      <dgm:prSet presAssocID="{802C9B45-3101-462C-A9AA-A54C9D382AEC}" presName="connectorText" presStyleLbl="sibTrans2D1" presStyleIdx="3" presStyleCnt="7"/>
      <dgm:spPr/>
      <dgm:t>
        <a:bodyPr/>
        <a:lstStyle/>
        <a:p>
          <a:endParaRPr lang="pl-PL"/>
        </a:p>
      </dgm:t>
    </dgm:pt>
    <dgm:pt modelId="{43AAA1BC-7461-47F1-9A4D-D2A862E93D5E}" type="pres">
      <dgm:prSet presAssocID="{6B89D477-75BB-43D1-9CD4-C9F51EB2437F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D7C0EA3-2077-4562-8959-A46AB59B04F3}" type="pres">
      <dgm:prSet presAssocID="{3B8612B1-7D25-4305-9A36-897EE4CA9709}" presName="sibTrans" presStyleLbl="sibTrans2D1" presStyleIdx="4" presStyleCnt="7"/>
      <dgm:spPr/>
      <dgm:t>
        <a:bodyPr/>
        <a:lstStyle/>
        <a:p>
          <a:endParaRPr lang="pl-PL"/>
        </a:p>
      </dgm:t>
    </dgm:pt>
    <dgm:pt modelId="{B0E3FBF8-B969-4AA1-AC5A-36B552FA078D}" type="pres">
      <dgm:prSet presAssocID="{3B8612B1-7D25-4305-9A36-897EE4CA9709}" presName="connectorText" presStyleLbl="sibTrans2D1" presStyleIdx="4" presStyleCnt="7"/>
      <dgm:spPr/>
      <dgm:t>
        <a:bodyPr/>
        <a:lstStyle/>
        <a:p>
          <a:endParaRPr lang="pl-PL"/>
        </a:p>
      </dgm:t>
    </dgm:pt>
    <dgm:pt modelId="{942D397B-D51C-47D1-9EE6-D1C865C5D90A}" type="pres">
      <dgm:prSet presAssocID="{B8B9622C-F5D6-4537-AE6B-B4E32F26E519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7134AD3-46D9-462E-A436-80EA07B2865C}" type="pres">
      <dgm:prSet presAssocID="{72CF4E10-528D-4E5F-A746-9B1F0692B802}" presName="sibTrans" presStyleLbl="sibTrans2D1" presStyleIdx="5" presStyleCnt="7"/>
      <dgm:spPr/>
      <dgm:t>
        <a:bodyPr/>
        <a:lstStyle/>
        <a:p>
          <a:endParaRPr lang="pl-PL"/>
        </a:p>
      </dgm:t>
    </dgm:pt>
    <dgm:pt modelId="{6C76B990-4F63-4BB8-BD48-EC76B603F6E8}" type="pres">
      <dgm:prSet presAssocID="{72CF4E10-528D-4E5F-A746-9B1F0692B802}" presName="connectorText" presStyleLbl="sibTrans2D1" presStyleIdx="5" presStyleCnt="7"/>
      <dgm:spPr/>
      <dgm:t>
        <a:bodyPr/>
        <a:lstStyle/>
        <a:p>
          <a:endParaRPr lang="pl-PL"/>
        </a:p>
      </dgm:t>
    </dgm:pt>
    <dgm:pt modelId="{9ED0777E-4F04-4553-B997-43634FEBC78D}" type="pres">
      <dgm:prSet presAssocID="{A2801F6A-E363-476D-A87A-EE2EFCC1D949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B3063B1-8A80-4C5B-96A1-2203260506CD}" type="pres">
      <dgm:prSet presAssocID="{52BB62A1-B207-45CA-90F3-DD87226D9533}" presName="sibTrans" presStyleLbl="sibTrans2D1" presStyleIdx="6" presStyleCnt="7"/>
      <dgm:spPr/>
      <dgm:t>
        <a:bodyPr/>
        <a:lstStyle/>
        <a:p>
          <a:endParaRPr lang="pl-PL"/>
        </a:p>
      </dgm:t>
    </dgm:pt>
    <dgm:pt modelId="{8A9E7F86-E22E-45DC-838C-480891442365}" type="pres">
      <dgm:prSet presAssocID="{52BB62A1-B207-45CA-90F3-DD87226D9533}" presName="connectorText" presStyleLbl="sibTrans2D1" presStyleIdx="6" presStyleCnt="7"/>
      <dgm:spPr/>
      <dgm:t>
        <a:bodyPr/>
        <a:lstStyle/>
        <a:p>
          <a:endParaRPr lang="pl-PL"/>
        </a:p>
      </dgm:t>
    </dgm:pt>
    <dgm:pt modelId="{B13EF4D2-A0C8-4AA1-B93C-A92C187C0120}" type="pres">
      <dgm:prSet presAssocID="{FD44DFF8-CF77-4F65-B8F3-C7CB075BD74A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62536622-3809-4E09-AB1C-B4389F12DA58}" srcId="{5AE51A51-1226-415E-A4BC-803C627BCEB2}" destId="{6B89D477-75BB-43D1-9CD4-C9F51EB2437F}" srcOrd="4" destOrd="0" parTransId="{18BD15E3-46C4-4C6B-8677-0FA04B073C94}" sibTransId="{3B8612B1-7D25-4305-9A36-897EE4CA9709}"/>
    <dgm:cxn modelId="{6FC33720-1664-49A1-813E-F97E65FACAC8}" type="presOf" srcId="{A2801F6A-E363-476D-A87A-EE2EFCC1D949}" destId="{9ED0777E-4F04-4553-B997-43634FEBC78D}" srcOrd="0" destOrd="0" presId="urn:microsoft.com/office/officeart/2005/8/layout/process1"/>
    <dgm:cxn modelId="{AA94BFB6-7DCE-4604-942D-530270D0D598}" srcId="{5AE51A51-1226-415E-A4BC-803C627BCEB2}" destId="{44F6E729-115A-4D41-9577-B68DD560AD80}" srcOrd="3" destOrd="0" parTransId="{ABCBDEAE-AD8A-4CFD-BF06-B32F9FB5067C}" sibTransId="{802C9B45-3101-462C-A9AA-A54C9D382AEC}"/>
    <dgm:cxn modelId="{38C34591-A355-4990-A596-6460B3658764}" type="presOf" srcId="{ABAD3016-DF72-4D08-A4B2-35853636A12E}" destId="{46F71C51-29B8-4299-B1AF-660DE1883E37}" srcOrd="0" destOrd="0" presId="urn:microsoft.com/office/officeart/2005/8/layout/process1"/>
    <dgm:cxn modelId="{8AE54889-384A-4519-ABAB-DFB006EE815B}" type="presOf" srcId="{635F9AB2-3FD0-4C61-B703-4A8B351E8918}" destId="{ED1C12BE-2B83-46AB-A919-7E84946EAD38}" srcOrd="0" destOrd="0" presId="urn:microsoft.com/office/officeart/2005/8/layout/process1"/>
    <dgm:cxn modelId="{EE4990C1-DA9B-4E5D-B392-D3E1802523F6}" type="presOf" srcId="{3B8612B1-7D25-4305-9A36-897EE4CA9709}" destId="{B0E3FBF8-B969-4AA1-AC5A-36B552FA078D}" srcOrd="1" destOrd="0" presId="urn:microsoft.com/office/officeart/2005/8/layout/process1"/>
    <dgm:cxn modelId="{1FF73D9A-D2A7-4DC6-9D29-7C78EDE8A4AE}" type="presOf" srcId="{52BB62A1-B207-45CA-90F3-DD87226D9533}" destId="{7B3063B1-8A80-4C5B-96A1-2203260506CD}" srcOrd="0" destOrd="0" presId="urn:microsoft.com/office/officeart/2005/8/layout/process1"/>
    <dgm:cxn modelId="{C5C03442-DA10-4CCA-9C88-02CECF7C03E5}" type="presOf" srcId="{3B8612B1-7D25-4305-9A36-897EE4CA9709}" destId="{9D7C0EA3-2077-4562-8959-A46AB59B04F3}" srcOrd="0" destOrd="0" presId="urn:microsoft.com/office/officeart/2005/8/layout/process1"/>
    <dgm:cxn modelId="{60E783E4-E51D-455B-9BE0-74EA58810722}" type="presOf" srcId="{5AE51A51-1226-415E-A4BC-803C627BCEB2}" destId="{8B6F4852-2D03-48B9-8EE3-AC2A0C26368D}" srcOrd="0" destOrd="0" presId="urn:microsoft.com/office/officeart/2005/8/layout/process1"/>
    <dgm:cxn modelId="{B5186BB1-579C-42A2-A75D-8872D201D83E}" type="presOf" srcId="{AB7D14A7-695C-4A64-AA2C-D65687717CBD}" destId="{C23833AE-C996-4072-9E64-A8ADA3EFD945}" srcOrd="1" destOrd="0" presId="urn:microsoft.com/office/officeart/2005/8/layout/process1"/>
    <dgm:cxn modelId="{33048B33-F1F3-4873-93D5-7EDB71626EF3}" type="presOf" srcId="{27602B7D-C24E-42E1-8709-1F9B5594D7EE}" destId="{2E7E3C1B-50CC-487D-8AA9-FCF5E1A0A732}" srcOrd="1" destOrd="0" presId="urn:microsoft.com/office/officeart/2005/8/layout/process1"/>
    <dgm:cxn modelId="{B8B31C0D-1BED-42A2-B878-AA0AE721581F}" srcId="{5AE51A51-1226-415E-A4BC-803C627BCEB2}" destId="{ABAD3016-DF72-4D08-A4B2-35853636A12E}" srcOrd="0" destOrd="0" parTransId="{E63B7453-D90B-4BE4-9182-9939331ED81E}" sibTransId="{AB7D14A7-695C-4A64-AA2C-D65687717CBD}"/>
    <dgm:cxn modelId="{C9572D07-1B27-4CF7-8B8B-DCA020A53593}" type="presOf" srcId="{C5BF4293-71F1-45BC-A0C2-36C51976C821}" destId="{6C6C3A76-992B-4613-A169-EEB5411F1324}" srcOrd="0" destOrd="0" presId="urn:microsoft.com/office/officeart/2005/8/layout/process1"/>
    <dgm:cxn modelId="{7F029417-45E9-46AD-B507-4DA95DD238F3}" srcId="{5AE51A51-1226-415E-A4BC-803C627BCEB2}" destId="{B8B9622C-F5D6-4537-AE6B-B4E32F26E519}" srcOrd="5" destOrd="0" parTransId="{CD2EF2EC-33C7-4D28-9AC3-1069725FFFEC}" sibTransId="{72CF4E10-528D-4E5F-A746-9B1F0692B802}"/>
    <dgm:cxn modelId="{8797B6AE-C293-40DC-A2AF-861E362D4007}" type="presOf" srcId="{49C95531-8827-41F0-A9E1-788D1CF1304A}" destId="{271F7551-8125-4025-BABC-94D90ED148A4}" srcOrd="0" destOrd="0" presId="urn:microsoft.com/office/officeart/2005/8/layout/process1"/>
    <dgm:cxn modelId="{194ACC30-1AD8-4A08-BD13-BF93E46A34D5}" type="presOf" srcId="{B8B9622C-F5D6-4537-AE6B-B4E32F26E519}" destId="{942D397B-D51C-47D1-9EE6-D1C865C5D90A}" srcOrd="0" destOrd="0" presId="urn:microsoft.com/office/officeart/2005/8/layout/process1"/>
    <dgm:cxn modelId="{0DAF6F69-06B2-4FC8-B5F3-80FF56EDFAFA}" srcId="{5AE51A51-1226-415E-A4BC-803C627BCEB2}" destId="{49C95531-8827-41F0-A9E1-788D1CF1304A}" srcOrd="1" destOrd="0" parTransId="{B32D18BD-2FD8-439B-95C6-C699390C0428}" sibTransId="{635F9AB2-3FD0-4C61-B703-4A8B351E8918}"/>
    <dgm:cxn modelId="{CE4C0BC9-4298-4721-8AE8-D2993D6C8854}" type="presOf" srcId="{802C9B45-3101-462C-A9AA-A54C9D382AEC}" destId="{50AE2F5A-0C21-454A-8745-896797B0D906}" srcOrd="0" destOrd="0" presId="urn:microsoft.com/office/officeart/2005/8/layout/process1"/>
    <dgm:cxn modelId="{16A925FB-48EA-4FC4-B936-93F6EE35EF83}" type="presOf" srcId="{635F9AB2-3FD0-4C61-B703-4A8B351E8918}" destId="{24592E1E-419C-4A05-B045-54B7417B9604}" srcOrd="1" destOrd="0" presId="urn:microsoft.com/office/officeart/2005/8/layout/process1"/>
    <dgm:cxn modelId="{0A43001A-2A85-4EC0-9568-A87B0B5073F6}" type="presOf" srcId="{FD44DFF8-CF77-4F65-B8F3-C7CB075BD74A}" destId="{B13EF4D2-A0C8-4AA1-B93C-A92C187C0120}" srcOrd="0" destOrd="0" presId="urn:microsoft.com/office/officeart/2005/8/layout/process1"/>
    <dgm:cxn modelId="{E5617A6A-8BF4-4846-84C9-C172EABAF8C7}" type="presOf" srcId="{6B89D477-75BB-43D1-9CD4-C9F51EB2437F}" destId="{43AAA1BC-7461-47F1-9A4D-D2A862E93D5E}" srcOrd="0" destOrd="0" presId="urn:microsoft.com/office/officeart/2005/8/layout/process1"/>
    <dgm:cxn modelId="{1EB729FD-BA2E-4EA9-BE09-974B8A35A57B}" type="presOf" srcId="{72CF4E10-528D-4E5F-A746-9B1F0692B802}" destId="{6C76B990-4F63-4BB8-BD48-EC76B603F6E8}" srcOrd="1" destOrd="0" presId="urn:microsoft.com/office/officeart/2005/8/layout/process1"/>
    <dgm:cxn modelId="{B7547574-F661-4E5E-99F2-C5D8F9A93BC2}" srcId="{5AE51A51-1226-415E-A4BC-803C627BCEB2}" destId="{C5BF4293-71F1-45BC-A0C2-36C51976C821}" srcOrd="2" destOrd="0" parTransId="{AAF24320-6602-45D6-ABA7-07D94090EEF2}" sibTransId="{27602B7D-C24E-42E1-8709-1F9B5594D7EE}"/>
    <dgm:cxn modelId="{9D9B4D2A-E7BB-4358-918D-A7EBE423920C}" type="presOf" srcId="{AB7D14A7-695C-4A64-AA2C-D65687717CBD}" destId="{81DAFE14-FC1E-43D1-AAC8-923EA5BD064B}" srcOrd="0" destOrd="0" presId="urn:microsoft.com/office/officeart/2005/8/layout/process1"/>
    <dgm:cxn modelId="{91E4793F-DD29-49B2-96EA-211A6B34570B}" type="presOf" srcId="{72CF4E10-528D-4E5F-A746-9B1F0692B802}" destId="{77134AD3-46D9-462E-A436-80EA07B2865C}" srcOrd="0" destOrd="0" presId="urn:microsoft.com/office/officeart/2005/8/layout/process1"/>
    <dgm:cxn modelId="{025E8C72-C8DE-4E47-A863-F19F63A8A460}" srcId="{5AE51A51-1226-415E-A4BC-803C627BCEB2}" destId="{A2801F6A-E363-476D-A87A-EE2EFCC1D949}" srcOrd="6" destOrd="0" parTransId="{97F42684-49C3-433C-8F6C-ACFDAD46E30D}" sibTransId="{52BB62A1-B207-45CA-90F3-DD87226D9533}"/>
    <dgm:cxn modelId="{EF9FB656-6CD2-406B-9083-79B805A94994}" type="presOf" srcId="{44F6E729-115A-4D41-9577-B68DD560AD80}" destId="{5008FA5C-F693-46B8-8620-11FD18173D88}" srcOrd="0" destOrd="0" presId="urn:microsoft.com/office/officeart/2005/8/layout/process1"/>
    <dgm:cxn modelId="{E18BC162-8601-45B1-8928-A07FC1B6E714}" type="presOf" srcId="{802C9B45-3101-462C-A9AA-A54C9D382AEC}" destId="{4AD8D05C-9FEF-47A7-B2F9-9C397871C39F}" srcOrd="1" destOrd="0" presId="urn:microsoft.com/office/officeart/2005/8/layout/process1"/>
    <dgm:cxn modelId="{28EE57F6-86A4-406A-897A-3155F8C7E54A}" type="presOf" srcId="{52BB62A1-B207-45CA-90F3-DD87226D9533}" destId="{8A9E7F86-E22E-45DC-838C-480891442365}" srcOrd="1" destOrd="0" presId="urn:microsoft.com/office/officeart/2005/8/layout/process1"/>
    <dgm:cxn modelId="{54859239-C4B9-4664-A01A-932D4C85AB8B}" srcId="{5AE51A51-1226-415E-A4BC-803C627BCEB2}" destId="{FD44DFF8-CF77-4F65-B8F3-C7CB075BD74A}" srcOrd="7" destOrd="0" parTransId="{03C3C637-A3E6-4DB4-886C-819C412D3A34}" sibTransId="{460A52A8-A2A2-430A-9446-EDC5BC473861}"/>
    <dgm:cxn modelId="{B704C7E3-4D06-4C75-B045-D4051ACEC317}" type="presOf" srcId="{27602B7D-C24E-42E1-8709-1F9B5594D7EE}" destId="{697B11D3-C40D-41FE-A154-DD3EAC8A344F}" srcOrd="0" destOrd="0" presId="urn:microsoft.com/office/officeart/2005/8/layout/process1"/>
    <dgm:cxn modelId="{33FF3EA0-5076-42E0-BC69-AD2DA5D66296}" type="presParOf" srcId="{8B6F4852-2D03-48B9-8EE3-AC2A0C26368D}" destId="{46F71C51-29B8-4299-B1AF-660DE1883E37}" srcOrd="0" destOrd="0" presId="urn:microsoft.com/office/officeart/2005/8/layout/process1"/>
    <dgm:cxn modelId="{D171EAC3-C598-416B-B3CA-15B6146F0CFF}" type="presParOf" srcId="{8B6F4852-2D03-48B9-8EE3-AC2A0C26368D}" destId="{81DAFE14-FC1E-43D1-AAC8-923EA5BD064B}" srcOrd="1" destOrd="0" presId="urn:microsoft.com/office/officeart/2005/8/layout/process1"/>
    <dgm:cxn modelId="{D31DFA34-1C3E-48AA-8396-150144CBF614}" type="presParOf" srcId="{81DAFE14-FC1E-43D1-AAC8-923EA5BD064B}" destId="{C23833AE-C996-4072-9E64-A8ADA3EFD945}" srcOrd="0" destOrd="0" presId="urn:microsoft.com/office/officeart/2005/8/layout/process1"/>
    <dgm:cxn modelId="{1A8B6F04-1E08-4441-A1BF-141A297BC27E}" type="presParOf" srcId="{8B6F4852-2D03-48B9-8EE3-AC2A0C26368D}" destId="{271F7551-8125-4025-BABC-94D90ED148A4}" srcOrd="2" destOrd="0" presId="urn:microsoft.com/office/officeart/2005/8/layout/process1"/>
    <dgm:cxn modelId="{A12642CA-84FE-4CDE-95F6-909731097EB5}" type="presParOf" srcId="{8B6F4852-2D03-48B9-8EE3-AC2A0C26368D}" destId="{ED1C12BE-2B83-46AB-A919-7E84946EAD38}" srcOrd="3" destOrd="0" presId="urn:microsoft.com/office/officeart/2005/8/layout/process1"/>
    <dgm:cxn modelId="{D43D4644-11B4-473D-A4C8-B80877C30AFA}" type="presParOf" srcId="{ED1C12BE-2B83-46AB-A919-7E84946EAD38}" destId="{24592E1E-419C-4A05-B045-54B7417B9604}" srcOrd="0" destOrd="0" presId="urn:microsoft.com/office/officeart/2005/8/layout/process1"/>
    <dgm:cxn modelId="{393636D8-C44D-4037-BCC1-34F375E2CC15}" type="presParOf" srcId="{8B6F4852-2D03-48B9-8EE3-AC2A0C26368D}" destId="{6C6C3A76-992B-4613-A169-EEB5411F1324}" srcOrd="4" destOrd="0" presId="urn:microsoft.com/office/officeart/2005/8/layout/process1"/>
    <dgm:cxn modelId="{2ABFF028-ACC1-469A-9DC6-B494909865C2}" type="presParOf" srcId="{8B6F4852-2D03-48B9-8EE3-AC2A0C26368D}" destId="{697B11D3-C40D-41FE-A154-DD3EAC8A344F}" srcOrd="5" destOrd="0" presId="urn:microsoft.com/office/officeart/2005/8/layout/process1"/>
    <dgm:cxn modelId="{9F4E761A-F622-467B-B5F5-908C94C46C78}" type="presParOf" srcId="{697B11D3-C40D-41FE-A154-DD3EAC8A344F}" destId="{2E7E3C1B-50CC-487D-8AA9-FCF5E1A0A732}" srcOrd="0" destOrd="0" presId="urn:microsoft.com/office/officeart/2005/8/layout/process1"/>
    <dgm:cxn modelId="{6DD91E2C-9EF4-4CC6-A5A1-1A6E22A48E58}" type="presParOf" srcId="{8B6F4852-2D03-48B9-8EE3-AC2A0C26368D}" destId="{5008FA5C-F693-46B8-8620-11FD18173D88}" srcOrd="6" destOrd="0" presId="urn:microsoft.com/office/officeart/2005/8/layout/process1"/>
    <dgm:cxn modelId="{50E03263-F48F-4493-9F52-89D98A0212A2}" type="presParOf" srcId="{8B6F4852-2D03-48B9-8EE3-AC2A0C26368D}" destId="{50AE2F5A-0C21-454A-8745-896797B0D906}" srcOrd="7" destOrd="0" presId="urn:microsoft.com/office/officeart/2005/8/layout/process1"/>
    <dgm:cxn modelId="{65AE3E4B-11E0-4140-80EB-A6742B7A2824}" type="presParOf" srcId="{50AE2F5A-0C21-454A-8745-896797B0D906}" destId="{4AD8D05C-9FEF-47A7-B2F9-9C397871C39F}" srcOrd="0" destOrd="0" presId="urn:microsoft.com/office/officeart/2005/8/layout/process1"/>
    <dgm:cxn modelId="{0D2A80C8-38DF-4D30-886D-B569373B487C}" type="presParOf" srcId="{8B6F4852-2D03-48B9-8EE3-AC2A0C26368D}" destId="{43AAA1BC-7461-47F1-9A4D-D2A862E93D5E}" srcOrd="8" destOrd="0" presId="urn:microsoft.com/office/officeart/2005/8/layout/process1"/>
    <dgm:cxn modelId="{061BF395-3816-4787-9DB1-6C8C72FF3858}" type="presParOf" srcId="{8B6F4852-2D03-48B9-8EE3-AC2A0C26368D}" destId="{9D7C0EA3-2077-4562-8959-A46AB59B04F3}" srcOrd="9" destOrd="0" presId="urn:microsoft.com/office/officeart/2005/8/layout/process1"/>
    <dgm:cxn modelId="{168D4694-F02A-4AC4-85B0-DFE461DBD35B}" type="presParOf" srcId="{9D7C0EA3-2077-4562-8959-A46AB59B04F3}" destId="{B0E3FBF8-B969-4AA1-AC5A-36B552FA078D}" srcOrd="0" destOrd="0" presId="urn:microsoft.com/office/officeart/2005/8/layout/process1"/>
    <dgm:cxn modelId="{209E82EE-9017-4271-A8AB-A3DFD180B799}" type="presParOf" srcId="{8B6F4852-2D03-48B9-8EE3-AC2A0C26368D}" destId="{942D397B-D51C-47D1-9EE6-D1C865C5D90A}" srcOrd="10" destOrd="0" presId="urn:microsoft.com/office/officeart/2005/8/layout/process1"/>
    <dgm:cxn modelId="{E283DE0E-2853-40ED-A31C-2647727AA890}" type="presParOf" srcId="{8B6F4852-2D03-48B9-8EE3-AC2A0C26368D}" destId="{77134AD3-46D9-462E-A436-80EA07B2865C}" srcOrd="11" destOrd="0" presId="urn:microsoft.com/office/officeart/2005/8/layout/process1"/>
    <dgm:cxn modelId="{134F6A81-236E-4124-9EEC-198E2BB0C1D2}" type="presParOf" srcId="{77134AD3-46D9-462E-A436-80EA07B2865C}" destId="{6C76B990-4F63-4BB8-BD48-EC76B603F6E8}" srcOrd="0" destOrd="0" presId="urn:microsoft.com/office/officeart/2005/8/layout/process1"/>
    <dgm:cxn modelId="{77ED9366-8342-4AF4-8031-715A24C927F2}" type="presParOf" srcId="{8B6F4852-2D03-48B9-8EE3-AC2A0C26368D}" destId="{9ED0777E-4F04-4553-B997-43634FEBC78D}" srcOrd="12" destOrd="0" presId="urn:microsoft.com/office/officeart/2005/8/layout/process1"/>
    <dgm:cxn modelId="{28996F4A-67A7-4F26-9327-98CF2C2639F7}" type="presParOf" srcId="{8B6F4852-2D03-48B9-8EE3-AC2A0C26368D}" destId="{7B3063B1-8A80-4C5B-96A1-2203260506CD}" srcOrd="13" destOrd="0" presId="urn:microsoft.com/office/officeart/2005/8/layout/process1"/>
    <dgm:cxn modelId="{88ABFFE7-9983-4E9B-9E00-D226043772BD}" type="presParOf" srcId="{7B3063B1-8A80-4C5B-96A1-2203260506CD}" destId="{8A9E7F86-E22E-45DC-838C-480891442365}" srcOrd="0" destOrd="0" presId="urn:microsoft.com/office/officeart/2005/8/layout/process1"/>
    <dgm:cxn modelId="{CD167931-5244-4607-9B02-7BC354C21A2A}" type="presParOf" srcId="{8B6F4852-2D03-48B9-8EE3-AC2A0C26368D}" destId="{B13EF4D2-A0C8-4AA1-B93C-A92C187C0120}" srcOrd="1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9FA6A0-1195-4777-AA83-63AA50E63A21}">
      <dsp:nvSpPr>
        <dsp:cNvPr id="0" name=""/>
        <dsp:cNvSpPr/>
      </dsp:nvSpPr>
      <dsp:spPr>
        <a:xfrm>
          <a:off x="2340006" y="1782197"/>
          <a:ext cx="2178242" cy="2178242"/>
        </a:xfrm>
        <a:prstGeom prst="gear9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technika</a:t>
          </a:r>
          <a:endParaRPr lang="pl-PL" sz="1200" kern="1200" dirty="0"/>
        </a:p>
      </dsp:txBody>
      <dsp:txXfrm>
        <a:off x="2340006" y="1782197"/>
        <a:ext cx="2178242" cy="2178242"/>
      </dsp:txXfrm>
    </dsp:sp>
    <dsp:sp modelId="{C5885C94-84D6-403D-9962-926785F2FE2B}">
      <dsp:nvSpPr>
        <dsp:cNvPr id="0" name=""/>
        <dsp:cNvSpPr/>
      </dsp:nvSpPr>
      <dsp:spPr>
        <a:xfrm>
          <a:off x="1072665" y="1267340"/>
          <a:ext cx="1584176" cy="1584176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ekonomia</a:t>
          </a:r>
          <a:endParaRPr lang="pl-PL" sz="1200" kern="1200" dirty="0"/>
        </a:p>
      </dsp:txBody>
      <dsp:txXfrm>
        <a:off x="1072665" y="1267340"/>
        <a:ext cx="1584176" cy="1584176"/>
      </dsp:txXfrm>
    </dsp:sp>
    <dsp:sp modelId="{A9945570-8108-47A1-AF45-C94E53F00E92}">
      <dsp:nvSpPr>
        <dsp:cNvPr id="0" name=""/>
        <dsp:cNvSpPr/>
      </dsp:nvSpPr>
      <dsp:spPr>
        <a:xfrm rot="20700000">
          <a:off x="1959965" y="174421"/>
          <a:ext cx="1552169" cy="1552169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kern="1200" dirty="0" smtClean="0"/>
            <a:t>prawo</a:t>
          </a:r>
          <a:endParaRPr lang="pl-PL" sz="1200" kern="1200" dirty="0"/>
        </a:p>
      </dsp:txBody>
      <dsp:txXfrm>
        <a:off x="2300401" y="514857"/>
        <a:ext cx="871296" cy="871296"/>
      </dsp:txXfrm>
    </dsp:sp>
    <dsp:sp modelId="{653841A0-645B-476D-AFB2-A647F0A220B3}">
      <dsp:nvSpPr>
        <dsp:cNvPr id="0" name=""/>
        <dsp:cNvSpPr/>
      </dsp:nvSpPr>
      <dsp:spPr>
        <a:xfrm>
          <a:off x="2169966" y="1454951"/>
          <a:ext cx="2788149" cy="2788149"/>
        </a:xfrm>
        <a:prstGeom prst="circularArrow">
          <a:avLst>
            <a:gd name="adj1" fmla="val 4687"/>
            <a:gd name="adj2" fmla="val 299029"/>
            <a:gd name="adj3" fmla="val 2510441"/>
            <a:gd name="adj4" fmla="val 15873664"/>
            <a:gd name="adj5" fmla="val 5469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BA1E3C-EB14-4561-B4D4-863AC6370597}">
      <dsp:nvSpPr>
        <dsp:cNvPr id="0" name=""/>
        <dsp:cNvSpPr/>
      </dsp:nvSpPr>
      <dsp:spPr>
        <a:xfrm>
          <a:off x="792110" y="917826"/>
          <a:ext cx="2025765" cy="2025765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5246B8-8A0D-4CA1-BF55-BCB195FF92AE}">
      <dsp:nvSpPr>
        <dsp:cNvPr id="0" name=""/>
        <dsp:cNvSpPr/>
      </dsp:nvSpPr>
      <dsp:spPr>
        <a:xfrm>
          <a:off x="1600932" y="-164558"/>
          <a:ext cx="2184182" cy="218418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4CE3C6-421D-4536-B89B-EED0375006FA}">
      <dsp:nvSpPr>
        <dsp:cNvPr id="0" name=""/>
        <dsp:cNvSpPr/>
      </dsp:nvSpPr>
      <dsp:spPr>
        <a:xfrm>
          <a:off x="3480193" y="1743021"/>
          <a:ext cx="91440" cy="3479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795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B8FE3E-42CD-4580-A84A-2C0AE8C273B3}">
      <dsp:nvSpPr>
        <dsp:cNvPr id="0" name=""/>
        <dsp:cNvSpPr/>
      </dsp:nvSpPr>
      <dsp:spPr>
        <a:xfrm>
          <a:off x="2331486" y="581311"/>
          <a:ext cx="1194426" cy="6570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6188"/>
              </a:lnTo>
              <a:lnTo>
                <a:pt x="1194426" y="546188"/>
              </a:lnTo>
              <a:lnTo>
                <a:pt x="1194426" y="6570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C22DD5-5879-4C14-948B-0D11784D23A5}">
      <dsp:nvSpPr>
        <dsp:cNvPr id="0" name=""/>
        <dsp:cNvSpPr/>
      </dsp:nvSpPr>
      <dsp:spPr>
        <a:xfrm>
          <a:off x="1332504" y="1743021"/>
          <a:ext cx="716910" cy="5983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7500"/>
              </a:lnTo>
              <a:lnTo>
                <a:pt x="716910" y="487500"/>
              </a:lnTo>
              <a:lnTo>
                <a:pt x="716910" y="5983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9A5192-E359-40CD-841E-B8F4DE1C9F6B}">
      <dsp:nvSpPr>
        <dsp:cNvPr id="0" name=""/>
        <dsp:cNvSpPr/>
      </dsp:nvSpPr>
      <dsp:spPr>
        <a:xfrm>
          <a:off x="587131" y="1743021"/>
          <a:ext cx="745373" cy="598334"/>
        </a:xfrm>
        <a:custGeom>
          <a:avLst/>
          <a:gdLst/>
          <a:ahLst/>
          <a:cxnLst/>
          <a:rect l="0" t="0" r="0" b="0"/>
          <a:pathLst>
            <a:path>
              <a:moveTo>
                <a:pt x="745373" y="0"/>
              </a:moveTo>
              <a:lnTo>
                <a:pt x="745373" y="487500"/>
              </a:lnTo>
              <a:lnTo>
                <a:pt x="0" y="487500"/>
              </a:lnTo>
              <a:lnTo>
                <a:pt x="0" y="5983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C90296-A67C-465F-835B-C9C8CE0C8920}">
      <dsp:nvSpPr>
        <dsp:cNvPr id="0" name=""/>
        <dsp:cNvSpPr/>
      </dsp:nvSpPr>
      <dsp:spPr>
        <a:xfrm>
          <a:off x="1332504" y="581311"/>
          <a:ext cx="998981" cy="657022"/>
        </a:xfrm>
        <a:custGeom>
          <a:avLst/>
          <a:gdLst/>
          <a:ahLst/>
          <a:cxnLst/>
          <a:rect l="0" t="0" r="0" b="0"/>
          <a:pathLst>
            <a:path>
              <a:moveTo>
                <a:pt x="998981" y="0"/>
              </a:moveTo>
              <a:lnTo>
                <a:pt x="998981" y="546188"/>
              </a:lnTo>
              <a:lnTo>
                <a:pt x="0" y="546188"/>
              </a:lnTo>
              <a:lnTo>
                <a:pt x="0" y="65702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4A5551-8FD3-438C-9F35-61B9D1E790EB}">
      <dsp:nvSpPr>
        <dsp:cNvPr id="0" name=""/>
        <dsp:cNvSpPr/>
      </dsp:nvSpPr>
      <dsp:spPr>
        <a:xfrm>
          <a:off x="1573067" y="147923"/>
          <a:ext cx="1516837" cy="4333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0F6E45B-9208-42BC-B90B-1B3321A8CFD9}">
      <dsp:nvSpPr>
        <dsp:cNvPr id="0" name=""/>
        <dsp:cNvSpPr/>
      </dsp:nvSpPr>
      <dsp:spPr>
        <a:xfrm>
          <a:off x="1706001" y="274210"/>
          <a:ext cx="1516837" cy="4333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rPr>
            <a:t>OSAD</a:t>
          </a:r>
          <a:endParaRPr lang="pl-PL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 Narrow" pitchFamily="34" charset="0"/>
          </a:endParaRPr>
        </a:p>
      </dsp:txBody>
      <dsp:txXfrm>
        <a:off x="1706001" y="274210"/>
        <a:ext cx="1516837" cy="433388"/>
      </dsp:txXfrm>
    </dsp:sp>
    <dsp:sp modelId="{1B15F3F8-F69F-47D9-A1E5-2D081406E9E5}">
      <dsp:nvSpPr>
        <dsp:cNvPr id="0" name=""/>
        <dsp:cNvSpPr/>
      </dsp:nvSpPr>
      <dsp:spPr>
        <a:xfrm>
          <a:off x="199390" y="1238334"/>
          <a:ext cx="2266229" cy="504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340063B-D344-415B-9D73-65209D214AFC}">
      <dsp:nvSpPr>
        <dsp:cNvPr id="0" name=""/>
        <dsp:cNvSpPr/>
      </dsp:nvSpPr>
      <dsp:spPr>
        <a:xfrm>
          <a:off x="332323" y="1364621"/>
          <a:ext cx="2266229" cy="5046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b="1" kern="1200" dirty="0" smtClean="0">
              <a:latin typeface="Arial Narrow" pitchFamily="34" charset="0"/>
            </a:rPr>
            <a:t>„PRODUKT”: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>
              <a:latin typeface="Arial Narrow" pitchFamily="34" charset="0"/>
            </a:rPr>
            <a:t>JAK WYKORZYSTAĆ?</a:t>
          </a:r>
          <a:endParaRPr lang="pl-PL" sz="1100" kern="1200" dirty="0">
            <a:latin typeface="Arial Narrow" pitchFamily="34" charset="0"/>
          </a:endParaRPr>
        </a:p>
      </dsp:txBody>
      <dsp:txXfrm>
        <a:off x="332323" y="1364621"/>
        <a:ext cx="2266229" cy="504687"/>
      </dsp:txXfrm>
    </dsp:sp>
    <dsp:sp modelId="{50961D16-45FA-45F7-A44B-9B34D22E41F4}">
      <dsp:nvSpPr>
        <dsp:cNvPr id="0" name=""/>
        <dsp:cNvSpPr/>
      </dsp:nvSpPr>
      <dsp:spPr>
        <a:xfrm>
          <a:off x="-11070" y="2341355"/>
          <a:ext cx="1196404" cy="4940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5959171-3F98-4285-AD47-7769CA3FB0ED}">
      <dsp:nvSpPr>
        <dsp:cNvPr id="0" name=""/>
        <dsp:cNvSpPr/>
      </dsp:nvSpPr>
      <dsp:spPr>
        <a:xfrm>
          <a:off x="121863" y="2467643"/>
          <a:ext cx="1196404" cy="4940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>
              <a:latin typeface="Arial Narrow" pitchFamily="34" charset="0"/>
            </a:rPr>
            <a:t>WŁAŚCIWOŚCI NAWOZOWE</a:t>
          </a:r>
          <a:endParaRPr lang="pl-PL" sz="1100" kern="1200" dirty="0">
            <a:latin typeface="Arial Narrow" pitchFamily="34" charset="0"/>
          </a:endParaRPr>
        </a:p>
      </dsp:txBody>
      <dsp:txXfrm>
        <a:off x="121863" y="2467643"/>
        <a:ext cx="1196404" cy="494097"/>
      </dsp:txXfrm>
    </dsp:sp>
    <dsp:sp modelId="{F5DDE442-8C7E-4EFD-88D1-11D10BFEE8CA}">
      <dsp:nvSpPr>
        <dsp:cNvPr id="0" name=""/>
        <dsp:cNvSpPr/>
      </dsp:nvSpPr>
      <dsp:spPr>
        <a:xfrm>
          <a:off x="1451213" y="2341355"/>
          <a:ext cx="1196404" cy="4940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FCF41FF-6092-414D-A9EE-29856D5038FE}">
      <dsp:nvSpPr>
        <dsp:cNvPr id="0" name=""/>
        <dsp:cNvSpPr/>
      </dsp:nvSpPr>
      <dsp:spPr>
        <a:xfrm>
          <a:off x="1584147" y="2467643"/>
          <a:ext cx="1196404" cy="4940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>
              <a:latin typeface="Arial Narrow" pitchFamily="34" charset="0"/>
            </a:rPr>
            <a:t>WŁAŚCIWOŚCI PALIWOWE</a:t>
          </a:r>
          <a:endParaRPr lang="pl-PL" sz="1100" kern="1200" dirty="0">
            <a:latin typeface="Arial Narrow" pitchFamily="34" charset="0"/>
          </a:endParaRPr>
        </a:p>
      </dsp:txBody>
      <dsp:txXfrm>
        <a:off x="1584147" y="2467643"/>
        <a:ext cx="1196404" cy="494097"/>
      </dsp:txXfrm>
    </dsp:sp>
    <dsp:sp modelId="{B42FAACE-F2C5-42E1-AD25-492243F1AC9B}">
      <dsp:nvSpPr>
        <dsp:cNvPr id="0" name=""/>
        <dsp:cNvSpPr/>
      </dsp:nvSpPr>
      <dsp:spPr>
        <a:xfrm>
          <a:off x="2831950" y="1238334"/>
          <a:ext cx="1387924" cy="504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A907A93-87AA-4F89-89FE-2296A72FD8E3}">
      <dsp:nvSpPr>
        <dsp:cNvPr id="0" name=""/>
        <dsp:cNvSpPr/>
      </dsp:nvSpPr>
      <dsp:spPr>
        <a:xfrm>
          <a:off x="2964884" y="1364621"/>
          <a:ext cx="1387924" cy="5046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b="1" kern="1200" dirty="0" smtClean="0">
              <a:latin typeface="Arial Narrow" pitchFamily="34" charset="0"/>
            </a:rPr>
            <a:t>ODPAD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>
              <a:latin typeface="Arial Narrow" pitchFamily="34" charset="0"/>
            </a:rPr>
            <a:t>JAK SIĘ POZBYĆ ?</a:t>
          </a:r>
          <a:endParaRPr lang="pl-PL" sz="1100" kern="1200" dirty="0">
            <a:latin typeface="Arial Narrow" pitchFamily="34" charset="0"/>
          </a:endParaRPr>
        </a:p>
      </dsp:txBody>
      <dsp:txXfrm>
        <a:off x="2964884" y="1364621"/>
        <a:ext cx="1387924" cy="504687"/>
      </dsp:txXfrm>
    </dsp:sp>
    <dsp:sp modelId="{9A4BD07A-4A30-45D7-9D81-AE9D7B0B1A45}">
      <dsp:nvSpPr>
        <dsp:cNvPr id="0" name=""/>
        <dsp:cNvSpPr/>
      </dsp:nvSpPr>
      <dsp:spPr>
        <a:xfrm>
          <a:off x="2927710" y="2090976"/>
          <a:ext cx="1196404" cy="4940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AD441E-CE54-4CC0-8CA2-9D3DFFD1AA23}">
      <dsp:nvSpPr>
        <dsp:cNvPr id="0" name=""/>
        <dsp:cNvSpPr/>
      </dsp:nvSpPr>
      <dsp:spPr>
        <a:xfrm>
          <a:off x="3060644" y="2217263"/>
          <a:ext cx="1196404" cy="4940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>
              <a:latin typeface="Arial Narrow" pitchFamily="34" charset="0"/>
            </a:rPr>
            <a:t>JAKI KOSZT?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100" kern="1200" dirty="0" smtClean="0">
              <a:latin typeface="Arial Narrow" pitchFamily="34" charset="0"/>
            </a:rPr>
            <a:t>JAKIE RYZYKA ?</a:t>
          </a:r>
          <a:endParaRPr lang="pl-PL" sz="1100" kern="1200" dirty="0">
            <a:latin typeface="Arial Narrow" pitchFamily="34" charset="0"/>
          </a:endParaRPr>
        </a:p>
      </dsp:txBody>
      <dsp:txXfrm>
        <a:off x="3060644" y="2217263"/>
        <a:ext cx="1196404" cy="49409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5DF9DAB-0E08-42FD-BBED-17D42A5F0898}">
      <dsp:nvSpPr>
        <dsp:cNvPr id="0" name=""/>
        <dsp:cNvSpPr/>
      </dsp:nvSpPr>
      <dsp:spPr>
        <a:xfrm rot="5400000">
          <a:off x="4902964" y="-2847833"/>
          <a:ext cx="597694" cy="644620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>
              <a:latin typeface="Arial Narrow" pitchFamily="34" charset="0"/>
            </a:rPr>
            <a:t>„Produkty uboczne” Art. 5,6 RDO - nawóz organiczny, „produkt” budowlany?</a:t>
          </a:r>
          <a:endParaRPr lang="pl-PL" sz="1400" kern="1200" dirty="0">
            <a:latin typeface="Arial Narrow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>
              <a:latin typeface="Arial Narrow" pitchFamily="34" charset="0"/>
            </a:rPr>
            <a:t>Głęboka stabilizacja, ew. higienizacja i odwodnienie</a:t>
          </a:r>
          <a:endParaRPr lang="pl-PL" sz="1400" kern="1200" dirty="0">
            <a:latin typeface="Arial Narrow" pitchFamily="34" charset="0"/>
          </a:endParaRPr>
        </a:p>
      </dsp:txBody>
      <dsp:txXfrm rot="5400000">
        <a:off x="4902964" y="-2847833"/>
        <a:ext cx="597694" cy="6446203"/>
      </dsp:txXfrm>
    </dsp:sp>
    <dsp:sp modelId="{57D0AFC1-14C6-40BA-B49A-9CF03929DE9C}">
      <dsp:nvSpPr>
        <dsp:cNvPr id="0" name=""/>
        <dsp:cNvSpPr/>
      </dsp:nvSpPr>
      <dsp:spPr>
        <a:xfrm>
          <a:off x="0" y="1708"/>
          <a:ext cx="1906734" cy="7471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Arial Narrow" pitchFamily="34" charset="0"/>
            </a:rPr>
            <a:t>zapobieganie</a:t>
          </a:r>
          <a:endParaRPr lang="pl-PL" sz="1600" kern="1200" dirty="0">
            <a:latin typeface="Arial Narrow" pitchFamily="34" charset="0"/>
          </a:endParaRPr>
        </a:p>
      </dsp:txBody>
      <dsp:txXfrm>
        <a:off x="0" y="1708"/>
        <a:ext cx="1906734" cy="747118"/>
      </dsp:txXfrm>
    </dsp:sp>
    <dsp:sp modelId="{F84DF478-4D4C-4C56-AD0E-B8636BDEF61B}">
      <dsp:nvSpPr>
        <dsp:cNvPr id="0" name=""/>
        <dsp:cNvSpPr/>
      </dsp:nvSpPr>
      <dsp:spPr>
        <a:xfrm rot="5400000">
          <a:off x="4902964" y="-2063359"/>
          <a:ext cx="597694" cy="644620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>
              <a:latin typeface="Arial Narrow" pitchFamily="34" charset="0"/>
            </a:rPr>
            <a:t>Problematyczne  z </a:t>
          </a:r>
          <a:r>
            <a:rPr lang="pl-PL" sz="1400" kern="1200" dirty="0" err="1" smtClean="0">
              <a:latin typeface="Arial Narrow" pitchFamily="34" charset="0"/>
            </a:rPr>
            <a:t>def</a:t>
          </a:r>
          <a:r>
            <a:rPr lang="pl-PL" sz="1400" kern="1200" dirty="0" smtClean="0">
              <a:latin typeface="Arial Narrow" pitchFamily="34" charset="0"/>
            </a:rPr>
            <a:t>. z RDO (ale patrz przygotowanie do ponownego…)</a:t>
          </a:r>
          <a:endParaRPr lang="pl-PL" sz="1400" kern="1200" dirty="0">
            <a:latin typeface="Arial Narrow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>
              <a:latin typeface="Arial Narrow" pitchFamily="34" charset="0"/>
            </a:rPr>
            <a:t>Ponowne wykorzystanie osadu  w rolnictwie - Art. 14  </a:t>
          </a:r>
          <a:r>
            <a:rPr lang="pl-PL" sz="1400" kern="1200" dirty="0" err="1" smtClean="0">
              <a:latin typeface="Arial Narrow" pitchFamily="34" charset="0"/>
            </a:rPr>
            <a:t>DoOŚK</a:t>
          </a:r>
          <a:r>
            <a:rPr lang="pl-PL" sz="1400" kern="1200" dirty="0" smtClean="0">
              <a:latin typeface="Arial Narrow" pitchFamily="34" charset="0"/>
            </a:rPr>
            <a:t>?</a:t>
          </a:r>
          <a:endParaRPr lang="pl-PL" sz="1400" kern="1200" dirty="0">
            <a:latin typeface="Arial Narrow" pitchFamily="34" charset="0"/>
          </a:endParaRPr>
        </a:p>
      </dsp:txBody>
      <dsp:txXfrm rot="5400000">
        <a:off x="4902964" y="-2063359"/>
        <a:ext cx="597694" cy="6446203"/>
      </dsp:txXfrm>
    </dsp:sp>
    <dsp:sp modelId="{09A852DE-A2CC-4799-ADFE-7C5EE42C4BC9}">
      <dsp:nvSpPr>
        <dsp:cNvPr id="0" name=""/>
        <dsp:cNvSpPr/>
      </dsp:nvSpPr>
      <dsp:spPr>
        <a:xfrm>
          <a:off x="0" y="786182"/>
          <a:ext cx="1906734" cy="7471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Arial Narrow" pitchFamily="34" charset="0"/>
            </a:rPr>
            <a:t>ponowne użycie</a:t>
          </a:r>
          <a:endParaRPr lang="pl-PL" sz="1600" kern="1200" dirty="0">
            <a:latin typeface="Arial Narrow" pitchFamily="34" charset="0"/>
          </a:endParaRPr>
        </a:p>
      </dsp:txBody>
      <dsp:txXfrm>
        <a:off x="0" y="786182"/>
        <a:ext cx="1906734" cy="747118"/>
      </dsp:txXfrm>
    </dsp:sp>
    <dsp:sp modelId="{807F511F-613E-4B7C-A245-BC0F4E37F46B}">
      <dsp:nvSpPr>
        <dsp:cNvPr id="0" name=""/>
        <dsp:cNvSpPr/>
      </dsp:nvSpPr>
      <dsp:spPr>
        <a:xfrm rot="5400000">
          <a:off x="4902964" y="-1278885"/>
          <a:ext cx="597694" cy="644620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>
              <a:latin typeface="Arial Narrow" pitchFamily="34" charset="0"/>
            </a:rPr>
            <a:t>Recykling organiczny  - rolnictwo (bezpośrednio lub poprzez np. kompostowanie)</a:t>
          </a:r>
          <a:endParaRPr lang="pl-PL" sz="1400" kern="1200" dirty="0">
            <a:latin typeface="Arial Narrow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>
              <a:latin typeface="Arial Narrow" pitchFamily="34" charset="0"/>
            </a:rPr>
            <a:t>Recykling mineralny  - odzysk fosforu, cementownie?</a:t>
          </a:r>
          <a:endParaRPr lang="pl-PL" sz="1400" kern="1200" dirty="0">
            <a:latin typeface="Arial Narrow" pitchFamily="34" charset="0"/>
          </a:endParaRPr>
        </a:p>
      </dsp:txBody>
      <dsp:txXfrm rot="5400000">
        <a:off x="4902964" y="-1278885"/>
        <a:ext cx="597694" cy="6446203"/>
      </dsp:txXfrm>
    </dsp:sp>
    <dsp:sp modelId="{41889C7A-42E4-4512-A3F6-773B8897FFBB}">
      <dsp:nvSpPr>
        <dsp:cNvPr id="0" name=""/>
        <dsp:cNvSpPr/>
      </dsp:nvSpPr>
      <dsp:spPr>
        <a:xfrm>
          <a:off x="0" y="1570656"/>
          <a:ext cx="1906734" cy="7471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Arial Narrow" pitchFamily="34" charset="0"/>
            </a:rPr>
            <a:t>recykling</a:t>
          </a:r>
          <a:endParaRPr lang="pl-PL" sz="1600" kern="1200" dirty="0">
            <a:latin typeface="Arial Narrow" pitchFamily="34" charset="0"/>
          </a:endParaRPr>
        </a:p>
      </dsp:txBody>
      <dsp:txXfrm>
        <a:off x="0" y="1570656"/>
        <a:ext cx="1906734" cy="747118"/>
      </dsp:txXfrm>
    </dsp:sp>
    <dsp:sp modelId="{2181AF35-BAB3-4009-B808-5C5D1F8AF2CC}">
      <dsp:nvSpPr>
        <dsp:cNvPr id="0" name=""/>
        <dsp:cNvSpPr/>
      </dsp:nvSpPr>
      <dsp:spPr>
        <a:xfrm rot="5400000">
          <a:off x="4902040" y="-493487"/>
          <a:ext cx="597694" cy="644435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>
              <a:latin typeface="Arial Narrow" pitchFamily="34" charset="0"/>
            </a:rPr>
            <a:t>Spalanie z odzyskiem energetycznym , efektywność energetyczna &gt;65%</a:t>
          </a:r>
          <a:endParaRPr lang="pl-PL" sz="1400" kern="1200" dirty="0">
            <a:latin typeface="Arial Narrow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>
              <a:latin typeface="Arial Narrow" pitchFamily="34" charset="0"/>
            </a:rPr>
            <a:t>MBP, odzysk poza instalacjami + R14, R15?</a:t>
          </a:r>
          <a:endParaRPr lang="pl-PL" sz="1400" kern="1200" dirty="0">
            <a:latin typeface="Arial Narrow" pitchFamily="34" charset="0"/>
          </a:endParaRPr>
        </a:p>
      </dsp:txBody>
      <dsp:txXfrm rot="5400000">
        <a:off x="4902040" y="-493487"/>
        <a:ext cx="597694" cy="6444354"/>
      </dsp:txXfrm>
    </dsp:sp>
    <dsp:sp modelId="{480447FA-951F-494F-BF3D-E9E5AEFEB0B8}">
      <dsp:nvSpPr>
        <dsp:cNvPr id="0" name=""/>
        <dsp:cNvSpPr/>
      </dsp:nvSpPr>
      <dsp:spPr>
        <a:xfrm>
          <a:off x="0" y="2355130"/>
          <a:ext cx="1906734" cy="7471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Arial Narrow" pitchFamily="34" charset="0"/>
            </a:rPr>
            <a:t>inne metody odzysku</a:t>
          </a:r>
          <a:endParaRPr lang="pl-PL" sz="1600" kern="1200" dirty="0">
            <a:latin typeface="Arial Narrow" pitchFamily="34" charset="0"/>
          </a:endParaRPr>
        </a:p>
      </dsp:txBody>
      <dsp:txXfrm>
        <a:off x="0" y="2355130"/>
        <a:ext cx="1906734" cy="747118"/>
      </dsp:txXfrm>
    </dsp:sp>
    <dsp:sp modelId="{3F8B0652-9311-495F-9E0C-DAFC1AD475E7}">
      <dsp:nvSpPr>
        <dsp:cNvPr id="0" name=""/>
        <dsp:cNvSpPr/>
      </dsp:nvSpPr>
      <dsp:spPr>
        <a:xfrm rot="5400000">
          <a:off x="4902992" y="290035"/>
          <a:ext cx="597694" cy="644625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6000" rIns="0" bIns="3600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>
              <a:latin typeface="Arial Narrow" pitchFamily="34" charset="0"/>
            </a:rPr>
            <a:t>Spopielanie</a:t>
          </a:r>
          <a:endParaRPr lang="pl-PL" sz="1400" kern="1200" dirty="0">
            <a:latin typeface="Arial Narrow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>
              <a:latin typeface="Arial Narrow" pitchFamily="34" charset="0"/>
            </a:rPr>
            <a:t>Składowanie jako </a:t>
          </a:r>
          <a:r>
            <a:rPr lang="pl-PL" sz="1400" kern="1200" dirty="0" err="1" smtClean="0">
              <a:latin typeface="Arial Narrow" pitchFamily="34" charset="0"/>
            </a:rPr>
            <a:t>stabilizat</a:t>
          </a:r>
          <a:r>
            <a:rPr lang="pl-PL" sz="1400" kern="1200" dirty="0" smtClean="0">
              <a:latin typeface="Arial Narrow" pitchFamily="34" charset="0"/>
            </a:rPr>
            <a:t> lub popiół lub D5</a:t>
          </a:r>
          <a:endParaRPr lang="pl-PL" sz="1400" kern="1200" dirty="0">
            <a:latin typeface="Arial Narrow" pitchFamily="34" charset="0"/>
          </a:endParaRPr>
        </a:p>
      </dsp:txBody>
      <dsp:txXfrm rot="5400000">
        <a:off x="4902992" y="290035"/>
        <a:ext cx="597694" cy="6446257"/>
      </dsp:txXfrm>
    </dsp:sp>
    <dsp:sp modelId="{4991390E-5216-4EB5-9593-A07B17907C91}">
      <dsp:nvSpPr>
        <dsp:cNvPr id="0" name=""/>
        <dsp:cNvSpPr/>
      </dsp:nvSpPr>
      <dsp:spPr>
        <a:xfrm>
          <a:off x="0" y="3139605"/>
          <a:ext cx="1906734" cy="7471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>
              <a:latin typeface="Arial Narrow" pitchFamily="34" charset="0"/>
            </a:rPr>
            <a:t>unieszkodliwianie</a:t>
          </a:r>
          <a:endParaRPr lang="pl-PL" sz="1600" kern="1200" dirty="0">
            <a:latin typeface="Arial Narrow" pitchFamily="34" charset="0"/>
          </a:endParaRPr>
        </a:p>
      </dsp:txBody>
      <dsp:txXfrm>
        <a:off x="0" y="3139605"/>
        <a:ext cx="1906734" cy="74711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F71C51-29B8-4299-B1AF-660DE1883E37}">
      <dsp:nvSpPr>
        <dsp:cNvPr id="0" name=""/>
        <dsp:cNvSpPr/>
      </dsp:nvSpPr>
      <dsp:spPr>
        <a:xfrm>
          <a:off x="2830" y="476519"/>
          <a:ext cx="766227" cy="459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900" kern="1200" dirty="0">
              <a:latin typeface="Arial Narrow" pitchFamily="34" charset="0"/>
            </a:rPr>
            <a:t>stabilizacja, higienizacja</a:t>
          </a:r>
        </a:p>
      </dsp:txBody>
      <dsp:txXfrm>
        <a:off x="2830" y="476519"/>
        <a:ext cx="766227" cy="459736"/>
      </dsp:txXfrm>
    </dsp:sp>
    <dsp:sp modelId="{81DAFE14-FC1E-43D1-AAC8-923EA5BD064B}">
      <dsp:nvSpPr>
        <dsp:cNvPr id="0" name=""/>
        <dsp:cNvSpPr/>
      </dsp:nvSpPr>
      <dsp:spPr>
        <a:xfrm>
          <a:off x="845680" y="611375"/>
          <a:ext cx="162440" cy="190024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900" kern="1200">
            <a:latin typeface="Arial Narrow" pitchFamily="34" charset="0"/>
          </a:endParaRPr>
        </a:p>
      </dsp:txBody>
      <dsp:txXfrm>
        <a:off x="845680" y="611375"/>
        <a:ext cx="162440" cy="190024"/>
      </dsp:txXfrm>
    </dsp:sp>
    <dsp:sp modelId="{271F7551-8125-4025-BABC-94D90ED148A4}">
      <dsp:nvSpPr>
        <dsp:cNvPr id="0" name=""/>
        <dsp:cNvSpPr/>
      </dsp:nvSpPr>
      <dsp:spPr>
        <a:xfrm>
          <a:off x="1075549" y="476519"/>
          <a:ext cx="766227" cy="459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900" kern="1200" dirty="0">
              <a:latin typeface="Arial Narrow" pitchFamily="34" charset="0"/>
            </a:rPr>
            <a:t>bezpośrednio do rolnictwa lub rekultywacji</a:t>
          </a:r>
        </a:p>
      </dsp:txBody>
      <dsp:txXfrm>
        <a:off x="1075549" y="476519"/>
        <a:ext cx="766227" cy="459736"/>
      </dsp:txXfrm>
    </dsp:sp>
    <dsp:sp modelId="{ED1C12BE-2B83-46AB-A919-7E84946EAD38}">
      <dsp:nvSpPr>
        <dsp:cNvPr id="0" name=""/>
        <dsp:cNvSpPr/>
      </dsp:nvSpPr>
      <dsp:spPr>
        <a:xfrm>
          <a:off x="1918399" y="611375"/>
          <a:ext cx="162440" cy="190024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900" kern="1200">
            <a:latin typeface="Arial Narrow" pitchFamily="34" charset="0"/>
          </a:endParaRPr>
        </a:p>
      </dsp:txBody>
      <dsp:txXfrm>
        <a:off x="1918399" y="611375"/>
        <a:ext cx="162440" cy="190024"/>
      </dsp:txXfrm>
    </dsp:sp>
    <dsp:sp modelId="{6C6C3A76-992B-4613-A169-EEB5411F1324}">
      <dsp:nvSpPr>
        <dsp:cNvPr id="0" name=""/>
        <dsp:cNvSpPr/>
      </dsp:nvSpPr>
      <dsp:spPr>
        <a:xfrm>
          <a:off x="2148267" y="476519"/>
          <a:ext cx="766227" cy="459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900" kern="1200" dirty="0">
              <a:latin typeface="Arial Narrow" pitchFamily="34" charset="0"/>
            </a:rPr>
            <a:t>kompostowa-nie</a:t>
          </a:r>
        </a:p>
      </dsp:txBody>
      <dsp:txXfrm>
        <a:off x="2148267" y="476519"/>
        <a:ext cx="766227" cy="459736"/>
      </dsp:txXfrm>
    </dsp:sp>
    <dsp:sp modelId="{697B11D3-C40D-41FE-A154-DD3EAC8A344F}">
      <dsp:nvSpPr>
        <dsp:cNvPr id="0" name=""/>
        <dsp:cNvSpPr/>
      </dsp:nvSpPr>
      <dsp:spPr>
        <a:xfrm>
          <a:off x="2991118" y="611375"/>
          <a:ext cx="162440" cy="190024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900" kern="1200">
            <a:latin typeface="Arial Narrow" pitchFamily="34" charset="0"/>
          </a:endParaRPr>
        </a:p>
      </dsp:txBody>
      <dsp:txXfrm>
        <a:off x="2991118" y="611375"/>
        <a:ext cx="162440" cy="190024"/>
      </dsp:txXfrm>
    </dsp:sp>
    <dsp:sp modelId="{5008FA5C-F693-46B8-8620-11FD18173D88}">
      <dsp:nvSpPr>
        <dsp:cNvPr id="0" name=""/>
        <dsp:cNvSpPr/>
      </dsp:nvSpPr>
      <dsp:spPr>
        <a:xfrm>
          <a:off x="3220986" y="476519"/>
          <a:ext cx="766227" cy="459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900" kern="1200" dirty="0">
              <a:latin typeface="Arial Narrow" pitchFamily="34" charset="0"/>
            </a:rPr>
            <a:t>cementownie</a:t>
          </a:r>
        </a:p>
      </dsp:txBody>
      <dsp:txXfrm>
        <a:off x="3220986" y="476519"/>
        <a:ext cx="766227" cy="459736"/>
      </dsp:txXfrm>
    </dsp:sp>
    <dsp:sp modelId="{50AE2F5A-0C21-454A-8745-896797B0D906}">
      <dsp:nvSpPr>
        <dsp:cNvPr id="0" name=""/>
        <dsp:cNvSpPr/>
      </dsp:nvSpPr>
      <dsp:spPr>
        <a:xfrm>
          <a:off x="4063837" y="611375"/>
          <a:ext cx="162440" cy="190024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900" kern="1200">
            <a:latin typeface="Arial Narrow" pitchFamily="34" charset="0"/>
          </a:endParaRPr>
        </a:p>
      </dsp:txBody>
      <dsp:txXfrm>
        <a:off x="4063837" y="611375"/>
        <a:ext cx="162440" cy="190024"/>
      </dsp:txXfrm>
    </dsp:sp>
    <dsp:sp modelId="{43AAA1BC-7461-47F1-9A4D-D2A862E93D5E}">
      <dsp:nvSpPr>
        <dsp:cNvPr id="0" name=""/>
        <dsp:cNvSpPr/>
      </dsp:nvSpPr>
      <dsp:spPr>
        <a:xfrm>
          <a:off x="4293705" y="476519"/>
          <a:ext cx="766227" cy="459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900" kern="1200" dirty="0">
              <a:latin typeface="Arial Narrow" pitchFamily="34" charset="0"/>
            </a:rPr>
            <a:t>odzysk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900" kern="1200" dirty="0">
              <a:latin typeface="Arial Narrow" pitchFamily="34" charset="0"/>
            </a:rPr>
            <a:t>MBP</a:t>
          </a:r>
        </a:p>
      </dsp:txBody>
      <dsp:txXfrm>
        <a:off x="4293705" y="476519"/>
        <a:ext cx="766227" cy="459736"/>
      </dsp:txXfrm>
    </dsp:sp>
    <dsp:sp modelId="{9D7C0EA3-2077-4562-8959-A46AB59B04F3}">
      <dsp:nvSpPr>
        <dsp:cNvPr id="0" name=""/>
        <dsp:cNvSpPr/>
      </dsp:nvSpPr>
      <dsp:spPr>
        <a:xfrm>
          <a:off x="5136556" y="611375"/>
          <a:ext cx="162440" cy="190024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900" kern="1200">
            <a:latin typeface="Arial Narrow" pitchFamily="34" charset="0"/>
          </a:endParaRPr>
        </a:p>
      </dsp:txBody>
      <dsp:txXfrm>
        <a:off x="5136556" y="611375"/>
        <a:ext cx="162440" cy="190024"/>
      </dsp:txXfrm>
    </dsp:sp>
    <dsp:sp modelId="{942D397B-D51C-47D1-9EE6-D1C865C5D90A}">
      <dsp:nvSpPr>
        <dsp:cNvPr id="0" name=""/>
        <dsp:cNvSpPr/>
      </dsp:nvSpPr>
      <dsp:spPr>
        <a:xfrm>
          <a:off x="5366424" y="476519"/>
          <a:ext cx="766227" cy="459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900" kern="1200" dirty="0" smtClean="0">
              <a:latin typeface="Arial Narrow" pitchFamily="34" charset="0"/>
            </a:rPr>
            <a:t>spalanie z odzyskiem</a:t>
          </a:r>
          <a:endParaRPr lang="pl-PL" sz="900" kern="1200" dirty="0">
            <a:latin typeface="Arial Narrow" pitchFamily="34" charset="0"/>
          </a:endParaRPr>
        </a:p>
      </dsp:txBody>
      <dsp:txXfrm>
        <a:off x="5366424" y="476519"/>
        <a:ext cx="766227" cy="459736"/>
      </dsp:txXfrm>
    </dsp:sp>
    <dsp:sp modelId="{77134AD3-46D9-462E-A436-80EA07B2865C}">
      <dsp:nvSpPr>
        <dsp:cNvPr id="0" name=""/>
        <dsp:cNvSpPr/>
      </dsp:nvSpPr>
      <dsp:spPr>
        <a:xfrm>
          <a:off x="6209274" y="611375"/>
          <a:ext cx="162440" cy="190024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900" kern="1200">
            <a:latin typeface="Arial Narrow" pitchFamily="34" charset="0"/>
          </a:endParaRPr>
        </a:p>
      </dsp:txBody>
      <dsp:txXfrm>
        <a:off x="6209274" y="611375"/>
        <a:ext cx="162440" cy="190024"/>
      </dsp:txXfrm>
    </dsp:sp>
    <dsp:sp modelId="{9ED0777E-4F04-4553-B997-43634FEBC78D}">
      <dsp:nvSpPr>
        <dsp:cNvPr id="0" name=""/>
        <dsp:cNvSpPr/>
      </dsp:nvSpPr>
      <dsp:spPr>
        <a:xfrm>
          <a:off x="6439143" y="476519"/>
          <a:ext cx="766227" cy="459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900" kern="1200" dirty="0" smtClean="0">
              <a:latin typeface="Arial Narrow" pitchFamily="34" charset="0"/>
            </a:rPr>
            <a:t>spopielanie</a:t>
          </a:r>
          <a:endParaRPr lang="pl-PL" sz="900" kern="1200" dirty="0">
            <a:latin typeface="Arial Narrow" pitchFamily="34" charset="0"/>
          </a:endParaRPr>
        </a:p>
      </dsp:txBody>
      <dsp:txXfrm>
        <a:off x="6439143" y="476519"/>
        <a:ext cx="766227" cy="459736"/>
      </dsp:txXfrm>
    </dsp:sp>
    <dsp:sp modelId="{7B3063B1-8A80-4C5B-96A1-2203260506CD}">
      <dsp:nvSpPr>
        <dsp:cNvPr id="0" name=""/>
        <dsp:cNvSpPr/>
      </dsp:nvSpPr>
      <dsp:spPr>
        <a:xfrm>
          <a:off x="7281993" y="611375"/>
          <a:ext cx="162440" cy="190024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900" kern="1200"/>
        </a:p>
      </dsp:txBody>
      <dsp:txXfrm>
        <a:off x="7281993" y="611375"/>
        <a:ext cx="162440" cy="190024"/>
      </dsp:txXfrm>
    </dsp:sp>
    <dsp:sp modelId="{B13EF4D2-A0C8-4AA1-B93C-A92C187C0120}">
      <dsp:nvSpPr>
        <dsp:cNvPr id="0" name=""/>
        <dsp:cNvSpPr/>
      </dsp:nvSpPr>
      <dsp:spPr>
        <a:xfrm>
          <a:off x="7511861" y="476519"/>
          <a:ext cx="766227" cy="459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900" kern="1200" dirty="0">
              <a:latin typeface="Arial Narrow" pitchFamily="34" charset="0"/>
            </a:rPr>
            <a:t>składowanie</a:t>
          </a:r>
        </a:p>
      </dsp:txBody>
      <dsp:txXfrm>
        <a:off x="7511861" y="476519"/>
        <a:ext cx="766227" cy="4597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0.28776</cdr:x>
      <cdr:y>0.57248</cdr:y>
    </cdr:from>
    <cdr:to>
      <cdr:x>0.6433</cdr:x>
      <cdr:y>0.66093</cdr:y>
    </cdr:to>
    <cdr:sp macro="" textlink="">
      <cdr:nvSpPr>
        <cdr:cNvPr id="2" name="pole tekstowe 1"/>
        <cdr:cNvSpPr txBox="1"/>
      </cdr:nvSpPr>
      <cdr:spPr>
        <a:xfrm xmlns:a="http://schemas.openxmlformats.org/drawingml/2006/main">
          <a:off x="1521562" y="1704442"/>
          <a:ext cx="1880006" cy="2633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l-PL" sz="1050" b="1"/>
            <a:t>osad ustabilizowany</a:t>
          </a:r>
        </a:p>
      </cdr:txBody>
    </cdr:sp>
  </cdr:relSizeAnchor>
  <cdr:relSizeAnchor xmlns:cdr="http://schemas.openxmlformats.org/drawingml/2006/chartDrawing">
    <cdr:from>
      <cdr:x>0.53678</cdr:x>
      <cdr:y>0.30221</cdr:y>
    </cdr:from>
    <cdr:to>
      <cdr:x>0.89232</cdr:x>
      <cdr:y>0.39066</cdr:y>
    </cdr:to>
    <cdr:sp macro="" textlink="">
      <cdr:nvSpPr>
        <cdr:cNvPr id="3" name="pole tekstowe 1"/>
        <cdr:cNvSpPr txBox="1"/>
      </cdr:nvSpPr>
      <cdr:spPr>
        <a:xfrm xmlns:a="http://schemas.openxmlformats.org/drawingml/2006/main">
          <a:off x="2838298" y="899771"/>
          <a:ext cx="1880006" cy="2633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pl-PL" sz="1050" b="1"/>
            <a:t>osad nieustabilizowany</a:t>
          </a:r>
        </a:p>
      </cdr:txBody>
    </cdr:sp>
  </cdr:relSizeAnchor>
  <cdr:relSizeAnchor xmlns:cdr="http://schemas.openxmlformats.org/drawingml/2006/chartDrawing">
    <cdr:from>
      <cdr:x>0.14501</cdr:x>
      <cdr:y>0.49588</cdr:y>
    </cdr:from>
    <cdr:to>
      <cdr:x>0.59715</cdr:x>
      <cdr:y>0.49588</cdr:y>
    </cdr:to>
    <cdr:sp macro="" textlink="">
      <cdr:nvSpPr>
        <cdr:cNvPr id="7" name="Łącznik prosty 6"/>
        <cdr:cNvSpPr/>
      </cdr:nvSpPr>
      <cdr:spPr>
        <a:xfrm xmlns:a="http://schemas.openxmlformats.org/drawingml/2006/main" flipH="1">
          <a:off x="766762" y="1476375"/>
          <a:ext cx="2390775" cy="0"/>
        </a:xfrm>
        <a:prstGeom xmlns:a="http://schemas.openxmlformats.org/drawingml/2006/main" prst="line">
          <a:avLst/>
        </a:prstGeom>
        <a:ln xmlns:a="http://schemas.openxmlformats.org/drawingml/2006/main" w="25400"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pl-PL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22ABE1-776B-429C-88A2-437E6B909F0E}" type="datetimeFigureOut">
              <a:rPr lang="pl-PL" smtClean="0"/>
              <a:pPr/>
              <a:t>2012-05-11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71823-622C-4558-92A4-DF34D06BFF02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Sposób postępowania</a:t>
            </a:r>
            <a:r>
              <a:rPr lang="pl-PL" baseline="0" dirty="0" smtClean="0"/>
              <a:t> z o</a:t>
            </a:r>
            <a:r>
              <a:rPr lang="pl-PL" dirty="0" smtClean="0"/>
              <a:t>sadem z</a:t>
            </a:r>
            <a:r>
              <a:rPr lang="pl-PL" baseline="0" dirty="0" smtClean="0"/>
              <a:t> pierwotnej przeróbki:</a:t>
            </a:r>
          </a:p>
          <a:p>
            <a:pPr>
              <a:buFontTx/>
              <a:buChar char="-"/>
            </a:pPr>
            <a:r>
              <a:rPr lang="pl-PL" baseline="0" dirty="0" smtClean="0"/>
              <a:t> bezpośrednie składowanie</a:t>
            </a:r>
          </a:p>
          <a:p>
            <a:pPr>
              <a:buFontTx/>
              <a:buChar char="-"/>
            </a:pPr>
            <a:r>
              <a:rPr lang="pl-PL" baseline="0" dirty="0" smtClean="0"/>
              <a:t> spalanie z odzyskiem</a:t>
            </a:r>
          </a:p>
          <a:p>
            <a:pPr>
              <a:buFontTx/>
              <a:buChar char="-"/>
            </a:pPr>
            <a:r>
              <a:rPr lang="pl-PL" baseline="0" dirty="0" smtClean="0"/>
              <a:t> spopielanie</a:t>
            </a:r>
          </a:p>
          <a:p>
            <a:pPr>
              <a:buFontTx/>
              <a:buChar char="-"/>
            </a:pPr>
            <a:r>
              <a:rPr lang="pl-PL" baseline="0" dirty="0" smtClean="0"/>
              <a:t> cementownia</a:t>
            </a:r>
          </a:p>
          <a:p>
            <a:pPr>
              <a:buFontTx/>
              <a:buChar char="-"/>
            </a:pPr>
            <a:r>
              <a:rPr lang="pl-PL" baseline="0" dirty="0" smtClean="0"/>
              <a:t> MBP</a:t>
            </a:r>
          </a:p>
          <a:p>
            <a:pPr>
              <a:buFontTx/>
              <a:buChar char="-"/>
            </a:pPr>
            <a:r>
              <a:rPr lang="pl-PL" baseline="0" dirty="0" smtClean="0"/>
              <a:t> kompostowanie</a:t>
            </a:r>
          </a:p>
          <a:p>
            <a:pPr>
              <a:buFontTx/>
              <a:buChar char="-"/>
            </a:pPr>
            <a:r>
              <a:rPr lang="pl-PL" baseline="0" dirty="0" smtClean="0"/>
              <a:t> bezpośrednio rolnictwo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4FAF8-B078-4715-A99E-0E14B3554FF7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zapobieganie” oznacza środki zastosowane zanim dana substancja, materiał lub produkt staną się odpadami, które zmniejszają: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a)	ilość odpadów, w tym również przez ponowne użycie produktów lub wydłużenie okresu żywotności produktów;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b)	niekorzystne oddziaływanie wytworzonych odpadów na środowisko i zdrowie ludzkiego; lub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c)	zawartość substancji szkodliwych w materiałach i produktach;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13)	„ponowne użycie” oznacza jakikolwiek proces, w wyniku którego produkty lub składniki niebędące odpadami są wykorzystywane ponownie do tego samego celu, do którego były przeznaczone;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14)	„przetwarzanie” oznacza procesy odzysku lub unieszkodliwiania, w tym przygotowanie poprzedzające odzysk lub unieszkodliwianie;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15)	„odzysk” oznacza jakikolwiek proces, którego głównym wynikiem jest to, aby odpady służyły użytecznemu zastosowaniu, poprzez zastąpienie innych materiałów, które w przeciwnym wypadku zostałyby użyte do spełnienia danej funkcji, lub w wyniku którego odpady są przygotowywane do spełnienia takiej funkcji w danym zakładzie lub w szerszej gospodarce. Załącznik II zawiera niewyczerpujący wykaz procesów odzysku;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16)	„przygotowanie do ponownego użycia” oznacza procesy odzysku polegające na sprawdzeniu, czyszczeniu lub naprawie, w ramach których produkty lub składniki produktów, które wcześniej stały się odpadami, są przygotowywane do tego, by mogły być ponownie wykorzystywane bez jakichkolwiek innych czynności przetwarzania wstępnego;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17)	„recykling” oznacza jakikolwiek proces odzysku, w ramach którego materiały odpadowe są ponownie przetwarzane w produkty, materiały lub substancje wykorzystywane w pierwotnym celu lub innych celach. Obejmuje ponowne przetwarzanie materiału organicznego, ale nie obejmuje odzysku energii i ponownego przetwarzania na materiały, które mają być wykorzystane jako paliwa lub do celów wypełniania wyrobisk;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18)	„regeneracja olejów odpadowych” oznacza jakikolwiek proces recyklingu, w którym w wyniku rafinacji olejów odpadowych mogą zostać wyprodukowane oleje bazowe, w szczególności przez usunięcie znajdujących się w olejach odpadowych zanieczyszczeń, produktów reakcji utleniania i dodatków;</a:t>
            </a:r>
          </a:p>
          <a:p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19)	„unieszkodliwianie” oznacza jakikolwiek proces niebędący odzyskiem, nawet jeżeli wtórnym skutkiem takiego procesu jest odzysk substancji lub energii. Załącznik I zawiera niewyczerpujący wykaz procesów unieszkodliwiania;</a:t>
            </a:r>
          </a:p>
          <a:p>
            <a:r>
              <a:rPr lang="pl-PL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Artykuł 14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Osad powstający w wyniku procesu oczyszczania ścieków jest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ponownie wykorzystywany w każdym przypadku, gdy jest to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właściwe. Drogi usuwania ograniczają do minimum skutki niekorzystnego</a:t>
            </a:r>
          </a:p>
          <a:p>
            <a:r>
              <a:rPr lang="pl-PL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wpływu na środowisko.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4FAF8-B078-4715-A99E-0E14B3554FF7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4FAF8-B078-4715-A99E-0E14B3554FF7}" type="slidenum">
              <a:rPr lang="pl-PL" smtClean="0"/>
              <a:pPr/>
              <a:t>14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4FAF8-B078-4715-A99E-0E14B3554FF7}" type="slidenum">
              <a:rPr lang="pl-PL" smtClean="0"/>
              <a:pPr/>
              <a:t>15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04FAF8-B078-4715-A99E-0E14B3554FF7}" type="slidenum">
              <a:rPr lang="pl-PL" smtClean="0"/>
              <a:pPr/>
              <a:t>16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987A-B6B1-43C6-BBF7-403F6F02577F}" type="datetimeFigureOut">
              <a:rPr lang="pl-PL" smtClean="0"/>
              <a:pPr/>
              <a:t>2012-05-11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C911-2E95-4A07-A447-35FA6565CA8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987A-B6B1-43C6-BBF7-403F6F02577F}" type="datetimeFigureOut">
              <a:rPr lang="pl-PL" smtClean="0"/>
              <a:pPr/>
              <a:t>2012-05-11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C911-2E95-4A07-A447-35FA6565CA8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987A-B6B1-43C6-BBF7-403F6F02577F}" type="datetimeFigureOut">
              <a:rPr lang="pl-PL" smtClean="0"/>
              <a:pPr/>
              <a:t>2012-05-11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C911-2E95-4A07-A447-35FA6565CA8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987A-B6B1-43C6-BBF7-403F6F02577F}" type="datetimeFigureOut">
              <a:rPr lang="pl-PL" smtClean="0"/>
              <a:pPr/>
              <a:t>2012-05-11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C911-2E95-4A07-A447-35FA6565CA8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987A-B6B1-43C6-BBF7-403F6F02577F}" type="datetimeFigureOut">
              <a:rPr lang="pl-PL" smtClean="0"/>
              <a:pPr/>
              <a:t>2012-05-11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C911-2E95-4A07-A447-35FA6565CA8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987A-B6B1-43C6-BBF7-403F6F02577F}" type="datetimeFigureOut">
              <a:rPr lang="pl-PL" smtClean="0"/>
              <a:pPr/>
              <a:t>2012-05-11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C911-2E95-4A07-A447-35FA6565CA8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987A-B6B1-43C6-BBF7-403F6F02577F}" type="datetimeFigureOut">
              <a:rPr lang="pl-PL" smtClean="0"/>
              <a:pPr/>
              <a:t>2012-05-11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C911-2E95-4A07-A447-35FA6565CA8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987A-B6B1-43C6-BBF7-403F6F02577F}" type="datetimeFigureOut">
              <a:rPr lang="pl-PL" smtClean="0"/>
              <a:pPr/>
              <a:t>2012-05-11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C911-2E95-4A07-A447-35FA6565CA8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987A-B6B1-43C6-BBF7-403F6F02577F}" type="datetimeFigureOut">
              <a:rPr lang="pl-PL" smtClean="0"/>
              <a:pPr/>
              <a:t>2012-05-11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C911-2E95-4A07-A447-35FA6565CA8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987A-B6B1-43C6-BBF7-403F6F02577F}" type="datetimeFigureOut">
              <a:rPr lang="pl-PL" smtClean="0"/>
              <a:pPr/>
              <a:t>2012-05-11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C911-2E95-4A07-A447-35FA6565CA8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C987A-B6B1-43C6-BBF7-403F6F02577F}" type="datetimeFigureOut">
              <a:rPr lang="pl-PL" smtClean="0"/>
              <a:pPr/>
              <a:t>2012-05-11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5C911-2E95-4A07-A447-35FA6565CA8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C987A-B6B1-43C6-BBF7-403F6F02577F}" type="datetimeFigureOut">
              <a:rPr lang="pl-PL" smtClean="0"/>
              <a:pPr/>
              <a:t>2012-05-11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5C911-2E95-4A07-A447-35FA6565CA8F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2123728" y="2276872"/>
            <a:ext cx="7772400" cy="1470025"/>
          </a:xfrm>
        </p:spPr>
        <p:txBody>
          <a:bodyPr>
            <a:noAutofit/>
          </a:bodyPr>
          <a:lstStyle/>
          <a:p>
            <a:r>
              <a:rPr lang="pl-PL" sz="2800" b="1" dirty="0" smtClean="0"/>
              <a:t>Kierunki zagospodarowania </a:t>
            </a:r>
            <a:br>
              <a:rPr lang="pl-PL" sz="2800" b="1" dirty="0" smtClean="0"/>
            </a:br>
            <a:r>
              <a:rPr lang="pl-PL" sz="2800" b="1" dirty="0" smtClean="0"/>
              <a:t>komunalnych osadów ściekowych </a:t>
            </a:r>
            <a:br>
              <a:rPr lang="pl-PL" sz="2800" b="1" dirty="0" smtClean="0"/>
            </a:br>
            <a:r>
              <a:rPr lang="pl-PL" sz="2800" b="1" dirty="0" smtClean="0"/>
              <a:t>w świetle zmian prawa</a:t>
            </a:r>
            <a:endParaRPr lang="pl-PL" sz="2800" b="1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7344816" cy="432048"/>
          </a:xfrm>
        </p:spPr>
        <p:txBody>
          <a:bodyPr>
            <a:noAutofit/>
          </a:bodyPr>
          <a:lstStyle/>
          <a:p>
            <a:pPr algn="l"/>
            <a:r>
              <a:rPr lang="pl-PL" sz="1400" dirty="0" smtClean="0"/>
              <a:t>Nowy system gospodarowania odpadami komunalnymi w województwie pomorskim</a:t>
            </a:r>
            <a:endParaRPr lang="pl-PL" sz="1400" dirty="0"/>
          </a:p>
        </p:txBody>
      </p:sp>
      <p:pic>
        <p:nvPicPr>
          <p:cNvPr id="1026" name="Picture 2" descr="Herb województwa pomorskie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260648"/>
            <a:ext cx="709439" cy="866703"/>
          </a:xfrm>
          <a:prstGeom prst="rect">
            <a:avLst/>
          </a:prstGeom>
          <a:noFill/>
        </p:spPr>
      </p:pic>
      <p:graphicFrame>
        <p:nvGraphicFramePr>
          <p:cNvPr id="5" name="Symbol zastępczy zawartości 3"/>
          <p:cNvGraphicFramePr>
            <a:graphicFrameLocks/>
          </p:cNvGraphicFramePr>
          <p:nvPr/>
        </p:nvGraphicFramePr>
        <p:xfrm>
          <a:off x="-684584" y="2564904"/>
          <a:ext cx="5076056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Podtytuł 2"/>
          <p:cNvSpPr txBox="1">
            <a:spLocks/>
          </p:cNvSpPr>
          <p:nvPr/>
        </p:nvSpPr>
        <p:spPr>
          <a:xfrm>
            <a:off x="683568" y="764704"/>
            <a:ext cx="734481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Konferencja - Urząd Marszałkowski Województwa Pomorskiego – 11 maja 2012 </a:t>
            </a: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Łącznik prosty 7"/>
          <p:cNvCxnSpPr/>
          <p:nvPr/>
        </p:nvCxnSpPr>
        <p:spPr>
          <a:xfrm>
            <a:off x="827584" y="764704"/>
            <a:ext cx="60486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dtytuł 2"/>
          <p:cNvSpPr txBox="1">
            <a:spLocks/>
          </p:cNvSpPr>
          <p:nvPr/>
        </p:nvSpPr>
        <p:spPr>
          <a:xfrm>
            <a:off x="4355976" y="5949280"/>
            <a:ext cx="4788024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Andrzej Wójtowicz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l-PL" sz="1400" dirty="0" smtClean="0">
                <a:solidFill>
                  <a:schemeClr val="tx1">
                    <a:tint val="75000"/>
                  </a:schemeClr>
                </a:solidFill>
              </a:rPr>
              <a:t>członek zespołu standaryzacyjnego </a:t>
            </a:r>
            <a:br>
              <a:rPr lang="pl-PL" sz="1400" dirty="0" smtClean="0">
                <a:solidFill>
                  <a:schemeClr val="tx1">
                    <a:tint val="75000"/>
                  </a:schemeClr>
                </a:solidFill>
              </a:rPr>
            </a:br>
            <a:r>
              <a:rPr lang="pl-PL" sz="1400" dirty="0" smtClean="0">
                <a:solidFill>
                  <a:schemeClr val="tx1">
                    <a:tint val="75000"/>
                  </a:schemeClr>
                </a:solidFill>
              </a:rPr>
              <a:t>w gospodarce osadowej przy IGWP</a:t>
            </a: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Obraz 9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52120" y="4797152"/>
            <a:ext cx="2016224" cy="1081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899592" y="548680"/>
            <a:ext cx="4258816" cy="634082"/>
          </a:xfrm>
        </p:spPr>
        <p:txBody>
          <a:bodyPr>
            <a:normAutofit/>
          </a:bodyPr>
          <a:lstStyle/>
          <a:p>
            <a:pPr algn="l"/>
            <a:r>
              <a:rPr lang="pl-PL" sz="2800" b="1" dirty="0" smtClean="0">
                <a:effectLst>
                  <a:reflection blurRad="6350" stA="55000" endA="300" endPos="45500" dir="5400000" sy="-100000" algn="bl" rotWithShape="0"/>
                </a:effectLst>
                <a:latin typeface="Arial Narrow" pitchFamily="34" charset="0"/>
              </a:rPr>
              <a:t>STABILIZACJA OSADÓW</a:t>
            </a:r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>
          <a:xfrm>
            <a:off x="5652120" y="1412776"/>
            <a:ext cx="3240360" cy="2265115"/>
          </a:xfrm>
        </p:spPr>
        <p:txBody>
          <a:bodyPr>
            <a:noAutofit/>
          </a:bodyPr>
          <a:lstStyle/>
          <a:p>
            <a:pPr lvl="0"/>
            <a:r>
              <a:rPr lang="pl-PL" sz="1600" dirty="0" smtClean="0"/>
              <a:t>powyżej 65% </a:t>
            </a:r>
            <a:r>
              <a:rPr lang="pl-PL" sz="1600" dirty="0" err="1" smtClean="0"/>
              <a:t>s.m</a:t>
            </a:r>
            <a:r>
              <a:rPr lang="pl-PL" sz="1600" dirty="0" smtClean="0"/>
              <a:t>. org. </a:t>
            </a:r>
            <a:br>
              <a:rPr lang="pl-PL" sz="1600" dirty="0" smtClean="0"/>
            </a:br>
            <a:r>
              <a:rPr lang="pl-PL" sz="1600" dirty="0" smtClean="0"/>
              <a:t>- osad nieustabilizowany;</a:t>
            </a:r>
          </a:p>
          <a:p>
            <a:pPr lvl="0"/>
            <a:r>
              <a:rPr lang="pl-PL" sz="1600" dirty="0" smtClean="0"/>
              <a:t>65÷60 % </a:t>
            </a:r>
            <a:r>
              <a:rPr lang="pl-PL" sz="1600" dirty="0" err="1" smtClean="0"/>
              <a:t>s.m</a:t>
            </a:r>
            <a:r>
              <a:rPr lang="pl-PL" sz="1600" dirty="0" smtClean="0"/>
              <a:t>. org. </a:t>
            </a:r>
            <a:br>
              <a:rPr lang="pl-PL" sz="1600" dirty="0" smtClean="0"/>
            </a:br>
            <a:r>
              <a:rPr lang="pl-PL" sz="1600" dirty="0" smtClean="0"/>
              <a:t>- osad słabo ustabilizowany;</a:t>
            </a:r>
          </a:p>
          <a:p>
            <a:pPr lvl="0"/>
            <a:r>
              <a:rPr lang="pl-PL" sz="1600" dirty="0" smtClean="0"/>
              <a:t>60-55% </a:t>
            </a:r>
            <a:r>
              <a:rPr lang="pl-PL" sz="1600" dirty="0" err="1" smtClean="0"/>
              <a:t>s.m</a:t>
            </a:r>
            <a:r>
              <a:rPr lang="pl-PL" sz="1600" dirty="0" smtClean="0"/>
              <a:t>. org. </a:t>
            </a:r>
            <a:br>
              <a:rPr lang="pl-PL" sz="1600" dirty="0" smtClean="0"/>
            </a:br>
            <a:r>
              <a:rPr lang="pl-PL" sz="1600" dirty="0" smtClean="0"/>
              <a:t>- osad ustabilizowany;</a:t>
            </a:r>
          </a:p>
          <a:p>
            <a:r>
              <a:rPr lang="pl-PL" sz="1600" dirty="0" smtClean="0"/>
              <a:t>poniżej 55% </a:t>
            </a:r>
            <a:r>
              <a:rPr lang="pl-PL" sz="1600" dirty="0" err="1" smtClean="0"/>
              <a:t>s.m</a:t>
            </a:r>
            <a:r>
              <a:rPr lang="pl-PL" sz="1600" dirty="0" smtClean="0"/>
              <a:t>. org. </a:t>
            </a:r>
            <a:br>
              <a:rPr lang="pl-PL" sz="1600" dirty="0" smtClean="0"/>
            </a:br>
            <a:r>
              <a:rPr lang="pl-PL" sz="1600" dirty="0" smtClean="0"/>
              <a:t>- osad bardzo dobrze ustabilizowany</a:t>
            </a:r>
            <a:endParaRPr lang="pl-PL" sz="1600" dirty="0"/>
          </a:p>
        </p:txBody>
      </p:sp>
      <p:graphicFrame>
        <p:nvGraphicFramePr>
          <p:cNvPr id="6" name="Wykres 5"/>
          <p:cNvGraphicFramePr/>
          <p:nvPr/>
        </p:nvGraphicFramePr>
        <p:xfrm>
          <a:off x="395536" y="1268760"/>
          <a:ext cx="5287670" cy="2977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Symbol zastępczy zawartości 6"/>
          <p:cNvSpPr txBox="1">
            <a:spLocks/>
          </p:cNvSpPr>
          <p:nvPr/>
        </p:nvSpPr>
        <p:spPr>
          <a:xfrm>
            <a:off x="395536" y="4293096"/>
            <a:ext cx="8280920" cy="22651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pl-PL" sz="1600" dirty="0" smtClean="0">
                <a:ea typeface="Times New Roman"/>
                <a:cs typeface="Times New Roman"/>
              </a:rPr>
              <a:t>redukcja końcowej masy osadów, nawet powyżej 50%, co ma olbrzymi wpływ na koszty dalszej przeróbki z zagospodarowania końcowego osadów;</a:t>
            </a:r>
          </a:p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pl-PL" sz="1600" dirty="0" smtClean="0">
                <a:ea typeface="Times New Roman"/>
                <a:cs typeface="Times New Roman"/>
              </a:rPr>
              <a:t>produkcja biogazu, który może zredukować zapotrzebowanie na energię elektryczną oczyszczalni od 30-100% i w całości zabezpieczyć potrzeby cieplne oczyszczalni;</a:t>
            </a:r>
          </a:p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pl-PL" sz="1600" dirty="0" smtClean="0">
                <a:ea typeface="Times New Roman"/>
                <a:cs typeface="Times New Roman"/>
              </a:rPr>
              <a:t>redukcja lub likwidacja oddziaływania </a:t>
            </a:r>
            <a:r>
              <a:rPr lang="pl-PL" sz="1600" dirty="0" err="1" smtClean="0">
                <a:ea typeface="Times New Roman"/>
                <a:cs typeface="Times New Roman"/>
              </a:rPr>
              <a:t>odorowego</a:t>
            </a:r>
            <a:r>
              <a:rPr lang="pl-PL" sz="1600" dirty="0" smtClean="0">
                <a:ea typeface="Times New Roman"/>
                <a:cs typeface="Times New Roman"/>
              </a:rPr>
              <a:t>; </a:t>
            </a:r>
          </a:p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pl-PL" sz="1600" dirty="0" smtClean="0">
                <a:ea typeface="Times New Roman"/>
                <a:cs typeface="Times New Roman"/>
              </a:rPr>
              <a:t>poprawa podatności na odwadnianie;</a:t>
            </a:r>
          </a:p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pl-PL" sz="1600" dirty="0" smtClean="0">
                <a:ea typeface="Times New Roman"/>
                <a:cs typeface="Times New Roman"/>
              </a:rPr>
              <a:t>poprawa właściwości reologicznych osadów;</a:t>
            </a:r>
          </a:p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pl-PL" sz="1600" dirty="0" smtClean="0">
                <a:ea typeface="Times New Roman"/>
                <a:cs typeface="Times New Roman"/>
              </a:rPr>
              <a:t>częściowa redukcja patogenów.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99592" y="980728"/>
            <a:ext cx="7481776" cy="457200"/>
          </a:xfrm>
        </p:spPr>
        <p:txBody>
          <a:bodyPr>
            <a:noAutofit/>
          </a:bodyPr>
          <a:lstStyle/>
          <a:p>
            <a:r>
              <a:rPr lang="pl-PL" sz="2800" dirty="0" smtClean="0">
                <a:effectLst>
                  <a:reflection blurRad="6350" stA="55000" endA="300" endPos="45500" dir="5400000" sy="-100000" algn="bl" rotWithShape="0"/>
                </a:effectLst>
                <a:latin typeface="Arial Narrow" pitchFamily="34" charset="0"/>
              </a:rPr>
              <a:t>Hierarchia postępowania z osadami wg RDO….</a:t>
            </a:r>
            <a:endParaRPr lang="pl-PL" sz="2800" dirty="0">
              <a:effectLst>
                <a:reflection blurRad="6350" stA="55000" endA="300" endPos="45500" dir="5400000" sy="-100000" algn="bl" rotWithShape="0"/>
              </a:effectLst>
              <a:latin typeface="Arial Narrow" pitchFamily="34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251520" y="1700808"/>
          <a:ext cx="8496944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aphicFrame>
        <p:nvGraphicFramePr>
          <p:cNvPr id="6" name="Diagram 5"/>
          <p:cNvGraphicFramePr/>
          <p:nvPr/>
        </p:nvGraphicFramePr>
        <p:xfrm>
          <a:off x="323528" y="5445224"/>
          <a:ext cx="8280920" cy="1412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27584" y="1196752"/>
            <a:ext cx="7985832" cy="457200"/>
          </a:xfrm>
        </p:spPr>
        <p:txBody>
          <a:bodyPr>
            <a:normAutofit fontScale="90000"/>
          </a:bodyPr>
          <a:lstStyle/>
          <a:p>
            <a:pPr lvl="0"/>
            <a:r>
              <a:rPr lang="pl-PL" sz="2800" b="1" kern="0" dirty="0" smtClean="0">
                <a:solidFill>
                  <a:srgbClr val="0070C0"/>
                </a:solidFill>
                <a:latin typeface="Arial Narrow" pitchFamily="34" charset="0"/>
              </a:rPr>
              <a:t>Schemat procesowy  dróg  wyjścia osadu do środowiska…..</a:t>
            </a:r>
            <a:br>
              <a:rPr lang="pl-PL" sz="2800" b="1" kern="0" dirty="0" smtClean="0">
                <a:solidFill>
                  <a:srgbClr val="0070C0"/>
                </a:solidFill>
                <a:latin typeface="Arial Narrow" pitchFamily="34" charset="0"/>
              </a:rPr>
            </a:br>
            <a:endParaRPr lang="pl-PL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84" name="pole tekstowe 83"/>
          <p:cNvSpPr txBox="1"/>
          <p:nvPr/>
        </p:nvSpPr>
        <p:spPr>
          <a:xfrm>
            <a:off x="683568" y="6093296"/>
            <a:ext cx="5760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MBP – zmiana końcowego wytwórcy odpadu – definicja z RDO</a:t>
            </a:r>
            <a:endParaRPr kumimoji="0" lang="pl-PL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525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/>
          </a:p>
        </p:txBody>
      </p:sp>
      <p:grpSp>
        <p:nvGrpSpPr>
          <p:cNvPr id="20481" name="Group 1"/>
          <p:cNvGrpSpPr>
            <a:grpSpLocks/>
          </p:cNvGrpSpPr>
          <p:nvPr/>
        </p:nvGrpSpPr>
        <p:grpSpPr bwMode="auto">
          <a:xfrm>
            <a:off x="1115616" y="1772816"/>
            <a:ext cx="6984776" cy="3736454"/>
            <a:chOff x="1833" y="4125"/>
            <a:chExt cx="8313" cy="4409"/>
          </a:xfrm>
        </p:grpSpPr>
        <p:sp>
          <p:nvSpPr>
            <p:cNvPr id="20524" name="AutoShape 44"/>
            <p:cNvSpPr>
              <a:spLocks noChangeShapeType="1"/>
            </p:cNvSpPr>
            <p:nvPr/>
          </p:nvSpPr>
          <p:spPr bwMode="auto">
            <a:xfrm flipV="1">
              <a:off x="2483" y="7506"/>
              <a:ext cx="0" cy="4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grpSp>
          <p:nvGrpSpPr>
            <p:cNvPr id="20482" name="Group 2"/>
            <p:cNvGrpSpPr>
              <a:grpSpLocks/>
            </p:cNvGrpSpPr>
            <p:nvPr/>
          </p:nvGrpSpPr>
          <p:grpSpPr bwMode="auto">
            <a:xfrm>
              <a:off x="1833" y="4125"/>
              <a:ext cx="8313" cy="4409"/>
              <a:chOff x="1736" y="4323"/>
              <a:chExt cx="8313" cy="4409"/>
            </a:xfrm>
          </p:grpSpPr>
          <p:sp>
            <p:nvSpPr>
              <p:cNvPr id="20523" name="Line 43"/>
              <p:cNvSpPr>
                <a:spLocks noChangeShapeType="1"/>
              </p:cNvSpPr>
              <p:nvPr/>
            </p:nvSpPr>
            <p:spPr bwMode="auto">
              <a:xfrm>
                <a:off x="5982" y="6802"/>
                <a:ext cx="0" cy="25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l-PL" sz="2400"/>
              </a:p>
            </p:txBody>
          </p:sp>
          <p:grpSp>
            <p:nvGrpSpPr>
              <p:cNvPr id="20483" name="Group 3"/>
              <p:cNvGrpSpPr>
                <a:grpSpLocks/>
              </p:cNvGrpSpPr>
              <p:nvPr/>
            </p:nvGrpSpPr>
            <p:grpSpPr bwMode="auto">
              <a:xfrm>
                <a:off x="1736" y="4323"/>
                <a:ext cx="8313" cy="4409"/>
                <a:chOff x="1736" y="4323"/>
                <a:chExt cx="8313" cy="4409"/>
              </a:xfrm>
            </p:grpSpPr>
            <p:sp>
              <p:nvSpPr>
                <p:cNvPr id="20522" name="Rectangle 42"/>
                <p:cNvSpPr>
                  <a:spLocks noChangeArrowheads="1"/>
                </p:cNvSpPr>
                <p:nvPr/>
              </p:nvSpPr>
              <p:spPr bwMode="auto">
                <a:xfrm>
                  <a:off x="8278" y="8164"/>
                  <a:ext cx="1771" cy="56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dist="107763" dir="13500000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l-PL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  <a:ea typeface="Times New Roman" pitchFamily="18" charset="0"/>
                      <a:cs typeface="Times New Roman" pitchFamily="18" charset="0"/>
                    </a:rPr>
                    <a:t>REKULTYWACJA R10</a:t>
                  </a:r>
                  <a:endParaRPr kumimoji="0" lang="pl-PL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l-PL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  <a:ea typeface="Times New Roman" pitchFamily="18" charset="0"/>
                      <a:cs typeface="Times New Roman" pitchFamily="18" charset="0"/>
                    </a:rPr>
                    <a:t>19 08 05, 19 05 03</a:t>
                  </a: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0521" name="Rectangle 41"/>
                <p:cNvSpPr>
                  <a:spLocks noChangeArrowheads="1"/>
                </p:cNvSpPr>
                <p:nvPr/>
              </p:nvSpPr>
              <p:spPr bwMode="auto">
                <a:xfrm>
                  <a:off x="4335" y="8164"/>
                  <a:ext cx="2064" cy="56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dist="107763" dir="13500000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l-PL" sz="1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  <a:ea typeface="Times New Roman" pitchFamily="18" charset="0"/>
                      <a:cs typeface="Times New Roman" pitchFamily="18" charset="0"/>
                    </a:rPr>
                    <a:t>PRZEMYSŁ R5</a:t>
                  </a:r>
                  <a:endParaRPr kumimoji="0" lang="pl-PL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l-PL" sz="1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  <a:ea typeface="Times New Roman" pitchFamily="18" charset="0"/>
                      <a:cs typeface="Times New Roman" pitchFamily="18" charset="0"/>
                    </a:rPr>
                    <a:t>19 02 10,19 12 10, 19 04 01</a:t>
                  </a:r>
                  <a:endParaRPr kumimoji="0" lang="pl-PL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0520" name="Rectangle 40"/>
                <p:cNvSpPr>
                  <a:spLocks noChangeArrowheads="1"/>
                </p:cNvSpPr>
                <p:nvPr/>
              </p:nvSpPr>
              <p:spPr bwMode="auto">
                <a:xfrm>
                  <a:off x="6597" y="8164"/>
                  <a:ext cx="1503" cy="56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dist="107763" dir="13500000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l-PL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  <a:ea typeface="Times New Roman" pitchFamily="18" charset="0"/>
                      <a:cs typeface="Times New Roman" pitchFamily="18" charset="0"/>
                    </a:rPr>
                    <a:t>ROLNICTWO R10</a:t>
                  </a:r>
                  <a:endParaRPr kumimoji="0" lang="pl-PL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l-PL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  <a:ea typeface="Times New Roman" pitchFamily="18" charset="0"/>
                      <a:cs typeface="Times New Roman" pitchFamily="18" charset="0"/>
                    </a:rPr>
                    <a:t>19 08 05</a:t>
                  </a: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0519" name="Rectangle 39"/>
                <p:cNvSpPr>
                  <a:spLocks noChangeArrowheads="1"/>
                </p:cNvSpPr>
                <p:nvPr/>
              </p:nvSpPr>
              <p:spPr bwMode="auto">
                <a:xfrm>
                  <a:off x="1736" y="8164"/>
                  <a:ext cx="2452" cy="56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l-PL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  <a:ea typeface="Times New Roman" pitchFamily="18" charset="0"/>
                      <a:cs typeface="Times New Roman" pitchFamily="18" charset="0"/>
                    </a:rPr>
                    <a:t>SPALANIE Z ODZYSKIEM R1?</a:t>
                  </a:r>
                  <a:endParaRPr kumimoji="0" lang="pl-PL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pl-PL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 Narrow" pitchFamily="34" charset="0"/>
                      <a:ea typeface="Times New Roman" pitchFamily="18" charset="0"/>
                      <a:cs typeface="Times New Roman" pitchFamily="18" charset="0"/>
                    </a:rPr>
                    <a:t>19 02 10,  19 12 10</a:t>
                  </a: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0518" name="Freeform 38"/>
                <p:cNvSpPr>
                  <a:spLocks/>
                </p:cNvSpPr>
                <p:nvPr/>
              </p:nvSpPr>
              <p:spPr bwMode="auto">
                <a:xfrm>
                  <a:off x="2915" y="7635"/>
                  <a:ext cx="3067" cy="529"/>
                </a:xfrm>
                <a:custGeom>
                  <a:avLst/>
                  <a:gdLst/>
                  <a:ahLst/>
                  <a:cxnLst>
                    <a:cxn ang="0">
                      <a:pos x="3067" y="0"/>
                    </a:cxn>
                    <a:cxn ang="0">
                      <a:pos x="3067" y="188"/>
                    </a:cxn>
                    <a:cxn ang="0">
                      <a:pos x="0" y="188"/>
                    </a:cxn>
                    <a:cxn ang="0">
                      <a:pos x="0" y="529"/>
                    </a:cxn>
                  </a:cxnLst>
                  <a:rect l="0" t="0" r="r" b="b"/>
                  <a:pathLst>
                    <a:path w="3067" h="529">
                      <a:moveTo>
                        <a:pt x="3067" y="0"/>
                      </a:moveTo>
                      <a:lnTo>
                        <a:pt x="3067" y="188"/>
                      </a:lnTo>
                      <a:lnTo>
                        <a:pt x="0" y="188"/>
                      </a:lnTo>
                      <a:lnTo>
                        <a:pt x="0" y="529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l-PL" sz="2400"/>
                </a:p>
              </p:txBody>
            </p:sp>
            <p:sp>
              <p:nvSpPr>
                <p:cNvPr id="20517" name="Freeform 37"/>
                <p:cNvSpPr>
                  <a:spLocks/>
                </p:cNvSpPr>
                <p:nvPr/>
              </p:nvSpPr>
              <p:spPr bwMode="auto">
                <a:xfrm>
                  <a:off x="5259" y="7635"/>
                  <a:ext cx="729" cy="529"/>
                </a:xfrm>
                <a:custGeom>
                  <a:avLst/>
                  <a:gdLst/>
                  <a:ahLst/>
                  <a:cxnLst>
                    <a:cxn ang="0">
                      <a:pos x="3067" y="0"/>
                    </a:cxn>
                    <a:cxn ang="0">
                      <a:pos x="3067" y="188"/>
                    </a:cxn>
                    <a:cxn ang="0">
                      <a:pos x="0" y="188"/>
                    </a:cxn>
                    <a:cxn ang="0">
                      <a:pos x="0" y="529"/>
                    </a:cxn>
                  </a:cxnLst>
                  <a:rect l="0" t="0" r="r" b="b"/>
                  <a:pathLst>
                    <a:path w="3067" h="529">
                      <a:moveTo>
                        <a:pt x="3067" y="0"/>
                      </a:moveTo>
                      <a:lnTo>
                        <a:pt x="3067" y="188"/>
                      </a:lnTo>
                      <a:lnTo>
                        <a:pt x="0" y="188"/>
                      </a:lnTo>
                      <a:lnTo>
                        <a:pt x="0" y="529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l-PL" sz="2400"/>
                </a:p>
              </p:txBody>
            </p:sp>
            <p:sp>
              <p:nvSpPr>
                <p:cNvPr id="20516" name="Freeform 36"/>
                <p:cNvSpPr>
                  <a:spLocks/>
                </p:cNvSpPr>
                <p:nvPr/>
              </p:nvSpPr>
              <p:spPr bwMode="auto">
                <a:xfrm flipH="1">
                  <a:off x="5982" y="7635"/>
                  <a:ext cx="1312" cy="529"/>
                </a:xfrm>
                <a:custGeom>
                  <a:avLst/>
                  <a:gdLst/>
                  <a:ahLst/>
                  <a:cxnLst>
                    <a:cxn ang="0">
                      <a:pos x="3067" y="0"/>
                    </a:cxn>
                    <a:cxn ang="0">
                      <a:pos x="3067" y="188"/>
                    </a:cxn>
                    <a:cxn ang="0">
                      <a:pos x="0" y="188"/>
                    </a:cxn>
                    <a:cxn ang="0">
                      <a:pos x="0" y="529"/>
                    </a:cxn>
                  </a:cxnLst>
                  <a:rect l="0" t="0" r="r" b="b"/>
                  <a:pathLst>
                    <a:path w="3067" h="529">
                      <a:moveTo>
                        <a:pt x="3067" y="0"/>
                      </a:moveTo>
                      <a:lnTo>
                        <a:pt x="3067" y="188"/>
                      </a:lnTo>
                      <a:lnTo>
                        <a:pt x="0" y="188"/>
                      </a:lnTo>
                      <a:lnTo>
                        <a:pt x="0" y="529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l-PL" sz="2400"/>
                </a:p>
              </p:txBody>
            </p:sp>
            <p:sp>
              <p:nvSpPr>
                <p:cNvPr id="20515" name="Freeform 35"/>
                <p:cNvSpPr>
                  <a:spLocks/>
                </p:cNvSpPr>
                <p:nvPr/>
              </p:nvSpPr>
              <p:spPr bwMode="auto">
                <a:xfrm flipH="1">
                  <a:off x="5988" y="7635"/>
                  <a:ext cx="3137" cy="529"/>
                </a:xfrm>
                <a:custGeom>
                  <a:avLst/>
                  <a:gdLst/>
                  <a:ahLst/>
                  <a:cxnLst>
                    <a:cxn ang="0">
                      <a:pos x="3067" y="0"/>
                    </a:cxn>
                    <a:cxn ang="0">
                      <a:pos x="3067" y="188"/>
                    </a:cxn>
                    <a:cxn ang="0">
                      <a:pos x="0" y="188"/>
                    </a:cxn>
                    <a:cxn ang="0">
                      <a:pos x="0" y="529"/>
                    </a:cxn>
                  </a:cxnLst>
                  <a:rect l="0" t="0" r="r" b="b"/>
                  <a:pathLst>
                    <a:path w="3067" h="529">
                      <a:moveTo>
                        <a:pt x="3067" y="0"/>
                      </a:moveTo>
                      <a:lnTo>
                        <a:pt x="3067" y="188"/>
                      </a:lnTo>
                      <a:lnTo>
                        <a:pt x="0" y="188"/>
                      </a:lnTo>
                      <a:lnTo>
                        <a:pt x="0" y="529"/>
                      </a:ln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pl-PL" sz="2400"/>
                </a:p>
              </p:txBody>
            </p:sp>
            <p:grpSp>
              <p:nvGrpSpPr>
                <p:cNvPr id="20484" name="Group 4"/>
                <p:cNvGrpSpPr>
                  <a:grpSpLocks/>
                </p:cNvGrpSpPr>
                <p:nvPr/>
              </p:nvGrpSpPr>
              <p:grpSpPr bwMode="auto">
                <a:xfrm>
                  <a:off x="1736" y="4323"/>
                  <a:ext cx="8137" cy="3405"/>
                  <a:chOff x="1736" y="4323"/>
                  <a:chExt cx="8137" cy="3405"/>
                </a:xfrm>
              </p:grpSpPr>
              <p:sp>
                <p:nvSpPr>
                  <p:cNvPr id="20514" name="Rectangle 34"/>
                  <p:cNvSpPr>
                    <a:spLocks noChangeArrowheads="1"/>
                  </p:cNvSpPr>
                  <p:nvPr/>
                </p:nvSpPr>
                <p:spPr bwMode="auto">
                  <a:xfrm>
                    <a:off x="1736" y="6249"/>
                    <a:ext cx="1481" cy="544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pl-PL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Times New Roman" pitchFamily="18" charset="0"/>
                      </a:rPr>
                      <a:t>SPOPIELENIE D10</a:t>
                    </a: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20513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1766" y="7160"/>
                    <a:ext cx="2047" cy="544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dist="107763" dir="13500000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pl-PL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Times New Roman" pitchFamily="18" charset="0"/>
                      </a:rPr>
                      <a:t>SKŁADOWANIE D1, D5</a:t>
                    </a:r>
                    <a:endParaRPr kumimoji="0" lang="pl-PL" sz="10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pl-PL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Times New Roman" pitchFamily="18" charset="0"/>
                      </a:rPr>
                      <a:t>19 01 LUB 10 01, 19 05 03</a:t>
                    </a: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20512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7336" y="6225"/>
                    <a:ext cx="1789" cy="544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pl-PL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Times New Roman" pitchFamily="18" charset="0"/>
                      </a:rPr>
                      <a:t>PRODUKT UBOCZNY ART. 6 RDO</a:t>
                    </a: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20511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7753" y="6999"/>
                    <a:ext cx="2120" cy="729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dist="107763" dir="13500000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pl-PL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Times New Roman" pitchFamily="18" charset="0"/>
                      </a:rPr>
                      <a:t>RYNEK - UTRATA STATUSU ODPADU - R3</a:t>
                    </a: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20510" name="Rectangle 30"/>
                  <p:cNvSpPr>
                    <a:spLocks noChangeArrowheads="1"/>
                  </p:cNvSpPr>
                  <p:nvPr/>
                </p:nvSpPr>
                <p:spPr bwMode="auto">
                  <a:xfrm>
                    <a:off x="5816" y="6289"/>
                    <a:ext cx="1083" cy="476"/>
                  </a:xfrm>
                  <a:prstGeom prst="rect">
                    <a:avLst/>
                  </a:prstGeom>
                  <a:solidFill>
                    <a:srgbClr val="FFFFFF"/>
                  </a:solidFill>
                  <a:ln w="3175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pl-PL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Times New Roman" pitchFamily="18" charset="0"/>
                      </a:rPr>
                      <a:t>SUROWIEC</a:t>
                    </a: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20509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5402" y="7091"/>
                    <a:ext cx="1223" cy="544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dist="35921" dir="2700000" algn="ctr" rotWithShape="0">
                      <a:srgbClr val="808080"/>
                    </a:outerShdw>
                  </a:effectLst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pl-PL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Times New Roman" pitchFamily="18" charset="0"/>
                      </a:rPr>
                      <a:t>ODZYSK</a:t>
                    </a:r>
                    <a:endParaRPr kumimoji="0" lang="pl-PL" sz="10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pl-PL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Times New Roman" pitchFamily="18" charset="0"/>
                      </a:rPr>
                      <a:t>R</a:t>
                    </a:r>
                    <a:endParaRPr kumimoji="0" lang="pl-PL" sz="2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20508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641" y="6266"/>
                    <a:ext cx="1771" cy="576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ctr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pl-PL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Times New Roman" pitchFamily="18" charset="0"/>
                      </a:rPr>
                      <a:t>MBP POZA OCZYSZCZALNIĄ</a:t>
                    </a: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  <p:sp>
                <p:nvSpPr>
                  <p:cNvPr id="20507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6398" y="5883"/>
                    <a:ext cx="1" cy="393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pl-PL" sz="2400"/>
                  </a:p>
                </p:txBody>
              </p:sp>
              <p:grpSp>
                <p:nvGrpSpPr>
                  <p:cNvPr id="20493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1832" y="4323"/>
                    <a:ext cx="7845" cy="1584"/>
                    <a:chOff x="1832" y="4323"/>
                    <a:chExt cx="7845" cy="1584"/>
                  </a:xfrm>
                </p:grpSpPr>
                <p:sp>
                  <p:nvSpPr>
                    <p:cNvPr id="20506" name="Rectangle 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86" y="5324"/>
                      <a:ext cx="1771" cy="54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>
                      <a:outerShdw dist="35921" dir="2700000" algn="ctr" rotWithShape="0">
                        <a:srgbClr val="808080"/>
                      </a:outerShdw>
                    </a:effectLst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Times New Roman" pitchFamily="18" charset="0"/>
                        </a:rPr>
                        <a:t>UNIESZKODLIWIANIE</a:t>
                      </a:r>
                      <a:endParaRPr kumimoji="0" lang="pl-PL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pl-P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0505" name="Rectangle 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563" y="5363"/>
                      <a:ext cx="1037" cy="476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3175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Times New Roman" pitchFamily="18" charset="0"/>
                        </a:rPr>
                        <a:t>ODPAD</a:t>
                      </a:r>
                      <a:endParaRPr kumimoji="0" lang="pl-P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0504" name="Rectangle 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982" y="5339"/>
                      <a:ext cx="1771" cy="544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Times New Roman" pitchFamily="18" charset="0"/>
                        </a:rPr>
                        <a:t>PRZERÓBKA OSADU NA OCZYSZCZALNI</a:t>
                      </a:r>
                      <a:endParaRPr kumimoji="0" lang="pl-P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0503" name="Rectangle 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096" y="5363"/>
                      <a:ext cx="1581" cy="544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12700">
                      <a:solidFill>
                        <a:srgbClr val="000000"/>
                      </a:solidFill>
                      <a:prstDash val="dash"/>
                      <a:miter lim="800000"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Times New Roman" pitchFamily="18" charset="0"/>
                        </a:rPr>
                        <a:t>INNY SUROWIEC </a:t>
                      </a:r>
                      <a:b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Times New Roman" pitchFamily="18" charset="0"/>
                        </a:rPr>
                        <a:t>LUB ODPAD</a:t>
                      </a:r>
                      <a:endParaRPr kumimoji="0" lang="pl-P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0502" name="Rectangle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73" y="4347"/>
                      <a:ext cx="2125" cy="544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Times New Roman" pitchFamily="18" charset="0"/>
                        </a:rPr>
                        <a:t>MBP POZA OCZYSZCZALNIĄ</a:t>
                      </a:r>
                      <a:b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Times New Roman" pitchFamily="18" charset="0"/>
                        </a:rPr>
                        <a:t>19 08 99 </a:t>
                      </a:r>
                      <a:endParaRPr kumimoji="0" lang="pl-P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0501" name="AutoShap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775" y="4323"/>
                      <a:ext cx="2016" cy="596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D8D8D8"/>
                    </a:solidFill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Times New Roman" pitchFamily="18" charset="0"/>
                        </a:rPr>
                        <a:t>OSAD SUROWY Z OCZYSZCZALNI  19 08 99 </a:t>
                      </a:r>
                      <a:endParaRPr kumimoji="0" lang="pl-P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0500" name="Rectangle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32" y="4347"/>
                      <a:ext cx="1981" cy="544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ffectLst>
                      <a:outerShdw dist="107763" dir="13500000" algn="ctr" rotWithShape="0">
                        <a:srgbClr val="808080">
                          <a:alpha val="50000"/>
                        </a:srgbClr>
                      </a:outerShdw>
                    </a:effectLst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Times New Roman" pitchFamily="18" charset="0"/>
                        </a:rPr>
                        <a:t>ZMIANA KWALIFIKACJI KODU ODPADU</a:t>
                      </a:r>
                      <a:endParaRPr kumimoji="0" lang="pl-P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0499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240" y="4943"/>
                      <a:ext cx="1" cy="393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pl-PL" sz="2400"/>
                    </a:p>
                  </p:txBody>
                </p:sp>
                <p:sp>
                  <p:nvSpPr>
                    <p:cNvPr id="20498" name="Line 1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5607" y="5638"/>
                      <a:ext cx="375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pl-PL" sz="2400"/>
                    </a:p>
                  </p:txBody>
                </p:sp>
                <p:sp>
                  <p:nvSpPr>
                    <p:cNvPr id="20497" name="Line 1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188" y="5638"/>
                      <a:ext cx="375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pl-PL" sz="2400"/>
                    </a:p>
                  </p:txBody>
                </p:sp>
                <p:sp>
                  <p:nvSpPr>
                    <p:cNvPr id="20496" name="Line 1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7725" y="5638"/>
                      <a:ext cx="375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pl-PL" sz="2400"/>
                    </a:p>
                  </p:txBody>
                </p:sp>
                <p:sp>
                  <p:nvSpPr>
                    <p:cNvPr id="20495" name="Line 1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6398" y="4619"/>
                      <a:ext cx="375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pl-PL" sz="2400"/>
                    </a:p>
                  </p:txBody>
                </p:sp>
                <p:sp>
                  <p:nvSpPr>
                    <p:cNvPr id="20494" name="Line 1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41" y="4619"/>
                      <a:ext cx="375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pl-PL" sz="2400"/>
                    </a:p>
                  </p:txBody>
                </p:sp>
              </p:grpSp>
              <p:sp>
                <p:nvSpPr>
                  <p:cNvPr id="20492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6899" y="6521"/>
                    <a:ext cx="395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pl-PL" sz="2400"/>
                  </a:p>
                </p:txBody>
              </p:sp>
              <p:sp>
                <p:nvSpPr>
                  <p:cNvPr id="20491" name="Line 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402" y="6533"/>
                    <a:ext cx="375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pl-PL" sz="2400"/>
                  </a:p>
                </p:txBody>
              </p:sp>
              <p:sp>
                <p:nvSpPr>
                  <p:cNvPr id="20490" name="Freeform 10"/>
                  <p:cNvSpPr>
                    <a:spLocks/>
                  </p:cNvSpPr>
                  <p:nvPr/>
                </p:nvSpPr>
                <p:spPr bwMode="auto">
                  <a:xfrm>
                    <a:off x="4781" y="6842"/>
                    <a:ext cx="631" cy="49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381"/>
                      </a:cxn>
                      <a:cxn ang="0">
                        <a:pos x="689" y="381"/>
                      </a:cxn>
                    </a:cxnLst>
                    <a:rect l="0" t="0" r="r" b="b"/>
                    <a:pathLst>
                      <a:path w="689" h="381">
                        <a:moveTo>
                          <a:pt x="0" y="0"/>
                        </a:moveTo>
                        <a:lnTo>
                          <a:pt x="0" y="381"/>
                        </a:lnTo>
                        <a:lnTo>
                          <a:pt x="689" y="3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pl-PL" sz="2400"/>
                  </a:p>
                </p:txBody>
              </p:sp>
              <p:sp>
                <p:nvSpPr>
                  <p:cNvPr id="20489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2765" y="5896"/>
                    <a:ext cx="0" cy="37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pl-PL" sz="2400"/>
                  </a:p>
                </p:txBody>
              </p:sp>
              <p:sp>
                <p:nvSpPr>
                  <p:cNvPr id="20488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2765" y="6790"/>
                    <a:ext cx="0" cy="37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pl-PL" sz="2400"/>
                  </a:p>
                </p:txBody>
              </p:sp>
              <p:sp>
                <p:nvSpPr>
                  <p:cNvPr id="20487" name="Line 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3841" y="5896"/>
                    <a:ext cx="0" cy="347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pl-PL" sz="2400"/>
                  </a:p>
                </p:txBody>
              </p:sp>
              <p:sp>
                <p:nvSpPr>
                  <p:cNvPr id="20486" name="Freeform 6"/>
                  <p:cNvSpPr>
                    <a:spLocks/>
                  </p:cNvSpPr>
                  <p:nvPr/>
                </p:nvSpPr>
                <p:spPr bwMode="auto">
                  <a:xfrm flipH="1">
                    <a:off x="3813" y="6842"/>
                    <a:ext cx="460" cy="496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381"/>
                      </a:cxn>
                      <a:cxn ang="0">
                        <a:pos x="689" y="381"/>
                      </a:cxn>
                    </a:cxnLst>
                    <a:rect l="0" t="0" r="r" b="b"/>
                    <a:pathLst>
                      <a:path w="689" h="381">
                        <a:moveTo>
                          <a:pt x="0" y="0"/>
                        </a:moveTo>
                        <a:lnTo>
                          <a:pt x="0" y="381"/>
                        </a:lnTo>
                        <a:lnTo>
                          <a:pt x="689" y="381"/>
                        </a:lnTo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pl-PL" sz="2400"/>
                  </a:p>
                </p:txBody>
              </p:sp>
              <p:sp>
                <p:nvSpPr>
                  <p:cNvPr id="20485" name="Line 5"/>
                  <p:cNvSpPr>
                    <a:spLocks noChangeShapeType="1"/>
                  </p:cNvSpPr>
                  <p:nvPr/>
                </p:nvSpPr>
                <p:spPr bwMode="auto">
                  <a:xfrm>
                    <a:off x="8632" y="6765"/>
                    <a:ext cx="1" cy="234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pl-PL" sz="2400"/>
                  </a:p>
                </p:txBody>
              </p:sp>
            </p:grpSp>
          </p:grp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107504" y="908720"/>
            <a:ext cx="5816585" cy="5403247"/>
            <a:chOff x="1446" y="1645"/>
            <a:chExt cx="9252" cy="8594"/>
          </a:xfrm>
        </p:grpSpPr>
        <p:pic>
          <p:nvPicPr>
            <p:cNvPr id="6553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6" y="1645"/>
              <a:ext cx="9252" cy="8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540" name="Oval 4"/>
            <p:cNvSpPr>
              <a:spLocks noChangeAspect="1" noChangeArrowheads="1"/>
            </p:cNvSpPr>
            <p:nvPr/>
          </p:nvSpPr>
          <p:spPr bwMode="auto">
            <a:xfrm>
              <a:off x="5307" y="1961"/>
              <a:ext cx="185" cy="184"/>
            </a:xfrm>
            <a:prstGeom prst="ellipse">
              <a:avLst/>
            </a:prstGeom>
            <a:solidFill>
              <a:srgbClr val="000099"/>
            </a:solidFill>
            <a:ln w="9525" algn="ctr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5541" name="Oval 5"/>
            <p:cNvSpPr>
              <a:spLocks noChangeAspect="1" noChangeArrowheads="1"/>
            </p:cNvSpPr>
            <p:nvPr/>
          </p:nvSpPr>
          <p:spPr bwMode="auto">
            <a:xfrm>
              <a:off x="7827" y="5281"/>
              <a:ext cx="510" cy="509"/>
            </a:xfrm>
            <a:prstGeom prst="ellipse">
              <a:avLst/>
            </a:prstGeom>
            <a:solidFill>
              <a:srgbClr val="800000"/>
            </a:solidFill>
            <a:ln w="19050" algn="ctr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5542" name="Text Box 6"/>
            <p:cNvSpPr txBox="1">
              <a:spLocks noChangeAspect="1" noChangeArrowheads="1"/>
            </p:cNvSpPr>
            <p:nvPr/>
          </p:nvSpPr>
          <p:spPr bwMode="auto">
            <a:xfrm>
              <a:off x="4732" y="2032"/>
              <a:ext cx="541" cy="17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Gdynia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543" name="Text Box 7"/>
            <p:cNvSpPr txBox="1">
              <a:spLocks noChangeAspect="1" noChangeArrowheads="1"/>
            </p:cNvSpPr>
            <p:nvPr/>
          </p:nvSpPr>
          <p:spPr bwMode="auto">
            <a:xfrm>
              <a:off x="7333" y="5094"/>
              <a:ext cx="1500" cy="17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Warszawa („Czajka”)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544" name="Text Box 8"/>
            <p:cNvSpPr txBox="1">
              <a:spLocks noChangeAspect="1" noChangeArrowheads="1"/>
            </p:cNvSpPr>
            <p:nvPr/>
          </p:nvSpPr>
          <p:spPr bwMode="auto">
            <a:xfrm>
              <a:off x="8325" y="3787"/>
              <a:ext cx="522" cy="17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Łomża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545" name="Oval 9"/>
            <p:cNvSpPr>
              <a:spLocks noChangeAspect="1" noChangeArrowheads="1"/>
            </p:cNvSpPr>
            <p:nvPr/>
          </p:nvSpPr>
          <p:spPr bwMode="auto">
            <a:xfrm>
              <a:off x="5492" y="2255"/>
              <a:ext cx="226" cy="225"/>
            </a:xfrm>
            <a:prstGeom prst="ellipse">
              <a:avLst/>
            </a:prstGeom>
            <a:solidFill>
              <a:srgbClr val="800000"/>
            </a:solidFill>
            <a:ln w="19050" algn="ctr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5546" name="Text Box 10"/>
            <p:cNvSpPr txBox="1">
              <a:spLocks noChangeAspect="1" noChangeArrowheads="1"/>
            </p:cNvSpPr>
            <p:nvPr/>
          </p:nvSpPr>
          <p:spPr bwMode="auto">
            <a:xfrm>
              <a:off x="4920" y="2318"/>
              <a:ext cx="541" cy="17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Gdańsk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547" name="Oval 11"/>
            <p:cNvSpPr>
              <a:spLocks noChangeAspect="1" noChangeArrowheads="1"/>
            </p:cNvSpPr>
            <p:nvPr/>
          </p:nvSpPr>
          <p:spPr bwMode="auto">
            <a:xfrm>
              <a:off x="8572" y="3994"/>
              <a:ext cx="75" cy="75"/>
            </a:xfrm>
            <a:prstGeom prst="ellipse">
              <a:avLst/>
            </a:prstGeom>
            <a:solidFill>
              <a:srgbClr val="000099"/>
            </a:solidFill>
            <a:ln w="9525" algn="ctr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5548" name="Oval 12"/>
            <p:cNvSpPr>
              <a:spLocks noChangeAspect="1" noChangeArrowheads="1"/>
            </p:cNvSpPr>
            <p:nvPr/>
          </p:nvSpPr>
          <p:spPr bwMode="auto">
            <a:xfrm>
              <a:off x="7102" y="3169"/>
              <a:ext cx="105" cy="104"/>
            </a:xfrm>
            <a:prstGeom prst="ellipse">
              <a:avLst/>
            </a:prstGeom>
            <a:solidFill>
              <a:srgbClr val="000099"/>
            </a:solidFill>
            <a:ln w="9525" algn="ctr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5549" name="Text Box 13"/>
            <p:cNvSpPr txBox="1">
              <a:spLocks noChangeAspect="1" noChangeArrowheads="1"/>
            </p:cNvSpPr>
            <p:nvPr/>
          </p:nvSpPr>
          <p:spPr bwMode="auto">
            <a:xfrm>
              <a:off x="6873" y="2970"/>
              <a:ext cx="521" cy="17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Olsztyn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550" name="Oval 14"/>
            <p:cNvSpPr>
              <a:spLocks noChangeAspect="1" noChangeArrowheads="1"/>
            </p:cNvSpPr>
            <p:nvPr/>
          </p:nvSpPr>
          <p:spPr bwMode="auto">
            <a:xfrm>
              <a:off x="1831" y="3362"/>
              <a:ext cx="185" cy="185"/>
            </a:xfrm>
            <a:prstGeom prst="ellipse">
              <a:avLst/>
            </a:prstGeom>
            <a:solidFill>
              <a:srgbClr val="000099"/>
            </a:solidFill>
            <a:ln w="9525" algn="ctr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5551" name="Text Box 15"/>
            <p:cNvSpPr txBox="1">
              <a:spLocks noChangeAspect="1" noChangeArrowheads="1"/>
            </p:cNvSpPr>
            <p:nvPr/>
          </p:nvSpPr>
          <p:spPr bwMode="auto">
            <a:xfrm>
              <a:off x="1750" y="3561"/>
              <a:ext cx="1489" cy="175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Szczecin („Pomorzany”)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552" name="Oval 16"/>
            <p:cNvSpPr>
              <a:spLocks noChangeAspect="1" noChangeArrowheads="1"/>
            </p:cNvSpPr>
            <p:nvPr/>
          </p:nvSpPr>
          <p:spPr bwMode="auto">
            <a:xfrm>
              <a:off x="4865" y="4126"/>
              <a:ext cx="185" cy="185"/>
            </a:xfrm>
            <a:prstGeom prst="ellipse">
              <a:avLst/>
            </a:prstGeom>
            <a:solidFill>
              <a:srgbClr val="000099"/>
            </a:solidFill>
            <a:ln w="9525" algn="ctr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5553" name="Text Box 17"/>
            <p:cNvSpPr txBox="1">
              <a:spLocks noChangeAspect="1" noChangeArrowheads="1"/>
            </p:cNvSpPr>
            <p:nvPr/>
          </p:nvSpPr>
          <p:spPr bwMode="auto">
            <a:xfrm>
              <a:off x="4636" y="3911"/>
              <a:ext cx="637" cy="175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Bydgoszcz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554" name="Oval 18"/>
            <p:cNvSpPr>
              <a:spLocks noChangeAspect="1" noChangeArrowheads="1"/>
            </p:cNvSpPr>
            <p:nvPr/>
          </p:nvSpPr>
          <p:spPr bwMode="auto">
            <a:xfrm>
              <a:off x="6285" y="5930"/>
              <a:ext cx="284" cy="284"/>
            </a:xfrm>
            <a:prstGeom prst="ellipse">
              <a:avLst/>
            </a:prstGeom>
            <a:solidFill>
              <a:srgbClr val="000099"/>
            </a:solidFill>
            <a:ln w="9525" algn="ctr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5555" name="Text Box 19"/>
            <p:cNvSpPr txBox="1">
              <a:spLocks noChangeAspect="1" noChangeArrowheads="1"/>
            </p:cNvSpPr>
            <p:nvPr/>
          </p:nvSpPr>
          <p:spPr bwMode="auto">
            <a:xfrm>
              <a:off x="6167" y="5723"/>
              <a:ext cx="484" cy="175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Łódź</a:t>
              </a:r>
              <a:endParaRPr kumimoji="0" lang="pl-P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556" name="Oval 20"/>
            <p:cNvSpPr>
              <a:spLocks noChangeAspect="1" noChangeArrowheads="1"/>
            </p:cNvSpPr>
            <p:nvPr/>
          </p:nvSpPr>
          <p:spPr bwMode="auto">
            <a:xfrm>
              <a:off x="7435" y="7134"/>
              <a:ext cx="150" cy="150"/>
            </a:xfrm>
            <a:prstGeom prst="ellipse">
              <a:avLst/>
            </a:prstGeom>
            <a:solidFill>
              <a:srgbClr val="000099"/>
            </a:solidFill>
            <a:ln w="9525" algn="ctr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5557" name="Text Box 21"/>
            <p:cNvSpPr txBox="1">
              <a:spLocks noChangeAspect="1" noChangeArrowheads="1"/>
            </p:cNvSpPr>
            <p:nvPr/>
          </p:nvSpPr>
          <p:spPr bwMode="auto">
            <a:xfrm>
              <a:off x="7271" y="7314"/>
              <a:ext cx="484" cy="175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Kielce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558" name="Oval 22"/>
            <p:cNvSpPr>
              <a:spLocks noChangeAspect="1" noChangeArrowheads="1"/>
            </p:cNvSpPr>
            <p:nvPr/>
          </p:nvSpPr>
          <p:spPr bwMode="auto">
            <a:xfrm>
              <a:off x="6651" y="8674"/>
              <a:ext cx="306" cy="307"/>
            </a:xfrm>
            <a:prstGeom prst="ellipse">
              <a:avLst/>
            </a:prstGeom>
            <a:solidFill>
              <a:srgbClr val="000099"/>
            </a:solidFill>
            <a:ln w="9525" algn="ctr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5559" name="Text Box 23"/>
            <p:cNvSpPr txBox="1">
              <a:spLocks noChangeAspect="1" noChangeArrowheads="1"/>
            </p:cNvSpPr>
            <p:nvPr/>
          </p:nvSpPr>
          <p:spPr bwMode="auto">
            <a:xfrm>
              <a:off x="6560" y="8997"/>
              <a:ext cx="484" cy="175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Kraków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560" name="Oval 24"/>
            <p:cNvSpPr>
              <a:spLocks noChangeAspect="1" noChangeArrowheads="1"/>
            </p:cNvSpPr>
            <p:nvPr/>
          </p:nvSpPr>
          <p:spPr bwMode="auto">
            <a:xfrm>
              <a:off x="2211" y="8981"/>
              <a:ext cx="128" cy="127"/>
            </a:xfrm>
            <a:prstGeom prst="ellipse">
              <a:avLst/>
            </a:prstGeom>
            <a:solidFill>
              <a:srgbClr val="000099"/>
            </a:solid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5561" name="Text Box 25"/>
            <p:cNvSpPr txBox="1">
              <a:spLocks noChangeAspect="1" noChangeArrowheads="1"/>
            </p:cNvSpPr>
            <p:nvPr/>
          </p:nvSpPr>
          <p:spPr bwMode="auto">
            <a:xfrm>
              <a:off x="2394" y="8953"/>
              <a:ext cx="1863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spalarnie osadów ściekowych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562" name="Oval 26"/>
            <p:cNvSpPr>
              <a:spLocks noChangeAspect="1" noChangeArrowheads="1"/>
            </p:cNvSpPr>
            <p:nvPr/>
          </p:nvSpPr>
          <p:spPr bwMode="auto">
            <a:xfrm>
              <a:off x="2211" y="9215"/>
              <a:ext cx="128" cy="127"/>
            </a:xfrm>
            <a:prstGeom prst="ellipse">
              <a:avLst/>
            </a:prstGeom>
            <a:solidFill>
              <a:srgbClr val="800000"/>
            </a:solidFill>
            <a:ln w="19050" algn="ctr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5563" name="Text Box 27"/>
            <p:cNvSpPr txBox="1">
              <a:spLocks noChangeAspect="1" noChangeArrowheads="1"/>
            </p:cNvSpPr>
            <p:nvPr/>
          </p:nvSpPr>
          <p:spPr bwMode="auto">
            <a:xfrm>
              <a:off x="2415" y="9180"/>
              <a:ext cx="2530" cy="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spalarnie osadów ściekowych </a:t>
              </a:r>
              <a:r>
                <a:rPr kumimoji="0" lang="pl-PL" sz="7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 budowie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5564" name="Oval 28"/>
            <p:cNvSpPr>
              <a:spLocks noChangeAspect="1" noChangeArrowheads="1"/>
            </p:cNvSpPr>
            <p:nvPr/>
          </p:nvSpPr>
          <p:spPr bwMode="auto">
            <a:xfrm>
              <a:off x="2461" y="5764"/>
              <a:ext cx="153" cy="153"/>
            </a:xfrm>
            <a:prstGeom prst="ellipse">
              <a:avLst/>
            </a:prstGeom>
            <a:solidFill>
              <a:srgbClr val="000099"/>
            </a:solidFill>
            <a:ln w="9525" algn="ctr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5565" name="Text Box 29"/>
            <p:cNvSpPr txBox="1">
              <a:spLocks noChangeAspect="1" noChangeArrowheads="1"/>
            </p:cNvSpPr>
            <p:nvPr/>
          </p:nvSpPr>
          <p:spPr bwMode="auto">
            <a:xfrm>
              <a:off x="2016" y="5571"/>
              <a:ext cx="1028" cy="159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Zielona Góra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32" name="Tytuł 1"/>
          <p:cNvSpPr txBox="1">
            <a:spLocks/>
          </p:cNvSpPr>
          <p:nvPr/>
        </p:nvSpPr>
        <p:spPr>
          <a:xfrm>
            <a:off x="2627784" y="260648"/>
            <a:ext cx="7481776" cy="457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Tytuł 34"/>
          <p:cNvSpPr>
            <a:spLocks noGrp="1"/>
          </p:cNvSpPr>
          <p:nvPr>
            <p:ph type="title"/>
          </p:nvPr>
        </p:nvSpPr>
        <p:spPr>
          <a:xfrm>
            <a:off x="2699792" y="332656"/>
            <a:ext cx="3008313" cy="836712"/>
          </a:xfrm>
        </p:spPr>
        <p:txBody>
          <a:bodyPr/>
          <a:lstStyle/>
          <a:p>
            <a:pPr lvl="0"/>
            <a:r>
              <a:rPr lang="pl-PL" dirty="0" smtClean="0">
                <a:latin typeface="Arial Narrow" pitchFamily="34" charset="0"/>
              </a:rPr>
              <a:t>MONOSPALANIE OSADOWE W POLSCE</a:t>
            </a:r>
            <a:endParaRPr lang="pl-PL" dirty="0">
              <a:latin typeface="Arial Narrow" pitchFamily="34" charset="0"/>
            </a:endParaRPr>
          </a:p>
        </p:txBody>
      </p:sp>
      <p:sp>
        <p:nvSpPr>
          <p:cNvPr id="37" name="Symbol zastępczy tekstu 36"/>
          <p:cNvSpPr>
            <a:spLocks noGrp="1"/>
          </p:cNvSpPr>
          <p:nvPr>
            <p:ph type="body" idx="2"/>
          </p:nvPr>
        </p:nvSpPr>
        <p:spPr>
          <a:xfrm>
            <a:off x="6012160" y="404664"/>
            <a:ext cx="3131840" cy="6192688"/>
          </a:xfrm>
        </p:spPr>
        <p:txBody>
          <a:bodyPr>
            <a:normAutofit/>
          </a:bodyPr>
          <a:lstStyle/>
          <a:p>
            <a:r>
              <a:rPr lang="pl-PL" dirty="0" smtClean="0">
                <a:latin typeface="Arial Narrow" pitchFamily="34" charset="0"/>
              </a:rPr>
              <a:t>Potencjał monospalarni już istniejących i w budowie - ok. 160 000 ton </a:t>
            </a:r>
            <a:r>
              <a:rPr lang="pl-PL" dirty="0" err="1" smtClean="0">
                <a:latin typeface="Arial Narrow" pitchFamily="34" charset="0"/>
              </a:rPr>
              <a:t>s.m</a:t>
            </a:r>
            <a:r>
              <a:rPr lang="pl-PL" dirty="0" smtClean="0">
                <a:latin typeface="Arial Narrow" pitchFamily="34" charset="0"/>
              </a:rPr>
              <a:t>.</a:t>
            </a:r>
          </a:p>
          <a:p>
            <a:endParaRPr lang="pl-PL" dirty="0" smtClean="0">
              <a:latin typeface="Arial Narrow" pitchFamily="34" charset="0"/>
            </a:endParaRPr>
          </a:p>
          <a:p>
            <a:r>
              <a:rPr lang="pl-PL" dirty="0" smtClean="0">
                <a:latin typeface="Arial Narrow" pitchFamily="34" charset="0"/>
              </a:rPr>
              <a:t>Wartość opałowa osadu zależna od zawartości masy organicznej i wody: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>
                <a:latin typeface="Arial Narrow" pitchFamily="34" charset="0"/>
              </a:rPr>
              <a:t> ~11 MJ/ kg s.m. - ustabilizowany;</a:t>
            </a:r>
          </a:p>
          <a:p>
            <a:pPr>
              <a:buFont typeface="Arial" pitchFamily="34" charset="0"/>
              <a:buChar char="•"/>
            </a:pPr>
            <a:r>
              <a:rPr lang="pl-PL" dirty="0" smtClean="0">
                <a:latin typeface="Arial Narrow" pitchFamily="34" charset="0"/>
              </a:rPr>
              <a:t> ~17 MJ/kg s.m. - osad surowy;</a:t>
            </a:r>
          </a:p>
          <a:p>
            <a:endParaRPr lang="pl-PL" dirty="0" smtClean="0">
              <a:latin typeface="Arial Narrow" pitchFamily="34" charset="0"/>
            </a:endParaRPr>
          </a:p>
          <a:p>
            <a:r>
              <a:rPr lang="pl-PL" dirty="0" smtClean="0">
                <a:latin typeface="Arial Narrow" pitchFamily="34" charset="0"/>
              </a:rPr>
              <a:t>Osad jako OZE:</a:t>
            </a:r>
          </a:p>
          <a:p>
            <a:pPr>
              <a:buFontTx/>
              <a:buChar char="-"/>
            </a:pPr>
            <a:r>
              <a:rPr lang="pl-PL" dirty="0" smtClean="0">
                <a:latin typeface="Arial Narrow" pitchFamily="34" charset="0"/>
              </a:rPr>
              <a:t> warunek odzysku E&gt; 65% - RDO</a:t>
            </a:r>
          </a:p>
          <a:p>
            <a:pPr>
              <a:buFontTx/>
              <a:buChar char="-"/>
            </a:pPr>
            <a:r>
              <a:rPr lang="pl-PL" dirty="0" smtClean="0">
                <a:latin typeface="Arial Narrow" pitchFamily="34" charset="0"/>
              </a:rPr>
              <a:t> np. Niemcy </a:t>
            </a:r>
            <a:r>
              <a:rPr lang="pl-PL" dirty="0" err="1" smtClean="0">
                <a:latin typeface="Arial Narrow" pitchFamily="34" charset="0"/>
              </a:rPr>
              <a:t>KrW</a:t>
            </a:r>
            <a:r>
              <a:rPr lang="pl-PL" dirty="0" smtClean="0">
                <a:latin typeface="Arial Narrow" pitchFamily="34" charset="0"/>
              </a:rPr>
              <a:t>-/</a:t>
            </a:r>
            <a:r>
              <a:rPr lang="pl-PL" dirty="0" err="1" smtClean="0">
                <a:latin typeface="Arial Narrow" pitchFamily="34" charset="0"/>
              </a:rPr>
              <a:t>AbfG</a:t>
            </a:r>
            <a:r>
              <a:rPr lang="pl-PL" dirty="0" smtClean="0">
                <a:latin typeface="Arial Narrow" pitchFamily="34" charset="0"/>
              </a:rPr>
              <a:t>:</a:t>
            </a:r>
          </a:p>
          <a:p>
            <a:pPr algn="ctr"/>
            <a:r>
              <a:rPr lang="pl-PL" dirty="0" smtClean="0">
                <a:latin typeface="Arial Narrow" pitchFamily="34" charset="0"/>
              </a:rPr>
              <a:t>(&gt; 11 MJ/kg s.m. + 75% </a:t>
            </a:r>
            <a:r>
              <a:rPr lang="pl-PL" dirty="0" err="1" smtClean="0">
                <a:latin typeface="Arial Narrow" pitchFamily="34" charset="0"/>
              </a:rPr>
              <a:t>spr</a:t>
            </a:r>
            <a:r>
              <a:rPr lang="pl-PL" dirty="0" smtClean="0">
                <a:latin typeface="Arial Narrow" pitchFamily="34" charset="0"/>
              </a:rPr>
              <a:t>. paleniska </a:t>
            </a:r>
          </a:p>
          <a:p>
            <a:pPr algn="ctr"/>
            <a:r>
              <a:rPr lang="pl-PL" dirty="0" smtClean="0">
                <a:latin typeface="Arial Narrow" pitchFamily="34" charset="0"/>
              </a:rPr>
              <a:t>+ wykorzystanie ciepła)</a:t>
            </a:r>
          </a:p>
          <a:p>
            <a:endParaRPr lang="pl-PL" dirty="0" smtClean="0">
              <a:latin typeface="Arial Narrow" pitchFamily="34" charset="0"/>
            </a:endParaRPr>
          </a:p>
          <a:p>
            <a:r>
              <a:rPr lang="pl-PL" dirty="0" smtClean="0">
                <a:latin typeface="Arial Narrow" pitchFamily="34" charset="0"/>
              </a:rPr>
              <a:t>Rekomendowana technika spalania  w piecu fluidalnym [BAT WI 2005]</a:t>
            </a:r>
          </a:p>
          <a:p>
            <a:endParaRPr lang="pl-PL" dirty="0" smtClean="0">
              <a:latin typeface="Arial Narrow" pitchFamily="34" charset="0"/>
            </a:endParaRPr>
          </a:p>
          <a:p>
            <a:r>
              <a:rPr lang="pl-PL" dirty="0" smtClean="0">
                <a:latin typeface="Arial Narrow" pitchFamily="34" charset="0"/>
              </a:rPr>
              <a:t>Produkt finalny: 19 01 14 popioły lotne (możliwa kwalifikacja do niebezpiecznych również dla  odpadów z oczyszczania spalin 19 01 07*)</a:t>
            </a:r>
          </a:p>
          <a:p>
            <a:endParaRPr lang="pl-PL" dirty="0" smtClean="0">
              <a:latin typeface="Arial Narrow" pitchFamily="34" charset="0"/>
            </a:endParaRPr>
          </a:p>
          <a:p>
            <a:r>
              <a:rPr lang="pl-PL" dirty="0" smtClean="0">
                <a:latin typeface="Arial Narrow" pitchFamily="34" charset="0"/>
              </a:rPr>
              <a:t>Rekomendacja - duże oczyszczalnie </a:t>
            </a:r>
          </a:p>
          <a:p>
            <a:endParaRPr lang="pl-PL" dirty="0" smtClean="0">
              <a:latin typeface="Arial Narrow" pitchFamily="34" charset="0"/>
            </a:endParaRPr>
          </a:p>
          <a:p>
            <a:endParaRPr lang="pl-PL" dirty="0"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107504" y="836712"/>
            <a:ext cx="5753100" cy="5341937"/>
            <a:chOff x="1412" y="1603"/>
            <a:chExt cx="9061" cy="8412"/>
          </a:xfrm>
        </p:grpSpPr>
        <p:pic>
          <p:nvPicPr>
            <p:cNvPr id="1843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12" y="1603"/>
              <a:ext cx="9061" cy="8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5" name="Oval 3"/>
            <p:cNvSpPr>
              <a:spLocks noChangeAspect="1" noChangeArrowheads="1"/>
            </p:cNvSpPr>
            <p:nvPr/>
          </p:nvSpPr>
          <p:spPr bwMode="auto">
            <a:xfrm>
              <a:off x="1843" y="3293"/>
              <a:ext cx="181" cy="181"/>
            </a:xfrm>
            <a:prstGeom prst="ellipse">
              <a:avLst/>
            </a:prstGeom>
            <a:solidFill>
              <a:srgbClr val="008000"/>
            </a:solidFill>
            <a:ln w="9525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36" name="Oval 4"/>
            <p:cNvSpPr>
              <a:spLocks noChangeAspect="1" noChangeArrowheads="1"/>
            </p:cNvSpPr>
            <p:nvPr/>
          </p:nvSpPr>
          <p:spPr bwMode="auto">
            <a:xfrm>
              <a:off x="5488" y="3493"/>
              <a:ext cx="153" cy="153"/>
            </a:xfrm>
            <a:prstGeom prst="ellipse">
              <a:avLst/>
            </a:prstGeom>
            <a:solidFill>
              <a:srgbClr val="008000"/>
            </a:solidFill>
            <a:ln w="9525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37" name="Oval 5"/>
            <p:cNvSpPr>
              <a:spLocks noChangeArrowheads="1"/>
            </p:cNvSpPr>
            <p:nvPr/>
          </p:nvSpPr>
          <p:spPr bwMode="auto">
            <a:xfrm>
              <a:off x="5736" y="4707"/>
              <a:ext cx="143" cy="14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38" name="Oval 6"/>
            <p:cNvSpPr>
              <a:spLocks noChangeAspect="1" noChangeArrowheads="1"/>
            </p:cNvSpPr>
            <p:nvPr/>
          </p:nvSpPr>
          <p:spPr bwMode="auto">
            <a:xfrm>
              <a:off x="3774" y="4987"/>
              <a:ext cx="448" cy="44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39" name="Oval 7"/>
            <p:cNvSpPr>
              <a:spLocks noChangeArrowheads="1"/>
            </p:cNvSpPr>
            <p:nvPr/>
          </p:nvSpPr>
          <p:spPr bwMode="auto">
            <a:xfrm>
              <a:off x="7661" y="5157"/>
              <a:ext cx="198" cy="198"/>
            </a:xfrm>
            <a:prstGeom prst="ellipse">
              <a:avLst/>
            </a:prstGeom>
            <a:solidFill>
              <a:srgbClr val="008000"/>
            </a:solidFill>
            <a:ln w="9525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40" name="Oval 8"/>
            <p:cNvSpPr>
              <a:spLocks noChangeArrowheads="1"/>
            </p:cNvSpPr>
            <p:nvPr/>
          </p:nvSpPr>
          <p:spPr bwMode="auto">
            <a:xfrm>
              <a:off x="2157" y="6101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41" name="Oval 9"/>
            <p:cNvSpPr>
              <a:spLocks noChangeArrowheads="1"/>
            </p:cNvSpPr>
            <p:nvPr/>
          </p:nvSpPr>
          <p:spPr bwMode="auto">
            <a:xfrm>
              <a:off x="2348" y="6144"/>
              <a:ext cx="143" cy="143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42" name="Oval 10"/>
            <p:cNvSpPr>
              <a:spLocks noChangeAspect="1" noChangeArrowheads="1"/>
            </p:cNvSpPr>
            <p:nvPr/>
          </p:nvSpPr>
          <p:spPr bwMode="auto">
            <a:xfrm>
              <a:off x="9425" y="3824"/>
              <a:ext cx="255" cy="255"/>
            </a:xfrm>
            <a:prstGeom prst="ellipse">
              <a:avLst/>
            </a:prstGeom>
            <a:solidFill>
              <a:srgbClr val="008000"/>
            </a:solidFill>
            <a:ln w="9525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43" name="Oval 11"/>
            <p:cNvSpPr>
              <a:spLocks noChangeAspect="1" noChangeArrowheads="1"/>
            </p:cNvSpPr>
            <p:nvPr/>
          </p:nvSpPr>
          <p:spPr bwMode="auto">
            <a:xfrm>
              <a:off x="7335" y="5381"/>
              <a:ext cx="142" cy="142"/>
            </a:xfrm>
            <a:prstGeom prst="ellipse">
              <a:avLst/>
            </a:prstGeom>
            <a:solidFill>
              <a:srgbClr val="FF0000"/>
            </a:solidFill>
            <a:ln w="12700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44" name="Oval 12"/>
            <p:cNvSpPr>
              <a:spLocks noChangeAspect="1" noChangeArrowheads="1"/>
            </p:cNvSpPr>
            <p:nvPr/>
          </p:nvSpPr>
          <p:spPr bwMode="auto">
            <a:xfrm>
              <a:off x="7717" y="5454"/>
              <a:ext cx="142" cy="142"/>
            </a:xfrm>
            <a:prstGeom prst="ellipse">
              <a:avLst/>
            </a:prstGeom>
            <a:solidFill>
              <a:srgbClr val="FF0000"/>
            </a:solidFill>
            <a:ln w="12700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45" name="Oval 13"/>
            <p:cNvSpPr>
              <a:spLocks noChangeAspect="1" noChangeArrowheads="1"/>
            </p:cNvSpPr>
            <p:nvPr/>
          </p:nvSpPr>
          <p:spPr bwMode="auto">
            <a:xfrm>
              <a:off x="7659" y="6489"/>
              <a:ext cx="238" cy="23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46" name="Oval 14"/>
            <p:cNvSpPr>
              <a:spLocks noChangeAspect="1" noChangeArrowheads="1"/>
            </p:cNvSpPr>
            <p:nvPr/>
          </p:nvSpPr>
          <p:spPr bwMode="auto">
            <a:xfrm>
              <a:off x="5560" y="8099"/>
              <a:ext cx="181" cy="181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47" name="Oval 15"/>
            <p:cNvSpPr>
              <a:spLocks noChangeAspect="1" noChangeArrowheads="1"/>
            </p:cNvSpPr>
            <p:nvPr/>
          </p:nvSpPr>
          <p:spPr bwMode="auto">
            <a:xfrm>
              <a:off x="9170" y="6489"/>
              <a:ext cx="266" cy="26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008000"/>
                </a:gs>
              </a:gsLst>
              <a:lin ang="5400000" scaled="1"/>
            </a:gradFill>
            <a:ln w="19050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48" name="Oval 16"/>
            <p:cNvSpPr>
              <a:spLocks noChangeAspect="1" noChangeArrowheads="1"/>
            </p:cNvSpPr>
            <p:nvPr/>
          </p:nvSpPr>
          <p:spPr bwMode="auto">
            <a:xfrm>
              <a:off x="5800" y="7390"/>
              <a:ext cx="221" cy="221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49" name="Oval 17"/>
            <p:cNvSpPr>
              <a:spLocks noChangeAspect="1" noChangeArrowheads="1"/>
            </p:cNvSpPr>
            <p:nvPr/>
          </p:nvSpPr>
          <p:spPr bwMode="auto">
            <a:xfrm>
              <a:off x="3383" y="7239"/>
              <a:ext cx="130" cy="130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50" name="Oval 18"/>
            <p:cNvSpPr>
              <a:spLocks noChangeAspect="1" noChangeArrowheads="1"/>
            </p:cNvSpPr>
            <p:nvPr/>
          </p:nvSpPr>
          <p:spPr bwMode="auto">
            <a:xfrm>
              <a:off x="8556" y="8465"/>
              <a:ext cx="198" cy="198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51" name="Oval 19"/>
            <p:cNvSpPr>
              <a:spLocks noChangeArrowheads="1"/>
            </p:cNvSpPr>
            <p:nvPr/>
          </p:nvSpPr>
          <p:spPr bwMode="auto">
            <a:xfrm>
              <a:off x="6167" y="3331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52" name="Oval 20"/>
            <p:cNvSpPr>
              <a:spLocks noChangeArrowheads="1"/>
            </p:cNvSpPr>
            <p:nvPr/>
          </p:nvSpPr>
          <p:spPr bwMode="auto">
            <a:xfrm>
              <a:off x="8005" y="6190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53" name="Oval 21"/>
            <p:cNvSpPr>
              <a:spLocks noChangeArrowheads="1"/>
            </p:cNvSpPr>
            <p:nvPr/>
          </p:nvSpPr>
          <p:spPr bwMode="auto">
            <a:xfrm>
              <a:off x="6008" y="7729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54" name="Oval 22"/>
            <p:cNvSpPr>
              <a:spLocks noChangeArrowheads="1"/>
            </p:cNvSpPr>
            <p:nvPr/>
          </p:nvSpPr>
          <p:spPr bwMode="auto">
            <a:xfrm>
              <a:off x="3501" y="7940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55" name="Oval 23"/>
            <p:cNvSpPr>
              <a:spLocks noChangeArrowheads="1"/>
            </p:cNvSpPr>
            <p:nvPr/>
          </p:nvSpPr>
          <p:spPr bwMode="auto">
            <a:xfrm>
              <a:off x="6359" y="3491"/>
              <a:ext cx="143" cy="143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56" name="Text Box 24"/>
            <p:cNvSpPr txBox="1">
              <a:spLocks noChangeArrowheads="1"/>
            </p:cNvSpPr>
            <p:nvPr/>
          </p:nvSpPr>
          <p:spPr bwMode="auto">
            <a:xfrm>
              <a:off x="1738" y="3479"/>
              <a:ext cx="1113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Szczecin („Zdroje”)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57" name="Text Box 25"/>
            <p:cNvSpPr txBox="1">
              <a:spLocks noChangeArrowheads="1"/>
            </p:cNvSpPr>
            <p:nvPr/>
          </p:nvSpPr>
          <p:spPr bwMode="auto">
            <a:xfrm>
              <a:off x="3688" y="4771"/>
              <a:ext cx="614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Poznań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58" name="Text Box 26"/>
            <p:cNvSpPr txBox="1">
              <a:spLocks noChangeArrowheads="1"/>
            </p:cNvSpPr>
            <p:nvPr/>
          </p:nvSpPr>
          <p:spPr bwMode="auto">
            <a:xfrm>
              <a:off x="5374" y="4475"/>
              <a:ext cx="830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Włocławek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59" name="Text Box 27"/>
            <p:cNvSpPr txBox="1">
              <a:spLocks noChangeArrowheads="1"/>
            </p:cNvSpPr>
            <p:nvPr/>
          </p:nvSpPr>
          <p:spPr bwMode="auto">
            <a:xfrm>
              <a:off x="4970" y="3293"/>
              <a:ext cx="830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Grudziądz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60" name="Text Box 28"/>
            <p:cNvSpPr txBox="1">
              <a:spLocks noChangeArrowheads="1"/>
            </p:cNvSpPr>
            <p:nvPr/>
          </p:nvSpPr>
          <p:spPr bwMode="auto">
            <a:xfrm>
              <a:off x="5955" y="3120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Iława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61" name="Text Box 29"/>
            <p:cNvSpPr txBox="1">
              <a:spLocks noChangeArrowheads="1"/>
            </p:cNvSpPr>
            <p:nvPr/>
          </p:nvSpPr>
          <p:spPr bwMode="auto">
            <a:xfrm>
              <a:off x="9265" y="3618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Białystok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62" name="Text Box 30"/>
            <p:cNvSpPr txBox="1">
              <a:spLocks noChangeArrowheads="1"/>
            </p:cNvSpPr>
            <p:nvPr/>
          </p:nvSpPr>
          <p:spPr bwMode="auto">
            <a:xfrm>
              <a:off x="7025" y="4918"/>
              <a:ext cx="1469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Warszawa („Południe”)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63" name="Text Box 31"/>
            <p:cNvSpPr txBox="1">
              <a:spLocks noChangeArrowheads="1"/>
            </p:cNvSpPr>
            <p:nvPr/>
          </p:nvSpPr>
          <p:spPr bwMode="auto">
            <a:xfrm>
              <a:off x="6514" y="3573"/>
              <a:ext cx="51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Lubawa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64" name="Text Box 32"/>
            <p:cNvSpPr txBox="1">
              <a:spLocks noChangeArrowheads="1"/>
            </p:cNvSpPr>
            <p:nvPr/>
          </p:nvSpPr>
          <p:spPr bwMode="auto">
            <a:xfrm>
              <a:off x="6674" y="5548"/>
              <a:ext cx="854" cy="369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Grodzisk Mazowiecki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65" name="Text Box 33"/>
            <p:cNvSpPr txBox="1">
              <a:spLocks noChangeArrowheads="1"/>
            </p:cNvSpPr>
            <p:nvPr/>
          </p:nvSpPr>
          <p:spPr bwMode="auto">
            <a:xfrm>
              <a:off x="7661" y="5641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Piaseczno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66" name="Text Box 34"/>
            <p:cNvSpPr txBox="1">
              <a:spLocks noChangeArrowheads="1"/>
            </p:cNvSpPr>
            <p:nvPr/>
          </p:nvSpPr>
          <p:spPr bwMode="auto">
            <a:xfrm>
              <a:off x="7799" y="5971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Kozienice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67" name="Text Box 35"/>
            <p:cNvSpPr txBox="1">
              <a:spLocks noChangeArrowheads="1"/>
            </p:cNvSpPr>
            <p:nvPr/>
          </p:nvSpPr>
          <p:spPr bwMode="auto">
            <a:xfrm>
              <a:off x="9022" y="6287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Lublin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68" name="Text Box 36"/>
            <p:cNvSpPr txBox="1">
              <a:spLocks noChangeArrowheads="1"/>
            </p:cNvSpPr>
            <p:nvPr/>
          </p:nvSpPr>
          <p:spPr bwMode="auto">
            <a:xfrm>
              <a:off x="7477" y="6755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Radom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69" name="Text Box 37"/>
            <p:cNvSpPr txBox="1">
              <a:spLocks noChangeArrowheads="1"/>
            </p:cNvSpPr>
            <p:nvPr/>
          </p:nvSpPr>
          <p:spPr bwMode="auto">
            <a:xfrm>
              <a:off x="5510" y="7208"/>
              <a:ext cx="777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Częstochowa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70" name="Text Box 38"/>
            <p:cNvSpPr txBox="1">
              <a:spLocks noChangeArrowheads="1"/>
            </p:cNvSpPr>
            <p:nvPr/>
          </p:nvSpPr>
          <p:spPr bwMode="auto">
            <a:xfrm>
              <a:off x="6167" y="7611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Myszków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71" name="Text Box 39"/>
            <p:cNvSpPr txBox="1">
              <a:spLocks noChangeArrowheads="1"/>
            </p:cNvSpPr>
            <p:nvPr/>
          </p:nvSpPr>
          <p:spPr bwMode="auto">
            <a:xfrm>
              <a:off x="5181" y="8334"/>
              <a:ext cx="928" cy="152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Ruda Śląska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72" name="Text Box 40"/>
            <p:cNvSpPr txBox="1">
              <a:spLocks noChangeArrowheads="1"/>
            </p:cNvSpPr>
            <p:nvPr/>
          </p:nvSpPr>
          <p:spPr bwMode="auto">
            <a:xfrm>
              <a:off x="8345" y="8278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Rzeszów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73" name="Text Box 41"/>
            <p:cNvSpPr txBox="1">
              <a:spLocks noChangeArrowheads="1"/>
            </p:cNvSpPr>
            <p:nvPr/>
          </p:nvSpPr>
          <p:spPr bwMode="auto">
            <a:xfrm>
              <a:off x="3383" y="7729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Kłodzko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74" name="Text Box 42"/>
            <p:cNvSpPr txBox="1">
              <a:spLocks noChangeArrowheads="1"/>
            </p:cNvSpPr>
            <p:nvPr/>
          </p:nvSpPr>
          <p:spPr bwMode="auto">
            <a:xfrm>
              <a:off x="3199" y="7035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Świdnica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75" name="Text Box 43"/>
            <p:cNvSpPr txBox="1">
              <a:spLocks noChangeArrowheads="1"/>
            </p:cNvSpPr>
            <p:nvPr/>
          </p:nvSpPr>
          <p:spPr bwMode="auto">
            <a:xfrm>
              <a:off x="2455" y="5953"/>
              <a:ext cx="375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Żagań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76" name="Text Box 44"/>
            <p:cNvSpPr txBox="1">
              <a:spLocks noChangeArrowheads="1"/>
            </p:cNvSpPr>
            <p:nvPr/>
          </p:nvSpPr>
          <p:spPr bwMode="auto">
            <a:xfrm>
              <a:off x="2033" y="5900"/>
              <a:ext cx="330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Żary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77" name="Oval 45"/>
            <p:cNvSpPr>
              <a:spLocks noChangeAspect="1" noChangeArrowheads="1"/>
            </p:cNvSpPr>
            <p:nvPr/>
          </p:nvSpPr>
          <p:spPr bwMode="auto">
            <a:xfrm>
              <a:off x="2161" y="8780"/>
              <a:ext cx="125" cy="125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78" name="Text Box 46"/>
            <p:cNvSpPr txBox="1">
              <a:spLocks noChangeArrowheads="1"/>
            </p:cNvSpPr>
            <p:nvPr/>
          </p:nvSpPr>
          <p:spPr bwMode="auto">
            <a:xfrm>
              <a:off x="2340" y="8753"/>
              <a:ext cx="235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suszarnie termiczne osadów ściekowych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79" name="Oval 47"/>
            <p:cNvSpPr>
              <a:spLocks noChangeAspect="1" noChangeArrowheads="1"/>
            </p:cNvSpPr>
            <p:nvPr/>
          </p:nvSpPr>
          <p:spPr bwMode="auto">
            <a:xfrm>
              <a:off x="2161" y="9009"/>
              <a:ext cx="125" cy="125"/>
            </a:xfrm>
            <a:prstGeom prst="ellipse">
              <a:avLst/>
            </a:prstGeom>
            <a:solidFill>
              <a:srgbClr val="FF0000"/>
            </a:solidFill>
            <a:ln w="1587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80" name="Text Box 48"/>
            <p:cNvSpPr txBox="1">
              <a:spLocks noChangeArrowheads="1"/>
            </p:cNvSpPr>
            <p:nvPr/>
          </p:nvSpPr>
          <p:spPr bwMode="auto">
            <a:xfrm>
              <a:off x="2355" y="8989"/>
              <a:ext cx="2633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suszarnie termiczne -  </a:t>
              </a:r>
              <a:r>
                <a:rPr kumimoji="0" lang="pl-PL" sz="7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z problemami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81" name="Oval 49"/>
            <p:cNvSpPr>
              <a:spLocks noChangeArrowheads="1"/>
            </p:cNvSpPr>
            <p:nvPr/>
          </p:nvSpPr>
          <p:spPr bwMode="auto">
            <a:xfrm>
              <a:off x="2161" y="9476"/>
              <a:ext cx="125" cy="125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82" name="Text Box 50"/>
            <p:cNvSpPr txBox="1">
              <a:spLocks noChangeArrowheads="1"/>
            </p:cNvSpPr>
            <p:nvPr/>
          </p:nvSpPr>
          <p:spPr bwMode="auto">
            <a:xfrm>
              <a:off x="2343" y="9458"/>
              <a:ext cx="242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suszarnie słoneczne osadów ściekowych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83" name="Oval 51"/>
            <p:cNvSpPr>
              <a:spLocks noChangeArrowheads="1"/>
            </p:cNvSpPr>
            <p:nvPr/>
          </p:nvSpPr>
          <p:spPr bwMode="auto">
            <a:xfrm>
              <a:off x="7281" y="7017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84" name="Text Box 52"/>
            <p:cNvSpPr txBox="1">
              <a:spLocks noChangeArrowheads="1"/>
            </p:cNvSpPr>
            <p:nvPr/>
          </p:nvSpPr>
          <p:spPr bwMode="auto">
            <a:xfrm>
              <a:off x="6740" y="7181"/>
              <a:ext cx="1219" cy="21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Skarżysko-Kamienna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85" name="Oval 53"/>
            <p:cNvSpPr>
              <a:spLocks noChangeAspect="1" noChangeArrowheads="1"/>
            </p:cNvSpPr>
            <p:nvPr/>
          </p:nvSpPr>
          <p:spPr bwMode="auto">
            <a:xfrm>
              <a:off x="7424" y="8555"/>
              <a:ext cx="198" cy="198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86" name="Text Box 54"/>
            <p:cNvSpPr txBox="1">
              <a:spLocks noChangeArrowheads="1"/>
            </p:cNvSpPr>
            <p:nvPr/>
          </p:nvSpPr>
          <p:spPr bwMode="auto">
            <a:xfrm>
              <a:off x="7208" y="8345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Tarnów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87" name="Oval 55"/>
            <p:cNvSpPr>
              <a:spLocks noChangeAspect="1" noChangeArrowheads="1"/>
            </p:cNvSpPr>
            <p:nvPr/>
          </p:nvSpPr>
          <p:spPr bwMode="auto">
            <a:xfrm>
              <a:off x="4620" y="7558"/>
              <a:ext cx="198" cy="198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88" name="Text Box 56"/>
            <p:cNvSpPr txBox="1">
              <a:spLocks noChangeArrowheads="1"/>
            </p:cNvSpPr>
            <p:nvPr/>
          </p:nvSpPr>
          <p:spPr bwMode="auto">
            <a:xfrm>
              <a:off x="4406" y="7327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Opole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89" name="Oval 57"/>
            <p:cNvSpPr>
              <a:spLocks noChangeAspect="1" noChangeArrowheads="1"/>
            </p:cNvSpPr>
            <p:nvPr/>
          </p:nvSpPr>
          <p:spPr bwMode="auto">
            <a:xfrm>
              <a:off x="4867" y="8083"/>
              <a:ext cx="130" cy="130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90" name="Text Box 58"/>
            <p:cNvSpPr txBox="1">
              <a:spLocks noChangeArrowheads="1"/>
            </p:cNvSpPr>
            <p:nvPr/>
          </p:nvSpPr>
          <p:spPr bwMode="auto">
            <a:xfrm>
              <a:off x="4085" y="8278"/>
              <a:ext cx="1168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Kędzierzyn-Koźle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91" name="Oval 59"/>
            <p:cNvSpPr>
              <a:spLocks noChangeAspect="1" noChangeArrowheads="1"/>
            </p:cNvSpPr>
            <p:nvPr/>
          </p:nvSpPr>
          <p:spPr bwMode="auto">
            <a:xfrm>
              <a:off x="3833" y="6928"/>
              <a:ext cx="198" cy="198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92" name="Text Box 60"/>
            <p:cNvSpPr txBox="1">
              <a:spLocks noChangeArrowheads="1"/>
            </p:cNvSpPr>
            <p:nvPr/>
          </p:nvSpPr>
          <p:spPr bwMode="auto">
            <a:xfrm>
              <a:off x="3634" y="6697"/>
              <a:ext cx="59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Wrocław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93" name="Oval 61"/>
            <p:cNvSpPr>
              <a:spLocks noChangeAspect="1" noChangeArrowheads="1"/>
            </p:cNvSpPr>
            <p:nvPr/>
          </p:nvSpPr>
          <p:spPr bwMode="auto">
            <a:xfrm>
              <a:off x="2156" y="9247"/>
              <a:ext cx="125" cy="125"/>
            </a:xfrm>
            <a:prstGeom prst="ellipse">
              <a:avLst/>
            </a:prstGeom>
            <a:solidFill>
              <a:srgbClr val="0000FF"/>
            </a:solidFill>
            <a:ln w="1587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94" name="Text Box 62"/>
            <p:cNvSpPr txBox="1">
              <a:spLocks noChangeArrowheads="1"/>
            </p:cNvSpPr>
            <p:nvPr/>
          </p:nvSpPr>
          <p:spPr bwMode="auto">
            <a:xfrm>
              <a:off x="2352" y="9224"/>
              <a:ext cx="20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suszarnie termiczne -  </a:t>
              </a:r>
              <a:r>
                <a:rPr kumimoji="0" lang="pl-PL" sz="7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 budowie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95" name="Oval 63"/>
            <p:cNvSpPr>
              <a:spLocks noChangeArrowheads="1"/>
            </p:cNvSpPr>
            <p:nvPr/>
          </p:nvSpPr>
          <p:spPr bwMode="auto">
            <a:xfrm>
              <a:off x="2161" y="9716"/>
              <a:ext cx="125" cy="125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96" name="Text Box 64"/>
            <p:cNvSpPr txBox="1">
              <a:spLocks noChangeArrowheads="1"/>
            </p:cNvSpPr>
            <p:nvPr/>
          </p:nvSpPr>
          <p:spPr bwMode="auto">
            <a:xfrm>
              <a:off x="2367" y="9707"/>
              <a:ext cx="242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suszarnie słoneczne -  </a:t>
              </a:r>
              <a:r>
                <a:rPr kumimoji="0" lang="pl-PL" sz="7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 budowie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97" name="Oval 65"/>
            <p:cNvSpPr>
              <a:spLocks noChangeAspect="1" noChangeArrowheads="1"/>
            </p:cNvSpPr>
            <p:nvPr/>
          </p:nvSpPr>
          <p:spPr bwMode="auto">
            <a:xfrm>
              <a:off x="5318" y="4195"/>
              <a:ext cx="125" cy="125"/>
            </a:xfrm>
            <a:prstGeom prst="ellipse">
              <a:avLst/>
            </a:prstGeom>
            <a:solidFill>
              <a:srgbClr val="0000FF"/>
            </a:solidFill>
            <a:ln w="1587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498" name="Text Box 66"/>
            <p:cNvSpPr txBox="1">
              <a:spLocks noChangeArrowheads="1"/>
            </p:cNvSpPr>
            <p:nvPr/>
          </p:nvSpPr>
          <p:spPr bwMode="auto">
            <a:xfrm>
              <a:off x="5033" y="3957"/>
              <a:ext cx="67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Toruń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499" name="Oval 67"/>
            <p:cNvSpPr>
              <a:spLocks noChangeArrowheads="1"/>
            </p:cNvSpPr>
            <p:nvPr/>
          </p:nvSpPr>
          <p:spPr bwMode="auto">
            <a:xfrm>
              <a:off x="3876" y="7450"/>
              <a:ext cx="125" cy="125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500" name="Text Box 68"/>
            <p:cNvSpPr txBox="1">
              <a:spLocks noChangeArrowheads="1"/>
            </p:cNvSpPr>
            <p:nvPr/>
          </p:nvSpPr>
          <p:spPr bwMode="auto">
            <a:xfrm>
              <a:off x="3640" y="7261"/>
              <a:ext cx="59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Strzelin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01" name="Oval 69"/>
            <p:cNvSpPr>
              <a:spLocks noChangeArrowheads="1"/>
            </p:cNvSpPr>
            <p:nvPr/>
          </p:nvSpPr>
          <p:spPr bwMode="auto">
            <a:xfrm>
              <a:off x="6278" y="6480"/>
              <a:ext cx="125" cy="125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502" name="Text Box 70"/>
            <p:cNvSpPr txBox="1">
              <a:spLocks noChangeArrowheads="1"/>
            </p:cNvSpPr>
            <p:nvPr/>
          </p:nvSpPr>
          <p:spPr bwMode="auto">
            <a:xfrm>
              <a:off x="6009" y="6262"/>
              <a:ext cx="657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Bełchatów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03" name="Oval 71"/>
            <p:cNvSpPr>
              <a:spLocks noChangeArrowheads="1"/>
            </p:cNvSpPr>
            <p:nvPr/>
          </p:nvSpPr>
          <p:spPr bwMode="auto">
            <a:xfrm>
              <a:off x="8274" y="8991"/>
              <a:ext cx="125" cy="125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504" name="Text Box 72"/>
            <p:cNvSpPr txBox="1">
              <a:spLocks noChangeArrowheads="1"/>
            </p:cNvSpPr>
            <p:nvPr/>
          </p:nvSpPr>
          <p:spPr bwMode="auto">
            <a:xfrm>
              <a:off x="8041" y="9134"/>
              <a:ext cx="59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Krosno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05" name="Oval 73"/>
            <p:cNvSpPr>
              <a:spLocks noChangeAspect="1" noChangeArrowheads="1"/>
            </p:cNvSpPr>
            <p:nvPr/>
          </p:nvSpPr>
          <p:spPr bwMode="auto">
            <a:xfrm>
              <a:off x="3258" y="2460"/>
              <a:ext cx="125" cy="125"/>
            </a:xfrm>
            <a:prstGeom prst="ellipse">
              <a:avLst/>
            </a:prstGeom>
            <a:solidFill>
              <a:srgbClr val="0000FF"/>
            </a:solidFill>
            <a:ln w="1587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506" name="Text Box 74"/>
            <p:cNvSpPr txBox="1">
              <a:spLocks noChangeArrowheads="1"/>
            </p:cNvSpPr>
            <p:nvPr/>
          </p:nvSpPr>
          <p:spPr bwMode="auto">
            <a:xfrm>
              <a:off x="3119" y="2637"/>
              <a:ext cx="67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Koszalin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507" name="Oval 75"/>
            <p:cNvSpPr>
              <a:spLocks noChangeAspect="1" noChangeArrowheads="1"/>
            </p:cNvSpPr>
            <p:nvPr/>
          </p:nvSpPr>
          <p:spPr bwMode="auto">
            <a:xfrm>
              <a:off x="9033" y="2512"/>
              <a:ext cx="125" cy="125"/>
            </a:xfrm>
            <a:prstGeom prst="ellipse">
              <a:avLst/>
            </a:prstGeom>
            <a:solidFill>
              <a:srgbClr val="0000FF"/>
            </a:solidFill>
            <a:ln w="1587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508" name="Text Box 76"/>
            <p:cNvSpPr txBox="1">
              <a:spLocks noChangeArrowheads="1"/>
            </p:cNvSpPr>
            <p:nvPr/>
          </p:nvSpPr>
          <p:spPr bwMode="auto">
            <a:xfrm>
              <a:off x="8765" y="2706"/>
              <a:ext cx="67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Suwałki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580112" y="620688"/>
            <a:ext cx="3008313" cy="576064"/>
          </a:xfrm>
        </p:spPr>
        <p:txBody>
          <a:bodyPr>
            <a:normAutofit/>
          </a:bodyPr>
          <a:lstStyle/>
          <a:p>
            <a:r>
              <a:rPr lang="pl-PL" dirty="0" smtClean="0">
                <a:latin typeface="Arial Narrow" pitchFamily="34" charset="0"/>
              </a:rPr>
              <a:t>SUSZARNIE W POLSCE</a:t>
            </a:r>
            <a:endParaRPr lang="pl-PL" dirty="0">
              <a:latin typeface="Arial Narrow" pitchFamily="34" charset="0"/>
            </a:endParaRPr>
          </a:p>
        </p:txBody>
      </p:sp>
      <p:sp>
        <p:nvSpPr>
          <p:cNvPr id="157" name="Symbol zastępczy tekstu 156"/>
          <p:cNvSpPr>
            <a:spLocks noGrp="1"/>
          </p:cNvSpPr>
          <p:nvPr>
            <p:ph type="body" idx="2"/>
          </p:nvPr>
        </p:nvSpPr>
        <p:spPr>
          <a:xfrm>
            <a:off x="5544616" y="2420888"/>
            <a:ext cx="3599384" cy="443711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dirty="0" smtClean="0">
                <a:latin typeface="Arial Narrow" pitchFamily="34" charset="0"/>
              </a:rPr>
              <a:t>W ciągu 5 lat powstało lub na ukończeniu  jest ok. 15 suszarni termicznych i 17 suszarni solarnych.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dirty="0" smtClean="0">
                <a:latin typeface="Arial Narrow" pitchFamily="34" charset="0"/>
              </a:rPr>
              <a:t>Suszenie jest najdroższym procesem w gospodarce osadowej.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dirty="0" smtClean="0">
                <a:latin typeface="Arial Narrow" pitchFamily="34" charset="0"/>
              </a:rPr>
              <a:t>Podstawowy kierunek to cementownie i wspołspalanie w elektrociepłowniach lub regionalnych spalarniach odpadów.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0" y="857232"/>
            <a:ext cx="5753100" cy="5532437"/>
            <a:chOff x="1412" y="1603"/>
            <a:chExt cx="9061" cy="8713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12" y="1603"/>
              <a:ext cx="9061" cy="8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2" name="Oval 4"/>
            <p:cNvSpPr>
              <a:spLocks noChangeAspect="1" noChangeArrowheads="1"/>
            </p:cNvSpPr>
            <p:nvPr/>
          </p:nvSpPr>
          <p:spPr bwMode="auto">
            <a:xfrm>
              <a:off x="1843" y="3293"/>
              <a:ext cx="181" cy="181"/>
            </a:xfrm>
            <a:prstGeom prst="ellipse">
              <a:avLst/>
            </a:prstGeom>
            <a:solidFill>
              <a:srgbClr val="008000"/>
            </a:solidFill>
            <a:ln w="9525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53" name="Oval 5"/>
            <p:cNvSpPr>
              <a:spLocks noChangeAspect="1" noChangeArrowheads="1"/>
            </p:cNvSpPr>
            <p:nvPr/>
          </p:nvSpPr>
          <p:spPr bwMode="auto">
            <a:xfrm>
              <a:off x="5488" y="3493"/>
              <a:ext cx="153" cy="153"/>
            </a:xfrm>
            <a:prstGeom prst="ellipse">
              <a:avLst/>
            </a:prstGeom>
            <a:solidFill>
              <a:srgbClr val="008000"/>
            </a:solidFill>
            <a:ln w="9525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54" name="Oval 6"/>
            <p:cNvSpPr>
              <a:spLocks noChangeArrowheads="1"/>
            </p:cNvSpPr>
            <p:nvPr/>
          </p:nvSpPr>
          <p:spPr bwMode="auto">
            <a:xfrm>
              <a:off x="5736" y="4707"/>
              <a:ext cx="143" cy="14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55" name="Oval 7"/>
            <p:cNvSpPr>
              <a:spLocks noChangeAspect="1" noChangeArrowheads="1"/>
            </p:cNvSpPr>
            <p:nvPr/>
          </p:nvSpPr>
          <p:spPr bwMode="auto">
            <a:xfrm>
              <a:off x="3774" y="4987"/>
              <a:ext cx="448" cy="44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56" name="Oval 8"/>
            <p:cNvSpPr>
              <a:spLocks noChangeArrowheads="1"/>
            </p:cNvSpPr>
            <p:nvPr/>
          </p:nvSpPr>
          <p:spPr bwMode="auto">
            <a:xfrm>
              <a:off x="7661" y="5157"/>
              <a:ext cx="198" cy="198"/>
            </a:xfrm>
            <a:prstGeom prst="ellipse">
              <a:avLst/>
            </a:prstGeom>
            <a:solidFill>
              <a:srgbClr val="008000"/>
            </a:solidFill>
            <a:ln w="9525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2157" y="6101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2348" y="6144"/>
              <a:ext cx="143" cy="143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59" name="Oval 11"/>
            <p:cNvSpPr>
              <a:spLocks noChangeAspect="1" noChangeArrowheads="1"/>
            </p:cNvSpPr>
            <p:nvPr/>
          </p:nvSpPr>
          <p:spPr bwMode="auto">
            <a:xfrm>
              <a:off x="9425" y="3824"/>
              <a:ext cx="255" cy="255"/>
            </a:xfrm>
            <a:prstGeom prst="ellipse">
              <a:avLst/>
            </a:prstGeom>
            <a:solidFill>
              <a:srgbClr val="008000"/>
            </a:solidFill>
            <a:ln w="9525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60" name="Oval 12"/>
            <p:cNvSpPr>
              <a:spLocks noChangeAspect="1" noChangeArrowheads="1"/>
            </p:cNvSpPr>
            <p:nvPr/>
          </p:nvSpPr>
          <p:spPr bwMode="auto">
            <a:xfrm>
              <a:off x="7335" y="5381"/>
              <a:ext cx="142" cy="142"/>
            </a:xfrm>
            <a:prstGeom prst="ellipse">
              <a:avLst/>
            </a:prstGeom>
            <a:solidFill>
              <a:srgbClr val="FF0000"/>
            </a:solidFill>
            <a:ln w="12700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61" name="Oval 13"/>
            <p:cNvSpPr>
              <a:spLocks noChangeAspect="1" noChangeArrowheads="1"/>
            </p:cNvSpPr>
            <p:nvPr/>
          </p:nvSpPr>
          <p:spPr bwMode="auto">
            <a:xfrm>
              <a:off x="7717" y="5454"/>
              <a:ext cx="142" cy="142"/>
            </a:xfrm>
            <a:prstGeom prst="ellipse">
              <a:avLst/>
            </a:prstGeom>
            <a:solidFill>
              <a:srgbClr val="FF0000"/>
            </a:solidFill>
            <a:ln w="12700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62" name="Oval 14"/>
            <p:cNvSpPr>
              <a:spLocks noChangeAspect="1" noChangeArrowheads="1"/>
            </p:cNvSpPr>
            <p:nvPr/>
          </p:nvSpPr>
          <p:spPr bwMode="auto">
            <a:xfrm>
              <a:off x="7659" y="6489"/>
              <a:ext cx="238" cy="23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63" name="Oval 15"/>
            <p:cNvSpPr>
              <a:spLocks noChangeAspect="1" noChangeArrowheads="1"/>
            </p:cNvSpPr>
            <p:nvPr/>
          </p:nvSpPr>
          <p:spPr bwMode="auto">
            <a:xfrm>
              <a:off x="5560" y="8099"/>
              <a:ext cx="181" cy="181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64" name="Oval 16"/>
            <p:cNvSpPr>
              <a:spLocks noChangeAspect="1" noChangeArrowheads="1"/>
            </p:cNvSpPr>
            <p:nvPr/>
          </p:nvSpPr>
          <p:spPr bwMode="auto">
            <a:xfrm>
              <a:off x="9170" y="6489"/>
              <a:ext cx="266" cy="26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008000"/>
                </a:gs>
              </a:gsLst>
              <a:lin ang="5400000" scaled="1"/>
            </a:gradFill>
            <a:ln w="19050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65" name="Oval 17"/>
            <p:cNvSpPr>
              <a:spLocks noChangeAspect="1" noChangeArrowheads="1"/>
            </p:cNvSpPr>
            <p:nvPr/>
          </p:nvSpPr>
          <p:spPr bwMode="auto">
            <a:xfrm>
              <a:off x="5800" y="7390"/>
              <a:ext cx="221" cy="221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66" name="Oval 18"/>
            <p:cNvSpPr>
              <a:spLocks noChangeAspect="1" noChangeArrowheads="1"/>
            </p:cNvSpPr>
            <p:nvPr/>
          </p:nvSpPr>
          <p:spPr bwMode="auto">
            <a:xfrm>
              <a:off x="3383" y="7239"/>
              <a:ext cx="130" cy="130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67" name="Oval 19"/>
            <p:cNvSpPr>
              <a:spLocks noChangeAspect="1" noChangeArrowheads="1"/>
            </p:cNvSpPr>
            <p:nvPr/>
          </p:nvSpPr>
          <p:spPr bwMode="auto">
            <a:xfrm>
              <a:off x="8556" y="8465"/>
              <a:ext cx="198" cy="198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68" name="Oval 20"/>
            <p:cNvSpPr>
              <a:spLocks noChangeArrowheads="1"/>
            </p:cNvSpPr>
            <p:nvPr/>
          </p:nvSpPr>
          <p:spPr bwMode="auto">
            <a:xfrm>
              <a:off x="6167" y="3331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69" name="Oval 21"/>
            <p:cNvSpPr>
              <a:spLocks noChangeArrowheads="1"/>
            </p:cNvSpPr>
            <p:nvPr/>
          </p:nvSpPr>
          <p:spPr bwMode="auto">
            <a:xfrm>
              <a:off x="8005" y="6190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70" name="Oval 22"/>
            <p:cNvSpPr>
              <a:spLocks noChangeArrowheads="1"/>
            </p:cNvSpPr>
            <p:nvPr/>
          </p:nvSpPr>
          <p:spPr bwMode="auto">
            <a:xfrm>
              <a:off x="6008" y="7729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71" name="Oval 23"/>
            <p:cNvSpPr>
              <a:spLocks noChangeArrowheads="1"/>
            </p:cNvSpPr>
            <p:nvPr/>
          </p:nvSpPr>
          <p:spPr bwMode="auto">
            <a:xfrm>
              <a:off x="3501" y="7940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72" name="Oval 24"/>
            <p:cNvSpPr>
              <a:spLocks noChangeArrowheads="1"/>
            </p:cNvSpPr>
            <p:nvPr/>
          </p:nvSpPr>
          <p:spPr bwMode="auto">
            <a:xfrm>
              <a:off x="6359" y="3491"/>
              <a:ext cx="143" cy="143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73" name="Text Box 25"/>
            <p:cNvSpPr txBox="1">
              <a:spLocks noChangeArrowheads="1"/>
            </p:cNvSpPr>
            <p:nvPr/>
          </p:nvSpPr>
          <p:spPr bwMode="auto">
            <a:xfrm>
              <a:off x="1738" y="3479"/>
              <a:ext cx="1113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Szczecin („Zdroje”)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74" name="Text Box 26"/>
            <p:cNvSpPr txBox="1">
              <a:spLocks noChangeArrowheads="1"/>
            </p:cNvSpPr>
            <p:nvPr/>
          </p:nvSpPr>
          <p:spPr bwMode="auto">
            <a:xfrm>
              <a:off x="3688" y="4771"/>
              <a:ext cx="614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Poznań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75" name="Text Box 27"/>
            <p:cNvSpPr txBox="1">
              <a:spLocks noChangeArrowheads="1"/>
            </p:cNvSpPr>
            <p:nvPr/>
          </p:nvSpPr>
          <p:spPr bwMode="auto">
            <a:xfrm>
              <a:off x="5374" y="4475"/>
              <a:ext cx="830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Włocławek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76" name="Text Box 28"/>
            <p:cNvSpPr txBox="1">
              <a:spLocks noChangeArrowheads="1"/>
            </p:cNvSpPr>
            <p:nvPr/>
          </p:nvSpPr>
          <p:spPr bwMode="auto">
            <a:xfrm>
              <a:off x="4970" y="3293"/>
              <a:ext cx="830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Grudziądz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77" name="Text Box 29"/>
            <p:cNvSpPr txBox="1">
              <a:spLocks noChangeArrowheads="1"/>
            </p:cNvSpPr>
            <p:nvPr/>
          </p:nvSpPr>
          <p:spPr bwMode="auto">
            <a:xfrm>
              <a:off x="5955" y="3120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Iława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78" name="Text Box 30"/>
            <p:cNvSpPr txBox="1">
              <a:spLocks noChangeArrowheads="1"/>
            </p:cNvSpPr>
            <p:nvPr/>
          </p:nvSpPr>
          <p:spPr bwMode="auto">
            <a:xfrm>
              <a:off x="9265" y="3618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Białystok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79" name="Text Box 31"/>
            <p:cNvSpPr txBox="1">
              <a:spLocks noChangeArrowheads="1"/>
            </p:cNvSpPr>
            <p:nvPr/>
          </p:nvSpPr>
          <p:spPr bwMode="auto">
            <a:xfrm>
              <a:off x="7025" y="4918"/>
              <a:ext cx="1469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Warszawa („Południe”)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80" name="Text Box 32"/>
            <p:cNvSpPr txBox="1">
              <a:spLocks noChangeArrowheads="1"/>
            </p:cNvSpPr>
            <p:nvPr/>
          </p:nvSpPr>
          <p:spPr bwMode="auto">
            <a:xfrm>
              <a:off x="6514" y="3573"/>
              <a:ext cx="51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Lubawa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81" name="Text Box 33"/>
            <p:cNvSpPr txBox="1">
              <a:spLocks noChangeArrowheads="1"/>
            </p:cNvSpPr>
            <p:nvPr/>
          </p:nvSpPr>
          <p:spPr bwMode="auto">
            <a:xfrm>
              <a:off x="6674" y="5548"/>
              <a:ext cx="854" cy="369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Grodzisk Mazowiecki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82" name="Text Box 34"/>
            <p:cNvSpPr txBox="1">
              <a:spLocks noChangeArrowheads="1"/>
            </p:cNvSpPr>
            <p:nvPr/>
          </p:nvSpPr>
          <p:spPr bwMode="auto">
            <a:xfrm>
              <a:off x="7661" y="5641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Piaseczno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83" name="Text Box 35"/>
            <p:cNvSpPr txBox="1">
              <a:spLocks noChangeArrowheads="1"/>
            </p:cNvSpPr>
            <p:nvPr/>
          </p:nvSpPr>
          <p:spPr bwMode="auto">
            <a:xfrm>
              <a:off x="7799" y="5971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Kozienice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84" name="Text Box 36"/>
            <p:cNvSpPr txBox="1">
              <a:spLocks noChangeArrowheads="1"/>
            </p:cNvSpPr>
            <p:nvPr/>
          </p:nvSpPr>
          <p:spPr bwMode="auto">
            <a:xfrm>
              <a:off x="9022" y="6287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Lublin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85" name="Text Box 37"/>
            <p:cNvSpPr txBox="1">
              <a:spLocks noChangeArrowheads="1"/>
            </p:cNvSpPr>
            <p:nvPr/>
          </p:nvSpPr>
          <p:spPr bwMode="auto">
            <a:xfrm>
              <a:off x="7477" y="6755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Radom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86" name="Text Box 38"/>
            <p:cNvSpPr txBox="1">
              <a:spLocks noChangeArrowheads="1"/>
            </p:cNvSpPr>
            <p:nvPr/>
          </p:nvSpPr>
          <p:spPr bwMode="auto">
            <a:xfrm>
              <a:off x="5510" y="7208"/>
              <a:ext cx="777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Częstochowa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87" name="Text Box 39"/>
            <p:cNvSpPr txBox="1">
              <a:spLocks noChangeArrowheads="1"/>
            </p:cNvSpPr>
            <p:nvPr/>
          </p:nvSpPr>
          <p:spPr bwMode="auto">
            <a:xfrm>
              <a:off x="6167" y="7611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Myszków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88" name="Text Box 40"/>
            <p:cNvSpPr txBox="1">
              <a:spLocks noChangeArrowheads="1"/>
            </p:cNvSpPr>
            <p:nvPr/>
          </p:nvSpPr>
          <p:spPr bwMode="auto">
            <a:xfrm>
              <a:off x="5181" y="8334"/>
              <a:ext cx="928" cy="152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Ruda Śląska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89" name="Text Box 41"/>
            <p:cNvSpPr txBox="1">
              <a:spLocks noChangeArrowheads="1"/>
            </p:cNvSpPr>
            <p:nvPr/>
          </p:nvSpPr>
          <p:spPr bwMode="auto">
            <a:xfrm>
              <a:off x="8345" y="8278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Rzeszów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90" name="Text Box 42"/>
            <p:cNvSpPr txBox="1">
              <a:spLocks noChangeArrowheads="1"/>
            </p:cNvSpPr>
            <p:nvPr/>
          </p:nvSpPr>
          <p:spPr bwMode="auto">
            <a:xfrm>
              <a:off x="3383" y="7729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Kłodzko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91" name="Text Box 43"/>
            <p:cNvSpPr txBox="1">
              <a:spLocks noChangeArrowheads="1"/>
            </p:cNvSpPr>
            <p:nvPr/>
          </p:nvSpPr>
          <p:spPr bwMode="auto">
            <a:xfrm>
              <a:off x="3199" y="7035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Świdnica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92" name="Text Box 44"/>
            <p:cNvSpPr txBox="1">
              <a:spLocks noChangeArrowheads="1"/>
            </p:cNvSpPr>
            <p:nvPr/>
          </p:nvSpPr>
          <p:spPr bwMode="auto">
            <a:xfrm>
              <a:off x="2455" y="5953"/>
              <a:ext cx="375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Żagań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93" name="Text Box 45"/>
            <p:cNvSpPr txBox="1">
              <a:spLocks noChangeArrowheads="1"/>
            </p:cNvSpPr>
            <p:nvPr/>
          </p:nvSpPr>
          <p:spPr bwMode="auto">
            <a:xfrm>
              <a:off x="2033" y="5900"/>
              <a:ext cx="330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Żary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94" name="Oval 46"/>
            <p:cNvSpPr>
              <a:spLocks noChangeAspect="1" noChangeArrowheads="1"/>
            </p:cNvSpPr>
            <p:nvPr/>
          </p:nvSpPr>
          <p:spPr bwMode="auto">
            <a:xfrm>
              <a:off x="2161" y="8780"/>
              <a:ext cx="125" cy="125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95" name="Text Box 47"/>
            <p:cNvSpPr txBox="1">
              <a:spLocks noChangeArrowheads="1"/>
            </p:cNvSpPr>
            <p:nvPr/>
          </p:nvSpPr>
          <p:spPr bwMode="auto">
            <a:xfrm>
              <a:off x="2340" y="8753"/>
              <a:ext cx="235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suszarnie termiczne osadów ściekowych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96" name="Oval 48"/>
            <p:cNvSpPr>
              <a:spLocks noChangeAspect="1" noChangeArrowheads="1"/>
            </p:cNvSpPr>
            <p:nvPr/>
          </p:nvSpPr>
          <p:spPr bwMode="auto">
            <a:xfrm>
              <a:off x="2161" y="9009"/>
              <a:ext cx="125" cy="125"/>
            </a:xfrm>
            <a:prstGeom prst="ellipse">
              <a:avLst/>
            </a:prstGeom>
            <a:solidFill>
              <a:srgbClr val="FF0000"/>
            </a:solidFill>
            <a:ln w="1587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97" name="Text Box 49"/>
            <p:cNvSpPr txBox="1">
              <a:spLocks noChangeArrowheads="1"/>
            </p:cNvSpPr>
            <p:nvPr/>
          </p:nvSpPr>
          <p:spPr bwMode="auto">
            <a:xfrm>
              <a:off x="2355" y="8989"/>
              <a:ext cx="2633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suszarnie termiczne -  </a:t>
              </a:r>
              <a:r>
                <a:rPr kumimoji="0" lang="pl-PL" sz="7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z problemami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98" name="Oval 50"/>
            <p:cNvSpPr>
              <a:spLocks noChangeArrowheads="1"/>
            </p:cNvSpPr>
            <p:nvPr/>
          </p:nvSpPr>
          <p:spPr bwMode="auto">
            <a:xfrm>
              <a:off x="2161" y="9476"/>
              <a:ext cx="125" cy="125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99" name="Text Box 51"/>
            <p:cNvSpPr txBox="1">
              <a:spLocks noChangeArrowheads="1"/>
            </p:cNvSpPr>
            <p:nvPr/>
          </p:nvSpPr>
          <p:spPr bwMode="auto">
            <a:xfrm>
              <a:off x="2343" y="9458"/>
              <a:ext cx="242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suszarnie słoneczne osadów ściekowych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0" name="Oval 52"/>
            <p:cNvSpPr>
              <a:spLocks noChangeArrowheads="1"/>
            </p:cNvSpPr>
            <p:nvPr/>
          </p:nvSpPr>
          <p:spPr bwMode="auto">
            <a:xfrm>
              <a:off x="7281" y="7017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01" name="Text Box 53"/>
            <p:cNvSpPr txBox="1">
              <a:spLocks noChangeArrowheads="1"/>
            </p:cNvSpPr>
            <p:nvPr/>
          </p:nvSpPr>
          <p:spPr bwMode="auto">
            <a:xfrm>
              <a:off x="6655" y="6585"/>
              <a:ext cx="805" cy="41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Skarżysko</a:t>
              </a:r>
              <a:b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</a:b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-Kamienna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2" name="Oval 54"/>
            <p:cNvSpPr>
              <a:spLocks noChangeAspect="1" noChangeArrowheads="1"/>
            </p:cNvSpPr>
            <p:nvPr/>
          </p:nvSpPr>
          <p:spPr bwMode="auto">
            <a:xfrm>
              <a:off x="7424" y="8555"/>
              <a:ext cx="198" cy="198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03" name="Text Box 55"/>
            <p:cNvSpPr txBox="1">
              <a:spLocks noChangeArrowheads="1"/>
            </p:cNvSpPr>
            <p:nvPr/>
          </p:nvSpPr>
          <p:spPr bwMode="auto">
            <a:xfrm>
              <a:off x="7208" y="8345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Tarnów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4" name="Oval 56"/>
            <p:cNvSpPr>
              <a:spLocks noChangeAspect="1" noChangeArrowheads="1"/>
            </p:cNvSpPr>
            <p:nvPr/>
          </p:nvSpPr>
          <p:spPr bwMode="auto">
            <a:xfrm>
              <a:off x="4620" y="7558"/>
              <a:ext cx="198" cy="198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05" name="Text Box 57"/>
            <p:cNvSpPr txBox="1">
              <a:spLocks noChangeArrowheads="1"/>
            </p:cNvSpPr>
            <p:nvPr/>
          </p:nvSpPr>
          <p:spPr bwMode="auto">
            <a:xfrm>
              <a:off x="4406" y="7327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Opole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6" name="Oval 58"/>
            <p:cNvSpPr>
              <a:spLocks noChangeAspect="1" noChangeArrowheads="1"/>
            </p:cNvSpPr>
            <p:nvPr/>
          </p:nvSpPr>
          <p:spPr bwMode="auto">
            <a:xfrm>
              <a:off x="4867" y="8083"/>
              <a:ext cx="130" cy="130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07" name="Text Box 59"/>
            <p:cNvSpPr txBox="1">
              <a:spLocks noChangeArrowheads="1"/>
            </p:cNvSpPr>
            <p:nvPr/>
          </p:nvSpPr>
          <p:spPr bwMode="auto">
            <a:xfrm>
              <a:off x="4085" y="8278"/>
              <a:ext cx="1168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Kędzierzyn-Koźle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08" name="Oval 60"/>
            <p:cNvSpPr>
              <a:spLocks noChangeAspect="1" noChangeArrowheads="1"/>
            </p:cNvSpPr>
            <p:nvPr/>
          </p:nvSpPr>
          <p:spPr bwMode="auto">
            <a:xfrm>
              <a:off x="3833" y="6928"/>
              <a:ext cx="198" cy="198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09" name="Text Box 61"/>
            <p:cNvSpPr txBox="1">
              <a:spLocks noChangeArrowheads="1"/>
            </p:cNvSpPr>
            <p:nvPr/>
          </p:nvSpPr>
          <p:spPr bwMode="auto">
            <a:xfrm>
              <a:off x="3634" y="6697"/>
              <a:ext cx="59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Wrocław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0" name="Oval 62"/>
            <p:cNvSpPr>
              <a:spLocks noChangeAspect="1" noChangeArrowheads="1"/>
            </p:cNvSpPr>
            <p:nvPr/>
          </p:nvSpPr>
          <p:spPr bwMode="auto">
            <a:xfrm>
              <a:off x="2156" y="9247"/>
              <a:ext cx="125" cy="125"/>
            </a:xfrm>
            <a:prstGeom prst="ellipse">
              <a:avLst/>
            </a:prstGeom>
            <a:solidFill>
              <a:srgbClr val="0000FF"/>
            </a:solidFill>
            <a:ln w="1587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11" name="Text Box 63"/>
            <p:cNvSpPr txBox="1">
              <a:spLocks noChangeArrowheads="1"/>
            </p:cNvSpPr>
            <p:nvPr/>
          </p:nvSpPr>
          <p:spPr bwMode="auto">
            <a:xfrm>
              <a:off x="2352" y="9224"/>
              <a:ext cx="20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suszarnie termiczne -  </a:t>
              </a:r>
              <a:r>
                <a:rPr kumimoji="0" lang="pl-PL" sz="7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 budowie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2" name="Oval 64"/>
            <p:cNvSpPr>
              <a:spLocks noChangeArrowheads="1"/>
            </p:cNvSpPr>
            <p:nvPr/>
          </p:nvSpPr>
          <p:spPr bwMode="auto">
            <a:xfrm>
              <a:off x="2161" y="9716"/>
              <a:ext cx="125" cy="125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13" name="Text Box 65"/>
            <p:cNvSpPr txBox="1">
              <a:spLocks noChangeArrowheads="1"/>
            </p:cNvSpPr>
            <p:nvPr/>
          </p:nvSpPr>
          <p:spPr bwMode="auto">
            <a:xfrm>
              <a:off x="2367" y="9707"/>
              <a:ext cx="242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suszarnie słoneczne -  </a:t>
              </a:r>
              <a:r>
                <a:rPr kumimoji="0" lang="pl-PL" sz="7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 budowie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4" name="Oval 66"/>
            <p:cNvSpPr>
              <a:spLocks noChangeAspect="1" noChangeArrowheads="1"/>
            </p:cNvSpPr>
            <p:nvPr/>
          </p:nvSpPr>
          <p:spPr bwMode="auto">
            <a:xfrm>
              <a:off x="5318" y="4195"/>
              <a:ext cx="125" cy="125"/>
            </a:xfrm>
            <a:prstGeom prst="ellipse">
              <a:avLst/>
            </a:prstGeom>
            <a:solidFill>
              <a:srgbClr val="0000FF"/>
            </a:solidFill>
            <a:ln w="1587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15" name="Text Box 67"/>
            <p:cNvSpPr txBox="1">
              <a:spLocks noChangeArrowheads="1"/>
            </p:cNvSpPr>
            <p:nvPr/>
          </p:nvSpPr>
          <p:spPr bwMode="auto">
            <a:xfrm>
              <a:off x="5033" y="3957"/>
              <a:ext cx="67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Toruń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6" name="Oval 68"/>
            <p:cNvSpPr>
              <a:spLocks noChangeArrowheads="1"/>
            </p:cNvSpPr>
            <p:nvPr/>
          </p:nvSpPr>
          <p:spPr bwMode="auto">
            <a:xfrm>
              <a:off x="3876" y="7450"/>
              <a:ext cx="125" cy="125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17" name="Text Box 69"/>
            <p:cNvSpPr txBox="1">
              <a:spLocks noChangeArrowheads="1"/>
            </p:cNvSpPr>
            <p:nvPr/>
          </p:nvSpPr>
          <p:spPr bwMode="auto">
            <a:xfrm>
              <a:off x="3640" y="7261"/>
              <a:ext cx="59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Strzelin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18" name="Oval 70"/>
            <p:cNvSpPr>
              <a:spLocks noChangeArrowheads="1"/>
            </p:cNvSpPr>
            <p:nvPr/>
          </p:nvSpPr>
          <p:spPr bwMode="auto">
            <a:xfrm>
              <a:off x="6278" y="6480"/>
              <a:ext cx="125" cy="125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19" name="Text Box 71"/>
            <p:cNvSpPr txBox="1">
              <a:spLocks noChangeArrowheads="1"/>
            </p:cNvSpPr>
            <p:nvPr/>
          </p:nvSpPr>
          <p:spPr bwMode="auto">
            <a:xfrm>
              <a:off x="6009" y="6262"/>
              <a:ext cx="657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Bełchatów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0" name="Oval 72"/>
            <p:cNvSpPr>
              <a:spLocks noChangeArrowheads="1"/>
            </p:cNvSpPr>
            <p:nvPr/>
          </p:nvSpPr>
          <p:spPr bwMode="auto">
            <a:xfrm>
              <a:off x="8274" y="8991"/>
              <a:ext cx="125" cy="125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21" name="Text Box 73"/>
            <p:cNvSpPr txBox="1">
              <a:spLocks noChangeArrowheads="1"/>
            </p:cNvSpPr>
            <p:nvPr/>
          </p:nvSpPr>
          <p:spPr bwMode="auto">
            <a:xfrm>
              <a:off x="8041" y="9134"/>
              <a:ext cx="59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Krosno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2" name="Oval 74"/>
            <p:cNvSpPr>
              <a:spLocks noChangeAspect="1" noChangeArrowheads="1"/>
            </p:cNvSpPr>
            <p:nvPr/>
          </p:nvSpPr>
          <p:spPr bwMode="auto">
            <a:xfrm>
              <a:off x="3258" y="2460"/>
              <a:ext cx="125" cy="125"/>
            </a:xfrm>
            <a:prstGeom prst="ellipse">
              <a:avLst/>
            </a:prstGeom>
            <a:solidFill>
              <a:srgbClr val="0000FF"/>
            </a:solidFill>
            <a:ln w="1587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23" name="Text Box 75"/>
            <p:cNvSpPr txBox="1">
              <a:spLocks noChangeArrowheads="1"/>
            </p:cNvSpPr>
            <p:nvPr/>
          </p:nvSpPr>
          <p:spPr bwMode="auto">
            <a:xfrm>
              <a:off x="3119" y="2637"/>
              <a:ext cx="67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Koszalin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4" name="Oval 76"/>
            <p:cNvSpPr>
              <a:spLocks noChangeAspect="1" noChangeArrowheads="1"/>
            </p:cNvSpPr>
            <p:nvPr/>
          </p:nvSpPr>
          <p:spPr bwMode="auto">
            <a:xfrm>
              <a:off x="9033" y="2512"/>
              <a:ext cx="125" cy="125"/>
            </a:xfrm>
            <a:prstGeom prst="ellipse">
              <a:avLst/>
            </a:prstGeom>
            <a:solidFill>
              <a:srgbClr val="0000FF"/>
            </a:solidFill>
            <a:ln w="1587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25" name="Text Box 77"/>
            <p:cNvSpPr txBox="1">
              <a:spLocks noChangeArrowheads="1"/>
            </p:cNvSpPr>
            <p:nvPr/>
          </p:nvSpPr>
          <p:spPr bwMode="auto">
            <a:xfrm>
              <a:off x="8765" y="2706"/>
              <a:ext cx="67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Suwałki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6" name="Rectangle 78"/>
            <p:cNvSpPr>
              <a:spLocks noChangeAspect="1" noChangeArrowheads="1"/>
            </p:cNvSpPr>
            <p:nvPr/>
          </p:nvSpPr>
          <p:spPr bwMode="auto">
            <a:xfrm>
              <a:off x="9680" y="6697"/>
              <a:ext cx="283" cy="301"/>
            </a:xfrm>
            <a:prstGeom prst="rect">
              <a:avLst/>
            </a:prstGeom>
            <a:solidFill>
              <a:srgbClr val="5A5A5A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27" name="Text Box 79"/>
            <p:cNvSpPr txBox="1">
              <a:spLocks noChangeArrowheads="1"/>
            </p:cNvSpPr>
            <p:nvPr/>
          </p:nvSpPr>
          <p:spPr bwMode="auto">
            <a:xfrm>
              <a:off x="9533" y="7069"/>
              <a:ext cx="616" cy="258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Chełm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28" name="Rectangle 80"/>
            <p:cNvSpPr>
              <a:spLocks noChangeAspect="1" noChangeArrowheads="1"/>
            </p:cNvSpPr>
            <p:nvPr/>
          </p:nvSpPr>
          <p:spPr bwMode="auto">
            <a:xfrm>
              <a:off x="5172" y="7035"/>
              <a:ext cx="283" cy="301"/>
            </a:xfrm>
            <a:prstGeom prst="rect">
              <a:avLst/>
            </a:prstGeom>
            <a:solidFill>
              <a:srgbClr val="5A5A5A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29" name="Text Box 81"/>
            <p:cNvSpPr txBox="1">
              <a:spLocks noChangeArrowheads="1"/>
            </p:cNvSpPr>
            <p:nvPr/>
          </p:nvSpPr>
          <p:spPr bwMode="auto">
            <a:xfrm>
              <a:off x="5025" y="7407"/>
              <a:ext cx="616" cy="258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Rudniki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30" name="Rectangle 82"/>
            <p:cNvSpPr>
              <a:spLocks noChangeAspect="1" noChangeArrowheads="1"/>
            </p:cNvSpPr>
            <p:nvPr/>
          </p:nvSpPr>
          <p:spPr bwMode="auto">
            <a:xfrm>
              <a:off x="4716" y="7762"/>
              <a:ext cx="283" cy="301"/>
            </a:xfrm>
            <a:prstGeom prst="rect">
              <a:avLst/>
            </a:prstGeom>
            <a:solidFill>
              <a:srgbClr val="5A5A5A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31" name="Text Box 83"/>
            <p:cNvSpPr txBox="1">
              <a:spLocks noChangeArrowheads="1"/>
            </p:cNvSpPr>
            <p:nvPr/>
          </p:nvSpPr>
          <p:spPr bwMode="auto">
            <a:xfrm>
              <a:off x="3913" y="7884"/>
              <a:ext cx="780" cy="258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Górażdże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32" name="Rectangle 84"/>
            <p:cNvSpPr>
              <a:spLocks noChangeAspect="1" noChangeArrowheads="1"/>
            </p:cNvSpPr>
            <p:nvPr/>
          </p:nvSpPr>
          <p:spPr bwMode="auto">
            <a:xfrm>
              <a:off x="4784" y="4257"/>
              <a:ext cx="283" cy="301"/>
            </a:xfrm>
            <a:prstGeom prst="rect">
              <a:avLst/>
            </a:prstGeom>
            <a:solidFill>
              <a:srgbClr val="5A5A5A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33" name="Text Box 85"/>
            <p:cNvSpPr txBox="1">
              <a:spLocks noChangeArrowheads="1"/>
            </p:cNvSpPr>
            <p:nvPr/>
          </p:nvSpPr>
          <p:spPr bwMode="auto">
            <a:xfrm>
              <a:off x="4637" y="4629"/>
              <a:ext cx="616" cy="258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Kujawy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34" name="Rectangle 86"/>
            <p:cNvSpPr>
              <a:spLocks noChangeAspect="1" noChangeArrowheads="1"/>
            </p:cNvSpPr>
            <p:nvPr/>
          </p:nvSpPr>
          <p:spPr bwMode="auto">
            <a:xfrm>
              <a:off x="6758" y="7160"/>
              <a:ext cx="283" cy="301"/>
            </a:xfrm>
            <a:prstGeom prst="rect">
              <a:avLst/>
            </a:prstGeom>
            <a:solidFill>
              <a:srgbClr val="5A5A5A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35" name="Text Box 87"/>
            <p:cNvSpPr txBox="1">
              <a:spLocks noChangeArrowheads="1"/>
            </p:cNvSpPr>
            <p:nvPr/>
          </p:nvSpPr>
          <p:spPr bwMode="auto">
            <a:xfrm>
              <a:off x="6758" y="7532"/>
              <a:ext cx="917" cy="258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Małogoszcz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36" name="Rectangle 88"/>
            <p:cNvSpPr>
              <a:spLocks noChangeAspect="1" noChangeArrowheads="1"/>
            </p:cNvSpPr>
            <p:nvPr/>
          </p:nvSpPr>
          <p:spPr bwMode="auto">
            <a:xfrm>
              <a:off x="8062" y="7160"/>
              <a:ext cx="283" cy="301"/>
            </a:xfrm>
            <a:prstGeom prst="rect">
              <a:avLst/>
            </a:prstGeom>
            <a:solidFill>
              <a:srgbClr val="5A5A5A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37" name="Text Box 89"/>
            <p:cNvSpPr txBox="1">
              <a:spLocks noChangeArrowheads="1"/>
            </p:cNvSpPr>
            <p:nvPr/>
          </p:nvSpPr>
          <p:spPr bwMode="auto">
            <a:xfrm>
              <a:off x="7915" y="7532"/>
              <a:ext cx="616" cy="258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Ożarów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38" name="Rectangle 90"/>
            <p:cNvSpPr>
              <a:spLocks noChangeAspect="1" noChangeArrowheads="1"/>
            </p:cNvSpPr>
            <p:nvPr/>
          </p:nvSpPr>
          <p:spPr bwMode="auto">
            <a:xfrm>
              <a:off x="9250" y="6825"/>
              <a:ext cx="283" cy="301"/>
            </a:xfrm>
            <a:prstGeom prst="rect">
              <a:avLst/>
            </a:prstGeom>
            <a:solidFill>
              <a:srgbClr val="5A5A5A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39" name="Text Box 91"/>
            <p:cNvSpPr txBox="1">
              <a:spLocks noChangeArrowheads="1"/>
            </p:cNvSpPr>
            <p:nvPr/>
          </p:nvSpPr>
          <p:spPr bwMode="auto">
            <a:xfrm>
              <a:off x="8407" y="6727"/>
              <a:ext cx="783" cy="414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Rejowiec</a:t>
              </a:r>
              <a:b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</a:b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Fabryczny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40" name="Rectangle 92"/>
            <p:cNvSpPr>
              <a:spLocks noChangeAspect="1" noChangeArrowheads="1"/>
            </p:cNvSpPr>
            <p:nvPr/>
          </p:nvSpPr>
          <p:spPr bwMode="auto">
            <a:xfrm>
              <a:off x="6905" y="6960"/>
              <a:ext cx="283" cy="301"/>
            </a:xfrm>
            <a:prstGeom prst="rect">
              <a:avLst/>
            </a:prstGeom>
            <a:solidFill>
              <a:srgbClr val="5A5A5A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41" name="Text Box 93"/>
            <p:cNvSpPr txBox="1">
              <a:spLocks noChangeArrowheads="1"/>
            </p:cNvSpPr>
            <p:nvPr/>
          </p:nvSpPr>
          <p:spPr bwMode="auto">
            <a:xfrm>
              <a:off x="6151" y="6883"/>
              <a:ext cx="616" cy="258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Nowiny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42" name="Rectangle 94"/>
            <p:cNvSpPr>
              <a:spLocks noChangeAspect="1" noChangeArrowheads="1"/>
            </p:cNvSpPr>
            <p:nvPr/>
          </p:nvSpPr>
          <p:spPr bwMode="auto">
            <a:xfrm>
              <a:off x="5374" y="6870"/>
              <a:ext cx="283" cy="301"/>
            </a:xfrm>
            <a:prstGeom prst="rect">
              <a:avLst/>
            </a:prstGeom>
            <a:solidFill>
              <a:srgbClr val="5A5A5A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43" name="Text Box 95"/>
            <p:cNvSpPr txBox="1">
              <a:spLocks noChangeArrowheads="1"/>
            </p:cNvSpPr>
            <p:nvPr/>
          </p:nvSpPr>
          <p:spPr bwMode="auto">
            <a:xfrm>
              <a:off x="5181" y="6567"/>
              <a:ext cx="616" cy="258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Warta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44" name="Rectangle 96"/>
            <p:cNvSpPr>
              <a:spLocks noChangeAspect="1" noChangeArrowheads="1"/>
            </p:cNvSpPr>
            <p:nvPr/>
          </p:nvSpPr>
          <p:spPr bwMode="auto">
            <a:xfrm>
              <a:off x="4410" y="7035"/>
              <a:ext cx="283" cy="301"/>
            </a:xfrm>
            <a:prstGeom prst="rect">
              <a:avLst/>
            </a:prstGeom>
            <a:solidFill>
              <a:srgbClr val="5A5A5A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45" name="Text Box 97"/>
            <p:cNvSpPr txBox="1">
              <a:spLocks noChangeArrowheads="1"/>
            </p:cNvSpPr>
            <p:nvPr/>
          </p:nvSpPr>
          <p:spPr bwMode="auto">
            <a:xfrm>
              <a:off x="4302" y="6777"/>
              <a:ext cx="616" cy="22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Odra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46" name="Rectangle 98"/>
            <p:cNvSpPr>
              <a:spLocks noChangeAspect="1" noChangeArrowheads="1"/>
            </p:cNvSpPr>
            <p:nvPr/>
          </p:nvSpPr>
          <p:spPr bwMode="auto">
            <a:xfrm>
              <a:off x="6120" y="8142"/>
              <a:ext cx="283" cy="301"/>
            </a:xfrm>
            <a:prstGeom prst="rect">
              <a:avLst/>
            </a:prstGeom>
            <a:solidFill>
              <a:srgbClr val="5A5A5A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47" name="Text Box 99"/>
            <p:cNvSpPr txBox="1">
              <a:spLocks noChangeArrowheads="1"/>
            </p:cNvSpPr>
            <p:nvPr/>
          </p:nvSpPr>
          <p:spPr bwMode="auto">
            <a:xfrm>
              <a:off x="5973" y="8514"/>
              <a:ext cx="701" cy="258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Górka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48" name="Rectangle 100"/>
            <p:cNvSpPr>
              <a:spLocks noChangeAspect="1" noChangeArrowheads="1"/>
            </p:cNvSpPr>
            <p:nvPr/>
          </p:nvSpPr>
          <p:spPr bwMode="auto">
            <a:xfrm>
              <a:off x="6556" y="8185"/>
              <a:ext cx="283" cy="301"/>
            </a:xfrm>
            <a:prstGeom prst="rect">
              <a:avLst/>
            </a:prstGeom>
            <a:solidFill>
              <a:srgbClr val="5A5A5A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49" name="Text Box 101"/>
            <p:cNvSpPr txBox="1">
              <a:spLocks noChangeArrowheads="1"/>
            </p:cNvSpPr>
            <p:nvPr/>
          </p:nvSpPr>
          <p:spPr bwMode="auto">
            <a:xfrm>
              <a:off x="6632" y="8503"/>
              <a:ext cx="616" cy="48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Nowa</a:t>
              </a:r>
              <a:b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</a:b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Huta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50" name="Rectangle 102"/>
            <p:cNvSpPr>
              <a:spLocks noChangeAspect="1" noChangeArrowheads="1"/>
            </p:cNvSpPr>
            <p:nvPr/>
          </p:nvSpPr>
          <p:spPr bwMode="auto">
            <a:xfrm>
              <a:off x="2084" y="10015"/>
              <a:ext cx="283" cy="301"/>
            </a:xfrm>
            <a:prstGeom prst="rect">
              <a:avLst/>
            </a:prstGeom>
            <a:solidFill>
              <a:srgbClr val="5A5A5A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7F7F7F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51" name="Text Box 103"/>
            <p:cNvSpPr txBox="1">
              <a:spLocks noChangeArrowheads="1"/>
            </p:cNvSpPr>
            <p:nvPr/>
          </p:nvSpPr>
          <p:spPr bwMode="auto">
            <a:xfrm>
              <a:off x="2493" y="10046"/>
              <a:ext cx="1135" cy="258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cementownie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355976" y="548680"/>
            <a:ext cx="4081656" cy="379990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SUSZARNIE  i CEMENTOWNIE W POLSCE</a:t>
            </a:r>
            <a:endParaRPr lang="pl-PL" dirty="0"/>
          </a:p>
        </p:txBody>
      </p:sp>
      <p:sp>
        <p:nvSpPr>
          <p:cNvPr id="157" name="Symbol zastępczy tekstu 156"/>
          <p:cNvSpPr>
            <a:spLocks noGrp="1"/>
          </p:cNvSpPr>
          <p:nvPr>
            <p:ph type="body" idx="2"/>
          </p:nvPr>
        </p:nvSpPr>
        <p:spPr>
          <a:xfrm>
            <a:off x="5724128" y="1412776"/>
            <a:ext cx="3419872" cy="544522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dirty="0" smtClean="0"/>
              <a:t>Cementownie  to obecnie jedna  z najefektywniejszych metod  gospodarki osadowej (kwalifikacja do R5?)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dirty="0" smtClean="0"/>
              <a:t>Obecny potencjał cementowni to ok. 70.000 ton s.m. osadów i może być zwiększony niewielkimi nakładami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dirty="0" smtClean="0"/>
              <a:t>Wydajność suszarni ok. 90 000 ton </a:t>
            </a:r>
            <a:r>
              <a:rPr lang="pl-PL" dirty="0" err="1" smtClean="0"/>
              <a:t>s.m</a:t>
            </a:r>
            <a:r>
              <a:rPr lang="pl-PL" dirty="0" smtClean="0"/>
              <a:t>.  w planowanych instalacjach, największy Poznań 30 000 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dirty="0" smtClean="0"/>
              <a:t>Cena ok. 30-50 zł/tonę suszu pokrywa zazwyczaj niewielką część kosztów eksploatacyjnych i koszt transportu do cementowni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dirty="0" smtClean="0"/>
              <a:t>Preferencje jako zerowa emisja CO</a:t>
            </a:r>
            <a:r>
              <a:rPr lang="pl-PL" baseline="-25000" dirty="0" smtClean="0"/>
              <a:t>2</a:t>
            </a:r>
            <a:r>
              <a:rPr lang="pl-PL" dirty="0" smtClean="0"/>
              <a:t> i jako OZE jeśli spełnia kryteria paliwa alternatywnego.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0" y="908720"/>
            <a:ext cx="5753100" cy="5524817"/>
            <a:chOff x="1412" y="1603"/>
            <a:chExt cx="9061" cy="8701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12" y="1603"/>
              <a:ext cx="9061" cy="8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6" name="Oval 4"/>
            <p:cNvSpPr>
              <a:spLocks noChangeAspect="1" noChangeArrowheads="1"/>
            </p:cNvSpPr>
            <p:nvPr/>
          </p:nvSpPr>
          <p:spPr bwMode="auto">
            <a:xfrm>
              <a:off x="1843" y="3293"/>
              <a:ext cx="181" cy="181"/>
            </a:xfrm>
            <a:prstGeom prst="ellipse">
              <a:avLst/>
            </a:prstGeom>
            <a:solidFill>
              <a:srgbClr val="008000"/>
            </a:solidFill>
            <a:ln w="9525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77" name="Oval 5"/>
            <p:cNvSpPr>
              <a:spLocks noChangeAspect="1" noChangeArrowheads="1"/>
            </p:cNvSpPr>
            <p:nvPr/>
          </p:nvSpPr>
          <p:spPr bwMode="auto">
            <a:xfrm>
              <a:off x="5488" y="3493"/>
              <a:ext cx="153" cy="153"/>
            </a:xfrm>
            <a:prstGeom prst="ellipse">
              <a:avLst/>
            </a:prstGeom>
            <a:solidFill>
              <a:srgbClr val="008000"/>
            </a:solidFill>
            <a:ln w="9525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78" name="Oval 6"/>
            <p:cNvSpPr>
              <a:spLocks noChangeArrowheads="1"/>
            </p:cNvSpPr>
            <p:nvPr/>
          </p:nvSpPr>
          <p:spPr bwMode="auto">
            <a:xfrm>
              <a:off x="5736" y="4707"/>
              <a:ext cx="143" cy="14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79" name="Oval 7"/>
            <p:cNvSpPr>
              <a:spLocks noChangeAspect="1" noChangeArrowheads="1"/>
            </p:cNvSpPr>
            <p:nvPr/>
          </p:nvSpPr>
          <p:spPr bwMode="auto">
            <a:xfrm>
              <a:off x="3774" y="4987"/>
              <a:ext cx="448" cy="44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80" name="Oval 8"/>
            <p:cNvSpPr>
              <a:spLocks noChangeArrowheads="1"/>
            </p:cNvSpPr>
            <p:nvPr/>
          </p:nvSpPr>
          <p:spPr bwMode="auto">
            <a:xfrm>
              <a:off x="7661" y="5157"/>
              <a:ext cx="198" cy="198"/>
            </a:xfrm>
            <a:prstGeom prst="ellipse">
              <a:avLst/>
            </a:prstGeom>
            <a:solidFill>
              <a:srgbClr val="008000"/>
            </a:solidFill>
            <a:ln w="9525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2157" y="6101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2348" y="6144"/>
              <a:ext cx="143" cy="143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83" name="Oval 11"/>
            <p:cNvSpPr>
              <a:spLocks noChangeAspect="1" noChangeArrowheads="1"/>
            </p:cNvSpPr>
            <p:nvPr/>
          </p:nvSpPr>
          <p:spPr bwMode="auto">
            <a:xfrm>
              <a:off x="9425" y="3824"/>
              <a:ext cx="255" cy="255"/>
            </a:xfrm>
            <a:prstGeom prst="ellipse">
              <a:avLst/>
            </a:prstGeom>
            <a:solidFill>
              <a:srgbClr val="008000"/>
            </a:solidFill>
            <a:ln w="9525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84" name="Oval 12"/>
            <p:cNvSpPr>
              <a:spLocks noChangeAspect="1" noChangeArrowheads="1"/>
            </p:cNvSpPr>
            <p:nvPr/>
          </p:nvSpPr>
          <p:spPr bwMode="auto">
            <a:xfrm>
              <a:off x="7335" y="5381"/>
              <a:ext cx="142" cy="142"/>
            </a:xfrm>
            <a:prstGeom prst="ellipse">
              <a:avLst/>
            </a:prstGeom>
            <a:solidFill>
              <a:srgbClr val="FF0000"/>
            </a:solidFill>
            <a:ln w="12700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85" name="Oval 13"/>
            <p:cNvSpPr>
              <a:spLocks noChangeAspect="1" noChangeArrowheads="1"/>
            </p:cNvSpPr>
            <p:nvPr/>
          </p:nvSpPr>
          <p:spPr bwMode="auto">
            <a:xfrm>
              <a:off x="7717" y="5454"/>
              <a:ext cx="142" cy="142"/>
            </a:xfrm>
            <a:prstGeom prst="ellipse">
              <a:avLst/>
            </a:prstGeom>
            <a:solidFill>
              <a:srgbClr val="FF0000"/>
            </a:solidFill>
            <a:ln w="12700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86" name="Oval 14"/>
            <p:cNvSpPr>
              <a:spLocks noChangeAspect="1" noChangeArrowheads="1"/>
            </p:cNvSpPr>
            <p:nvPr/>
          </p:nvSpPr>
          <p:spPr bwMode="auto">
            <a:xfrm>
              <a:off x="7659" y="6489"/>
              <a:ext cx="238" cy="238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88" name="Oval 16"/>
            <p:cNvSpPr>
              <a:spLocks noChangeAspect="1" noChangeArrowheads="1"/>
            </p:cNvSpPr>
            <p:nvPr/>
          </p:nvSpPr>
          <p:spPr bwMode="auto">
            <a:xfrm>
              <a:off x="9170" y="6489"/>
              <a:ext cx="266" cy="26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008000"/>
                </a:gs>
              </a:gsLst>
              <a:lin ang="5400000" scaled="1"/>
            </a:gradFill>
            <a:ln w="19050" algn="ctr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89" name="Oval 17"/>
            <p:cNvSpPr>
              <a:spLocks noChangeAspect="1" noChangeArrowheads="1"/>
            </p:cNvSpPr>
            <p:nvPr/>
          </p:nvSpPr>
          <p:spPr bwMode="auto">
            <a:xfrm>
              <a:off x="5800" y="7390"/>
              <a:ext cx="221" cy="221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90" name="Oval 18"/>
            <p:cNvSpPr>
              <a:spLocks noChangeAspect="1" noChangeArrowheads="1"/>
            </p:cNvSpPr>
            <p:nvPr/>
          </p:nvSpPr>
          <p:spPr bwMode="auto">
            <a:xfrm>
              <a:off x="3383" y="7239"/>
              <a:ext cx="130" cy="130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91" name="Oval 19"/>
            <p:cNvSpPr>
              <a:spLocks noChangeAspect="1" noChangeArrowheads="1"/>
            </p:cNvSpPr>
            <p:nvPr/>
          </p:nvSpPr>
          <p:spPr bwMode="auto">
            <a:xfrm>
              <a:off x="8556" y="8465"/>
              <a:ext cx="198" cy="198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92" name="Oval 20"/>
            <p:cNvSpPr>
              <a:spLocks noChangeArrowheads="1"/>
            </p:cNvSpPr>
            <p:nvPr/>
          </p:nvSpPr>
          <p:spPr bwMode="auto">
            <a:xfrm>
              <a:off x="6167" y="3331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93" name="Oval 21"/>
            <p:cNvSpPr>
              <a:spLocks noChangeArrowheads="1"/>
            </p:cNvSpPr>
            <p:nvPr/>
          </p:nvSpPr>
          <p:spPr bwMode="auto">
            <a:xfrm>
              <a:off x="8005" y="6190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94" name="Oval 22"/>
            <p:cNvSpPr>
              <a:spLocks noChangeArrowheads="1"/>
            </p:cNvSpPr>
            <p:nvPr/>
          </p:nvSpPr>
          <p:spPr bwMode="auto">
            <a:xfrm>
              <a:off x="6008" y="7729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95" name="Oval 23"/>
            <p:cNvSpPr>
              <a:spLocks noChangeArrowheads="1"/>
            </p:cNvSpPr>
            <p:nvPr/>
          </p:nvSpPr>
          <p:spPr bwMode="auto">
            <a:xfrm>
              <a:off x="3501" y="7940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96" name="Oval 24"/>
            <p:cNvSpPr>
              <a:spLocks noChangeArrowheads="1"/>
            </p:cNvSpPr>
            <p:nvPr/>
          </p:nvSpPr>
          <p:spPr bwMode="auto">
            <a:xfrm>
              <a:off x="6359" y="3491"/>
              <a:ext cx="143" cy="143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097" name="Text Box 25"/>
            <p:cNvSpPr txBox="1">
              <a:spLocks noChangeArrowheads="1"/>
            </p:cNvSpPr>
            <p:nvPr/>
          </p:nvSpPr>
          <p:spPr bwMode="auto">
            <a:xfrm>
              <a:off x="1738" y="3479"/>
              <a:ext cx="1113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Szczecin („Zdroje”)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99" name="Text Box 27"/>
            <p:cNvSpPr txBox="1">
              <a:spLocks noChangeArrowheads="1"/>
            </p:cNvSpPr>
            <p:nvPr/>
          </p:nvSpPr>
          <p:spPr bwMode="auto">
            <a:xfrm>
              <a:off x="5374" y="4475"/>
              <a:ext cx="830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Włocławek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0" name="Text Box 28"/>
            <p:cNvSpPr txBox="1">
              <a:spLocks noChangeArrowheads="1"/>
            </p:cNvSpPr>
            <p:nvPr/>
          </p:nvSpPr>
          <p:spPr bwMode="auto">
            <a:xfrm>
              <a:off x="4970" y="3293"/>
              <a:ext cx="830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Grudziądz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1" name="Text Box 29"/>
            <p:cNvSpPr txBox="1">
              <a:spLocks noChangeArrowheads="1"/>
            </p:cNvSpPr>
            <p:nvPr/>
          </p:nvSpPr>
          <p:spPr bwMode="auto">
            <a:xfrm>
              <a:off x="5955" y="3120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Iława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2" name="Text Box 30"/>
            <p:cNvSpPr txBox="1">
              <a:spLocks noChangeArrowheads="1"/>
            </p:cNvSpPr>
            <p:nvPr/>
          </p:nvSpPr>
          <p:spPr bwMode="auto">
            <a:xfrm>
              <a:off x="9066" y="3618"/>
              <a:ext cx="790" cy="140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Białystok</a:t>
              </a:r>
              <a:endParaRPr kumimoji="0" lang="pl-PL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3" name="Text Box 31"/>
            <p:cNvSpPr txBox="1">
              <a:spLocks noChangeArrowheads="1"/>
            </p:cNvSpPr>
            <p:nvPr/>
          </p:nvSpPr>
          <p:spPr bwMode="auto">
            <a:xfrm>
              <a:off x="7025" y="4966"/>
              <a:ext cx="1469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Warszawa („Południe”)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4" name="Text Box 32"/>
            <p:cNvSpPr txBox="1">
              <a:spLocks noChangeArrowheads="1"/>
            </p:cNvSpPr>
            <p:nvPr/>
          </p:nvSpPr>
          <p:spPr bwMode="auto">
            <a:xfrm>
              <a:off x="6514" y="3573"/>
              <a:ext cx="51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Lubawa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5" name="Text Box 33"/>
            <p:cNvSpPr txBox="1">
              <a:spLocks noChangeArrowheads="1"/>
            </p:cNvSpPr>
            <p:nvPr/>
          </p:nvSpPr>
          <p:spPr bwMode="auto">
            <a:xfrm>
              <a:off x="6674" y="5548"/>
              <a:ext cx="854" cy="369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Grodzisk Mazowiecki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6" name="Text Box 34"/>
            <p:cNvSpPr txBox="1">
              <a:spLocks noChangeArrowheads="1"/>
            </p:cNvSpPr>
            <p:nvPr/>
          </p:nvSpPr>
          <p:spPr bwMode="auto">
            <a:xfrm>
              <a:off x="7661" y="5641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Piaseczno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7" name="Text Box 35"/>
            <p:cNvSpPr txBox="1">
              <a:spLocks noChangeArrowheads="1"/>
            </p:cNvSpPr>
            <p:nvPr/>
          </p:nvSpPr>
          <p:spPr bwMode="auto">
            <a:xfrm>
              <a:off x="7799" y="5971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Kozienice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8" name="Text Box 36"/>
            <p:cNvSpPr txBox="1">
              <a:spLocks noChangeArrowheads="1"/>
            </p:cNvSpPr>
            <p:nvPr/>
          </p:nvSpPr>
          <p:spPr bwMode="auto">
            <a:xfrm>
              <a:off x="9022" y="6287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Lublin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09" name="Text Box 37"/>
            <p:cNvSpPr txBox="1">
              <a:spLocks noChangeArrowheads="1"/>
            </p:cNvSpPr>
            <p:nvPr/>
          </p:nvSpPr>
          <p:spPr bwMode="auto">
            <a:xfrm>
              <a:off x="7477" y="6755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Radom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0" name="Text Box 38"/>
            <p:cNvSpPr txBox="1">
              <a:spLocks noChangeArrowheads="1"/>
            </p:cNvSpPr>
            <p:nvPr/>
          </p:nvSpPr>
          <p:spPr bwMode="auto">
            <a:xfrm>
              <a:off x="5510" y="7208"/>
              <a:ext cx="777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Częstochowa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1" name="Text Box 39"/>
            <p:cNvSpPr txBox="1">
              <a:spLocks noChangeArrowheads="1"/>
            </p:cNvSpPr>
            <p:nvPr/>
          </p:nvSpPr>
          <p:spPr bwMode="auto">
            <a:xfrm>
              <a:off x="6167" y="7611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Myszków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2" name="Text Box 40"/>
            <p:cNvSpPr txBox="1">
              <a:spLocks noChangeArrowheads="1"/>
            </p:cNvSpPr>
            <p:nvPr/>
          </p:nvSpPr>
          <p:spPr bwMode="auto">
            <a:xfrm>
              <a:off x="4992" y="8334"/>
              <a:ext cx="1239" cy="187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Ruda Śląska</a:t>
              </a:r>
              <a:endParaRPr kumimoji="0" lang="pl-PL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3" name="Text Box 41"/>
            <p:cNvSpPr txBox="1">
              <a:spLocks noChangeArrowheads="1"/>
            </p:cNvSpPr>
            <p:nvPr/>
          </p:nvSpPr>
          <p:spPr bwMode="auto">
            <a:xfrm>
              <a:off x="8345" y="8278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Rzeszów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4" name="Text Box 42"/>
            <p:cNvSpPr txBox="1">
              <a:spLocks noChangeArrowheads="1"/>
            </p:cNvSpPr>
            <p:nvPr/>
          </p:nvSpPr>
          <p:spPr bwMode="auto">
            <a:xfrm>
              <a:off x="3383" y="7729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Kłodzko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5" name="Text Box 43"/>
            <p:cNvSpPr txBox="1">
              <a:spLocks noChangeArrowheads="1"/>
            </p:cNvSpPr>
            <p:nvPr/>
          </p:nvSpPr>
          <p:spPr bwMode="auto">
            <a:xfrm>
              <a:off x="3199" y="7035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Świdnica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6" name="Text Box 44"/>
            <p:cNvSpPr txBox="1">
              <a:spLocks noChangeArrowheads="1"/>
            </p:cNvSpPr>
            <p:nvPr/>
          </p:nvSpPr>
          <p:spPr bwMode="auto">
            <a:xfrm>
              <a:off x="2455" y="5953"/>
              <a:ext cx="375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Żagań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7" name="Text Box 45"/>
            <p:cNvSpPr txBox="1">
              <a:spLocks noChangeArrowheads="1"/>
            </p:cNvSpPr>
            <p:nvPr/>
          </p:nvSpPr>
          <p:spPr bwMode="auto">
            <a:xfrm>
              <a:off x="2033" y="5900"/>
              <a:ext cx="330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Żary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18" name="Oval 46"/>
            <p:cNvSpPr>
              <a:spLocks noChangeAspect="1" noChangeArrowheads="1"/>
            </p:cNvSpPr>
            <p:nvPr/>
          </p:nvSpPr>
          <p:spPr bwMode="auto">
            <a:xfrm>
              <a:off x="2161" y="8780"/>
              <a:ext cx="125" cy="125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119" name="Text Box 47"/>
            <p:cNvSpPr txBox="1">
              <a:spLocks noChangeArrowheads="1"/>
            </p:cNvSpPr>
            <p:nvPr/>
          </p:nvSpPr>
          <p:spPr bwMode="auto">
            <a:xfrm>
              <a:off x="2340" y="8753"/>
              <a:ext cx="235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suszarnie termiczne osadów ściekowych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20" name="Oval 48"/>
            <p:cNvSpPr>
              <a:spLocks noChangeAspect="1" noChangeArrowheads="1"/>
            </p:cNvSpPr>
            <p:nvPr/>
          </p:nvSpPr>
          <p:spPr bwMode="auto">
            <a:xfrm>
              <a:off x="2161" y="9009"/>
              <a:ext cx="125" cy="125"/>
            </a:xfrm>
            <a:prstGeom prst="ellipse">
              <a:avLst/>
            </a:prstGeom>
            <a:solidFill>
              <a:srgbClr val="FF0000"/>
            </a:solidFill>
            <a:ln w="1587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121" name="Text Box 49"/>
            <p:cNvSpPr txBox="1">
              <a:spLocks noChangeArrowheads="1"/>
            </p:cNvSpPr>
            <p:nvPr/>
          </p:nvSpPr>
          <p:spPr bwMode="auto">
            <a:xfrm>
              <a:off x="2355" y="8989"/>
              <a:ext cx="2633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suszarnie termiczne -  </a:t>
              </a:r>
              <a:r>
                <a:rPr kumimoji="0" lang="pl-PL" sz="7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z problemami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22" name="Oval 50"/>
            <p:cNvSpPr>
              <a:spLocks noChangeArrowheads="1"/>
            </p:cNvSpPr>
            <p:nvPr/>
          </p:nvSpPr>
          <p:spPr bwMode="auto">
            <a:xfrm>
              <a:off x="2161" y="9476"/>
              <a:ext cx="125" cy="125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123" name="Text Box 51"/>
            <p:cNvSpPr txBox="1">
              <a:spLocks noChangeArrowheads="1"/>
            </p:cNvSpPr>
            <p:nvPr/>
          </p:nvSpPr>
          <p:spPr bwMode="auto">
            <a:xfrm>
              <a:off x="2343" y="9458"/>
              <a:ext cx="242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suszarnie słoneczne osadów ściekowych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24" name="Oval 52"/>
            <p:cNvSpPr>
              <a:spLocks noChangeArrowheads="1"/>
            </p:cNvSpPr>
            <p:nvPr/>
          </p:nvSpPr>
          <p:spPr bwMode="auto">
            <a:xfrm>
              <a:off x="7281" y="7017"/>
              <a:ext cx="143" cy="143"/>
            </a:xfrm>
            <a:prstGeom prst="ellipse">
              <a:avLst/>
            </a:prstGeom>
            <a:solidFill>
              <a:srgbClr val="E36C0A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125" name="Text Box 53"/>
            <p:cNvSpPr txBox="1">
              <a:spLocks noChangeArrowheads="1"/>
            </p:cNvSpPr>
            <p:nvPr/>
          </p:nvSpPr>
          <p:spPr bwMode="auto">
            <a:xfrm>
              <a:off x="6655" y="6585"/>
              <a:ext cx="805" cy="41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Skarżysko</a:t>
              </a:r>
              <a:b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</a:b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-Kamienna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26" name="Oval 54"/>
            <p:cNvSpPr>
              <a:spLocks noChangeAspect="1" noChangeArrowheads="1"/>
            </p:cNvSpPr>
            <p:nvPr/>
          </p:nvSpPr>
          <p:spPr bwMode="auto">
            <a:xfrm>
              <a:off x="7424" y="8555"/>
              <a:ext cx="198" cy="198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127" name="Text Box 55"/>
            <p:cNvSpPr txBox="1">
              <a:spLocks noChangeArrowheads="1"/>
            </p:cNvSpPr>
            <p:nvPr/>
          </p:nvSpPr>
          <p:spPr bwMode="auto">
            <a:xfrm>
              <a:off x="7208" y="8345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Tarnów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28" name="Oval 56"/>
            <p:cNvSpPr>
              <a:spLocks noChangeAspect="1" noChangeArrowheads="1"/>
            </p:cNvSpPr>
            <p:nvPr/>
          </p:nvSpPr>
          <p:spPr bwMode="auto">
            <a:xfrm>
              <a:off x="4620" y="7558"/>
              <a:ext cx="198" cy="198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129" name="Text Box 57"/>
            <p:cNvSpPr txBox="1">
              <a:spLocks noChangeArrowheads="1"/>
            </p:cNvSpPr>
            <p:nvPr/>
          </p:nvSpPr>
          <p:spPr bwMode="auto">
            <a:xfrm>
              <a:off x="4406" y="7327"/>
              <a:ext cx="591" cy="173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Opole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30" name="Oval 58"/>
            <p:cNvSpPr>
              <a:spLocks noChangeAspect="1" noChangeArrowheads="1"/>
            </p:cNvSpPr>
            <p:nvPr/>
          </p:nvSpPr>
          <p:spPr bwMode="auto">
            <a:xfrm>
              <a:off x="4867" y="8083"/>
              <a:ext cx="130" cy="130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131" name="Text Box 59"/>
            <p:cNvSpPr txBox="1">
              <a:spLocks noChangeArrowheads="1"/>
            </p:cNvSpPr>
            <p:nvPr/>
          </p:nvSpPr>
          <p:spPr bwMode="auto">
            <a:xfrm>
              <a:off x="3963" y="7840"/>
              <a:ext cx="1168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Kędzierzyn-Koźle</a:t>
              </a:r>
              <a:endParaRPr kumimoji="0" lang="pl-P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32" name="Oval 60"/>
            <p:cNvSpPr>
              <a:spLocks noChangeAspect="1" noChangeArrowheads="1"/>
            </p:cNvSpPr>
            <p:nvPr/>
          </p:nvSpPr>
          <p:spPr bwMode="auto">
            <a:xfrm>
              <a:off x="3833" y="6928"/>
              <a:ext cx="198" cy="198"/>
            </a:xfrm>
            <a:prstGeom prst="ellipse">
              <a:avLst/>
            </a:prstGeom>
            <a:solidFill>
              <a:srgbClr val="0000FF"/>
            </a:solidFill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133" name="Text Box 61"/>
            <p:cNvSpPr txBox="1">
              <a:spLocks noChangeArrowheads="1"/>
            </p:cNvSpPr>
            <p:nvPr/>
          </p:nvSpPr>
          <p:spPr bwMode="auto">
            <a:xfrm>
              <a:off x="3634" y="6697"/>
              <a:ext cx="59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Wrocław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34" name="Oval 62"/>
            <p:cNvSpPr>
              <a:spLocks noChangeAspect="1" noChangeArrowheads="1"/>
            </p:cNvSpPr>
            <p:nvPr/>
          </p:nvSpPr>
          <p:spPr bwMode="auto">
            <a:xfrm>
              <a:off x="2156" y="9247"/>
              <a:ext cx="125" cy="125"/>
            </a:xfrm>
            <a:prstGeom prst="ellipse">
              <a:avLst/>
            </a:prstGeom>
            <a:solidFill>
              <a:srgbClr val="0000FF"/>
            </a:solidFill>
            <a:ln w="1587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135" name="Text Box 63"/>
            <p:cNvSpPr txBox="1">
              <a:spLocks noChangeArrowheads="1"/>
            </p:cNvSpPr>
            <p:nvPr/>
          </p:nvSpPr>
          <p:spPr bwMode="auto">
            <a:xfrm>
              <a:off x="2352" y="9224"/>
              <a:ext cx="20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suszarnie termiczne -  </a:t>
              </a:r>
              <a:r>
                <a:rPr kumimoji="0" lang="pl-PL" sz="7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 budowie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36" name="Oval 64"/>
            <p:cNvSpPr>
              <a:spLocks noChangeArrowheads="1"/>
            </p:cNvSpPr>
            <p:nvPr/>
          </p:nvSpPr>
          <p:spPr bwMode="auto">
            <a:xfrm>
              <a:off x="2161" y="9716"/>
              <a:ext cx="125" cy="125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137" name="Text Box 65"/>
            <p:cNvSpPr txBox="1">
              <a:spLocks noChangeArrowheads="1"/>
            </p:cNvSpPr>
            <p:nvPr/>
          </p:nvSpPr>
          <p:spPr bwMode="auto">
            <a:xfrm>
              <a:off x="2367" y="9707"/>
              <a:ext cx="242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suszarnie słoneczne -  </a:t>
              </a:r>
              <a:r>
                <a:rPr kumimoji="0" lang="pl-PL" sz="700" b="1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 budowie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38" name="Oval 66"/>
            <p:cNvSpPr>
              <a:spLocks noChangeAspect="1" noChangeArrowheads="1"/>
            </p:cNvSpPr>
            <p:nvPr/>
          </p:nvSpPr>
          <p:spPr bwMode="auto">
            <a:xfrm>
              <a:off x="5318" y="4195"/>
              <a:ext cx="125" cy="125"/>
            </a:xfrm>
            <a:prstGeom prst="ellipse">
              <a:avLst/>
            </a:prstGeom>
            <a:solidFill>
              <a:srgbClr val="0000FF"/>
            </a:solidFill>
            <a:ln w="1587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139" name="Text Box 67"/>
            <p:cNvSpPr txBox="1">
              <a:spLocks noChangeArrowheads="1"/>
            </p:cNvSpPr>
            <p:nvPr/>
          </p:nvSpPr>
          <p:spPr bwMode="auto">
            <a:xfrm>
              <a:off x="5033" y="3957"/>
              <a:ext cx="67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Toruń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40" name="Oval 68"/>
            <p:cNvSpPr>
              <a:spLocks noChangeArrowheads="1"/>
            </p:cNvSpPr>
            <p:nvPr/>
          </p:nvSpPr>
          <p:spPr bwMode="auto">
            <a:xfrm>
              <a:off x="3876" y="7450"/>
              <a:ext cx="125" cy="125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141" name="Text Box 69"/>
            <p:cNvSpPr txBox="1">
              <a:spLocks noChangeArrowheads="1"/>
            </p:cNvSpPr>
            <p:nvPr/>
          </p:nvSpPr>
          <p:spPr bwMode="auto">
            <a:xfrm>
              <a:off x="3640" y="7261"/>
              <a:ext cx="59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Strzelin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42" name="Oval 70"/>
            <p:cNvSpPr>
              <a:spLocks noChangeArrowheads="1"/>
            </p:cNvSpPr>
            <p:nvPr/>
          </p:nvSpPr>
          <p:spPr bwMode="auto">
            <a:xfrm>
              <a:off x="6278" y="6480"/>
              <a:ext cx="125" cy="125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143" name="Text Box 71"/>
            <p:cNvSpPr txBox="1">
              <a:spLocks noChangeArrowheads="1"/>
            </p:cNvSpPr>
            <p:nvPr/>
          </p:nvSpPr>
          <p:spPr bwMode="auto">
            <a:xfrm>
              <a:off x="6009" y="6262"/>
              <a:ext cx="657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Bełchatów</a:t>
              </a:r>
              <a:endParaRPr kumimoji="0" lang="pl-P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44" name="Oval 72"/>
            <p:cNvSpPr>
              <a:spLocks noChangeArrowheads="1"/>
            </p:cNvSpPr>
            <p:nvPr/>
          </p:nvSpPr>
          <p:spPr bwMode="auto">
            <a:xfrm>
              <a:off x="8274" y="8991"/>
              <a:ext cx="125" cy="125"/>
            </a:xfrm>
            <a:prstGeom prst="ellipse">
              <a:avLst/>
            </a:prstGeom>
            <a:solidFill>
              <a:srgbClr val="0000FF"/>
            </a:solidFill>
            <a:ln w="19050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145" name="Text Box 73"/>
            <p:cNvSpPr txBox="1">
              <a:spLocks noChangeArrowheads="1"/>
            </p:cNvSpPr>
            <p:nvPr/>
          </p:nvSpPr>
          <p:spPr bwMode="auto">
            <a:xfrm>
              <a:off x="8041" y="9134"/>
              <a:ext cx="59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Krosno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46" name="Oval 74"/>
            <p:cNvSpPr>
              <a:spLocks noChangeAspect="1" noChangeArrowheads="1"/>
            </p:cNvSpPr>
            <p:nvPr/>
          </p:nvSpPr>
          <p:spPr bwMode="auto">
            <a:xfrm>
              <a:off x="3258" y="2460"/>
              <a:ext cx="125" cy="125"/>
            </a:xfrm>
            <a:prstGeom prst="ellipse">
              <a:avLst/>
            </a:prstGeom>
            <a:solidFill>
              <a:srgbClr val="0000FF"/>
            </a:solidFill>
            <a:ln w="1587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147" name="Text Box 75"/>
            <p:cNvSpPr txBox="1">
              <a:spLocks noChangeArrowheads="1"/>
            </p:cNvSpPr>
            <p:nvPr/>
          </p:nvSpPr>
          <p:spPr bwMode="auto">
            <a:xfrm>
              <a:off x="3119" y="2637"/>
              <a:ext cx="67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Koszalin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48" name="Oval 76"/>
            <p:cNvSpPr>
              <a:spLocks noChangeAspect="1" noChangeArrowheads="1"/>
            </p:cNvSpPr>
            <p:nvPr/>
          </p:nvSpPr>
          <p:spPr bwMode="auto">
            <a:xfrm>
              <a:off x="9033" y="2512"/>
              <a:ext cx="125" cy="125"/>
            </a:xfrm>
            <a:prstGeom prst="ellipse">
              <a:avLst/>
            </a:prstGeom>
            <a:solidFill>
              <a:srgbClr val="0000FF"/>
            </a:solidFill>
            <a:ln w="1587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3149" name="Text Box 77"/>
            <p:cNvSpPr txBox="1">
              <a:spLocks noChangeArrowheads="1"/>
            </p:cNvSpPr>
            <p:nvPr/>
          </p:nvSpPr>
          <p:spPr bwMode="auto">
            <a:xfrm>
              <a:off x="8765" y="2706"/>
              <a:ext cx="671" cy="17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Suwałki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51" name="Text Box 79"/>
            <p:cNvSpPr txBox="1">
              <a:spLocks noChangeArrowheads="1"/>
            </p:cNvSpPr>
            <p:nvPr/>
          </p:nvSpPr>
          <p:spPr bwMode="auto">
            <a:xfrm>
              <a:off x="2235" y="2986"/>
              <a:ext cx="692" cy="258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Szczecin</a:t>
              </a:r>
              <a:endParaRPr kumimoji="0" lang="pl-P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53" name="Text Box 81"/>
            <p:cNvSpPr txBox="1">
              <a:spLocks noChangeArrowheads="1"/>
            </p:cNvSpPr>
            <p:nvPr/>
          </p:nvSpPr>
          <p:spPr bwMode="auto">
            <a:xfrm>
              <a:off x="6404" y="8539"/>
              <a:ext cx="616" cy="250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Kraków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55" name="Text Box 83"/>
            <p:cNvSpPr txBox="1">
              <a:spLocks noChangeArrowheads="1"/>
            </p:cNvSpPr>
            <p:nvPr/>
          </p:nvSpPr>
          <p:spPr bwMode="auto">
            <a:xfrm>
              <a:off x="2493" y="10046"/>
              <a:ext cx="4759" cy="258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spalarnie odpadów komunalnych </a:t>
              </a:r>
              <a:r>
                <a:rPr kumimoji="0" lang="pl-PL" sz="7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planowane – wydajność w </a:t>
              </a:r>
              <a:r>
                <a:rPr kumimoji="0" lang="pl-PL" sz="700" b="1" i="1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tys.ton</a:t>
              </a:r>
              <a:r>
                <a:rPr kumimoji="0" lang="pl-PL" sz="7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rocznie</a:t>
              </a:r>
              <a:endParaRPr kumimoji="0" lang="pl-PL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58" name="Text Box 86"/>
            <p:cNvSpPr txBox="1">
              <a:spLocks noChangeArrowheads="1"/>
            </p:cNvSpPr>
            <p:nvPr/>
          </p:nvSpPr>
          <p:spPr bwMode="auto">
            <a:xfrm>
              <a:off x="3833" y="3799"/>
              <a:ext cx="884" cy="218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Bydgoszcz</a:t>
              </a:r>
              <a:endParaRPr kumimoji="0" lang="pl-P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60" name="Text Box 88"/>
            <p:cNvSpPr txBox="1">
              <a:spLocks noChangeArrowheads="1"/>
            </p:cNvSpPr>
            <p:nvPr/>
          </p:nvSpPr>
          <p:spPr bwMode="auto">
            <a:xfrm>
              <a:off x="7281" y="4320"/>
              <a:ext cx="884" cy="220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Warszawa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61" name="Text Box 89"/>
            <p:cNvSpPr txBox="1">
              <a:spLocks noChangeArrowheads="1"/>
            </p:cNvSpPr>
            <p:nvPr/>
          </p:nvSpPr>
          <p:spPr bwMode="auto">
            <a:xfrm>
              <a:off x="4055" y="4602"/>
              <a:ext cx="589" cy="26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Poznań</a:t>
              </a:r>
              <a:endParaRPr kumimoji="0" lang="pl-P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65" name="Text Box 93"/>
            <p:cNvSpPr txBox="1">
              <a:spLocks noChangeArrowheads="1"/>
            </p:cNvSpPr>
            <p:nvPr/>
          </p:nvSpPr>
          <p:spPr bwMode="auto">
            <a:xfrm>
              <a:off x="5661" y="5222"/>
              <a:ext cx="589" cy="26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Konin</a:t>
              </a:r>
              <a:endParaRPr kumimoji="0" lang="pl-PL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67" name="Text Box 95"/>
            <p:cNvSpPr txBox="1">
              <a:spLocks noChangeArrowheads="1"/>
            </p:cNvSpPr>
            <p:nvPr/>
          </p:nvSpPr>
          <p:spPr bwMode="auto">
            <a:xfrm>
              <a:off x="7210" y="9136"/>
              <a:ext cx="589" cy="26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Tarnów</a:t>
              </a:r>
              <a:endParaRPr kumimoji="0" lang="pl-P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1" name="Text Box 89"/>
            <p:cNvSpPr txBox="1">
              <a:spLocks noChangeArrowheads="1"/>
            </p:cNvSpPr>
            <p:nvPr/>
          </p:nvSpPr>
          <p:spPr bwMode="auto">
            <a:xfrm>
              <a:off x="4417" y="2025"/>
              <a:ext cx="589" cy="261"/>
            </a:xfrm>
            <a:prstGeom prst="rect">
              <a:avLst/>
            </a:prstGeom>
            <a:solidFill>
              <a:srgbClr val="F2F2F2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9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Gdańsk</a:t>
              </a:r>
              <a:endParaRPr kumimoji="0" lang="pl-P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98" name="Prostokąt 97"/>
          <p:cNvSpPr/>
          <p:nvPr/>
        </p:nvSpPr>
        <p:spPr>
          <a:xfrm>
            <a:off x="2483768" y="4797152"/>
            <a:ext cx="360000" cy="360000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062344" y="764704"/>
            <a:ext cx="4081656" cy="379990"/>
          </a:xfrm>
        </p:spPr>
        <p:txBody>
          <a:bodyPr>
            <a:normAutofit fontScale="90000"/>
          </a:bodyPr>
          <a:lstStyle/>
          <a:p>
            <a:pPr algn="ctr"/>
            <a:r>
              <a:rPr lang="pl-PL" dirty="0" smtClean="0">
                <a:latin typeface="Arial Narrow" pitchFamily="34" charset="0"/>
              </a:rPr>
              <a:t>SUSZARNIE  i SPALARNIE ODPADÓW KOMUNALNYCH (planowane) w POLSCE</a:t>
            </a:r>
            <a:endParaRPr lang="pl-PL" dirty="0">
              <a:latin typeface="Arial Narrow" pitchFamily="34" charset="0"/>
            </a:endParaRPr>
          </a:p>
        </p:txBody>
      </p:sp>
      <p:sp>
        <p:nvSpPr>
          <p:cNvPr id="157" name="Symbol zastępczy tekstu 156"/>
          <p:cNvSpPr>
            <a:spLocks noGrp="1"/>
          </p:cNvSpPr>
          <p:nvPr>
            <p:ph type="body" sz="half" idx="2"/>
          </p:nvPr>
        </p:nvSpPr>
        <p:spPr>
          <a:xfrm>
            <a:off x="5544616" y="2132856"/>
            <a:ext cx="3599384" cy="472514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dirty="0" smtClean="0">
                <a:latin typeface="Arial Narrow" pitchFamily="34" charset="0"/>
              </a:rPr>
              <a:t>Zbyt niski standard techniczny instalacji oczyszczania spalin w  elektrociepłowniach i elektrowniach utrudnia ten kierunek współspalania - wraz ze wzrostem wymagań dla energetyki (dyrektywa o emisjach przemysłowych) może on stać się realny.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pl-PL" dirty="0" smtClean="0">
              <a:latin typeface="Arial Narrow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dirty="0" smtClean="0">
                <a:latin typeface="Arial Narrow" pitchFamily="34" charset="0"/>
              </a:rPr>
              <a:t>Spalarnie odpadów komunalnych - to projekty w początkowej fazie realizacji.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pl-PL" dirty="0" smtClean="0">
              <a:latin typeface="Arial Narrow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dirty="0" smtClean="0">
                <a:latin typeface="Arial Narrow" pitchFamily="34" charset="0"/>
              </a:rPr>
              <a:t>Kierunek wzbogacania suszu kwalifikowanego jako odpadu palnego  19 02 10 do paliwa alternatywnego 19 12 10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pl-PL" dirty="0" smtClean="0">
              <a:latin typeface="Arial Narrow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l-PL" dirty="0" smtClean="0">
                <a:latin typeface="Arial Narrow" pitchFamily="34" charset="0"/>
              </a:rPr>
              <a:t>Rekomendacje- średnie i duże oczyszczalnie lub w ramach MBP</a:t>
            </a:r>
          </a:p>
        </p:txBody>
      </p:sp>
      <p:sp>
        <p:nvSpPr>
          <p:cNvPr id="100" name="Elipsa 99"/>
          <p:cNvSpPr>
            <a:spLocks/>
          </p:cNvSpPr>
          <p:nvPr/>
        </p:nvSpPr>
        <p:spPr>
          <a:xfrm>
            <a:off x="2627784" y="5013176"/>
            <a:ext cx="115200" cy="115200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8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>
              <a:solidFill>
                <a:schemeClr val="tx1"/>
              </a:solidFill>
            </a:endParaRPr>
          </a:p>
        </p:txBody>
      </p:sp>
      <p:sp>
        <p:nvSpPr>
          <p:cNvPr id="101" name="Prostokąt 100"/>
          <p:cNvSpPr/>
          <p:nvPr/>
        </p:nvSpPr>
        <p:spPr>
          <a:xfrm>
            <a:off x="3275856" y="5157192"/>
            <a:ext cx="180000" cy="180000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2" name="pole tekstowe 101"/>
          <p:cNvSpPr txBox="1"/>
          <p:nvPr/>
        </p:nvSpPr>
        <p:spPr>
          <a:xfrm>
            <a:off x="2627784" y="4756502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" dirty="0" smtClean="0"/>
              <a:t>500</a:t>
            </a:r>
            <a:endParaRPr lang="pl-PL" sz="600" dirty="0"/>
          </a:p>
        </p:txBody>
      </p:sp>
      <p:sp>
        <p:nvSpPr>
          <p:cNvPr id="103" name="pole tekstowe 102"/>
          <p:cNvSpPr txBox="1"/>
          <p:nvPr/>
        </p:nvSpPr>
        <p:spPr>
          <a:xfrm>
            <a:off x="3203848" y="5085184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" dirty="0" smtClean="0"/>
              <a:t>220</a:t>
            </a:r>
            <a:endParaRPr lang="pl-PL" sz="600" dirty="0"/>
          </a:p>
        </p:txBody>
      </p:sp>
      <p:sp>
        <p:nvSpPr>
          <p:cNvPr id="104" name="Prostokąt 103"/>
          <p:cNvSpPr/>
          <p:nvPr/>
        </p:nvSpPr>
        <p:spPr>
          <a:xfrm>
            <a:off x="2555784" y="3284984"/>
            <a:ext cx="72000" cy="72000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5" name="pole tekstowe 104"/>
          <p:cNvSpPr txBox="1"/>
          <p:nvPr/>
        </p:nvSpPr>
        <p:spPr>
          <a:xfrm>
            <a:off x="2483768" y="3212976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" dirty="0" smtClean="0"/>
              <a:t>90</a:t>
            </a:r>
            <a:endParaRPr lang="pl-PL" sz="600" dirty="0"/>
          </a:p>
        </p:txBody>
      </p:sp>
      <p:sp>
        <p:nvSpPr>
          <p:cNvPr id="106" name="Prostokąt 105"/>
          <p:cNvSpPr/>
          <p:nvPr/>
        </p:nvSpPr>
        <p:spPr>
          <a:xfrm>
            <a:off x="395536" y="6237312"/>
            <a:ext cx="180000" cy="180000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7" name="pole tekstowe 106"/>
          <p:cNvSpPr txBox="1"/>
          <p:nvPr/>
        </p:nvSpPr>
        <p:spPr>
          <a:xfrm>
            <a:off x="323528" y="6196662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" dirty="0" smtClean="0"/>
              <a:t>220</a:t>
            </a:r>
            <a:endParaRPr lang="pl-PL" sz="600" dirty="0"/>
          </a:p>
        </p:txBody>
      </p:sp>
      <p:sp>
        <p:nvSpPr>
          <p:cNvPr id="109" name="Text Box 19"/>
          <p:cNvSpPr txBox="1">
            <a:spLocks noChangeAspect="1" noChangeArrowheads="1"/>
          </p:cNvSpPr>
          <p:nvPr/>
        </p:nvSpPr>
        <p:spPr bwMode="auto">
          <a:xfrm>
            <a:off x="3075521" y="3472653"/>
            <a:ext cx="304283" cy="110027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Łódź</a:t>
            </a:r>
            <a:endParaRPr kumimoji="0" lang="pl-P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0" name="Prostokąt 109"/>
          <p:cNvSpPr/>
          <p:nvPr/>
        </p:nvSpPr>
        <p:spPr>
          <a:xfrm>
            <a:off x="3059832" y="3645024"/>
            <a:ext cx="180000" cy="180000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1" name="pole tekstowe 110"/>
          <p:cNvSpPr txBox="1"/>
          <p:nvPr/>
        </p:nvSpPr>
        <p:spPr>
          <a:xfrm>
            <a:off x="2051720" y="2348880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" dirty="0" smtClean="0"/>
              <a:t>180</a:t>
            </a:r>
            <a:endParaRPr lang="pl-PL" sz="600" dirty="0"/>
          </a:p>
        </p:txBody>
      </p:sp>
      <p:sp>
        <p:nvSpPr>
          <p:cNvPr id="112" name="pole tekstowe 111"/>
          <p:cNvSpPr txBox="1"/>
          <p:nvPr/>
        </p:nvSpPr>
        <p:spPr>
          <a:xfrm>
            <a:off x="2987824" y="3645024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" dirty="0" smtClean="0"/>
              <a:t>200</a:t>
            </a:r>
            <a:endParaRPr lang="pl-PL" sz="600" dirty="0"/>
          </a:p>
        </p:txBody>
      </p:sp>
      <p:sp>
        <p:nvSpPr>
          <p:cNvPr id="114" name="pole tekstowe 113"/>
          <p:cNvSpPr txBox="1"/>
          <p:nvPr/>
        </p:nvSpPr>
        <p:spPr>
          <a:xfrm>
            <a:off x="1547664" y="2924944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" dirty="0" smtClean="0"/>
              <a:t>210</a:t>
            </a:r>
            <a:endParaRPr lang="pl-PL" sz="600" dirty="0"/>
          </a:p>
        </p:txBody>
      </p:sp>
      <p:sp>
        <p:nvSpPr>
          <p:cNvPr id="115" name="Prostokąt 114"/>
          <p:cNvSpPr/>
          <p:nvPr/>
        </p:nvSpPr>
        <p:spPr>
          <a:xfrm>
            <a:off x="1619672" y="2960968"/>
            <a:ext cx="180000" cy="180000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7" name="Prostokąt 116"/>
          <p:cNvSpPr/>
          <p:nvPr/>
        </p:nvSpPr>
        <p:spPr>
          <a:xfrm>
            <a:off x="2123728" y="2348880"/>
            <a:ext cx="180000" cy="180000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9" name="Prostokąt 118"/>
          <p:cNvSpPr/>
          <p:nvPr/>
        </p:nvSpPr>
        <p:spPr>
          <a:xfrm>
            <a:off x="1259632" y="1484784"/>
            <a:ext cx="72000" cy="72000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8" name="pole tekstowe 117"/>
          <p:cNvSpPr txBox="1"/>
          <p:nvPr/>
        </p:nvSpPr>
        <p:spPr>
          <a:xfrm>
            <a:off x="1259632" y="1444134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" dirty="0" smtClean="0"/>
              <a:t>92</a:t>
            </a:r>
            <a:endParaRPr lang="pl-PL" sz="600" dirty="0"/>
          </a:p>
        </p:txBody>
      </p:sp>
      <p:sp>
        <p:nvSpPr>
          <p:cNvPr id="120" name="Prostokąt 119"/>
          <p:cNvSpPr/>
          <p:nvPr/>
        </p:nvSpPr>
        <p:spPr>
          <a:xfrm>
            <a:off x="2303768" y="1124744"/>
            <a:ext cx="252008" cy="216024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3" name="pole tekstowe 122"/>
          <p:cNvSpPr txBox="1"/>
          <p:nvPr/>
        </p:nvSpPr>
        <p:spPr>
          <a:xfrm>
            <a:off x="2267744" y="1196752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" dirty="0" smtClean="0"/>
              <a:t>250</a:t>
            </a:r>
            <a:endParaRPr lang="pl-PL" sz="600" dirty="0"/>
          </a:p>
        </p:txBody>
      </p:sp>
      <p:sp>
        <p:nvSpPr>
          <p:cNvPr id="124" name="Prostokąt 123"/>
          <p:cNvSpPr/>
          <p:nvPr/>
        </p:nvSpPr>
        <p:spPr>
          <a:xfrm>
            <a:off x="5076056" y="2420888"/>
            <a:ext cx="126000" cy="126000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5" name="pole tekstowe 124"/>
          <p:cNvSpPr txBox="1"/>
          <p:nvPr/>
        </p:nvSpPr>
        <p:spPr>
          <a:xfrm>
            <a:off x="5004048" y="2524254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" dirty="0" smtClean="0"/>
              <a:t>120</a:t>
            </a:r>
            <a:endParaRPr lang="pl-PL" sz="600" dirty="0"/>
          </a:p>
        </p:txBody>
      </p:sp>
      <p:sp>
        <p:nvSpPr>
          <p:cNvPr id="126" name="Prostokąt 125"/>
          <p:cNvSpPr/>
          <p:nvPr/>
        </p:nvSpPr>
        <p:spPr>
          <a:xfrm>
            <a:off x="3905952" y="2780928"/>
            <a:ext cx="234000" cy="234000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7" name="pole tekstowe 126"/>
          <p:cNvSpPr txBox="1"/>
          <p:nvPr/>
        </p:nvSpPr>
        <p:spPr>
          <a:xfrm>
            <a:off x="3923928" y="2780928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" dirty="0" smtClean="0"/>
              <a:t>300</a:t>
            </a:r>
            <a:endParaRPr lang="pl-PL" sz="600" dirty="0"/>
          </a:p>
        </p:txBody>
      </p:sp>
      <p:sp>
        <p:nvSpPr>
          <p:cNvPr id="128" name="Prostokąt 127"/>
          <p:cNvSpPr/>
          <p:nvPr/>
        </p:nvSpPr>
        <p:spPr>
          <a:xfrm>
            <a:off x="323528" y="1772816"/>
            <a:ext cx="180000" cy="180000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9" name="pole tekstowe 128"/>
          <p:cNvSpPr txBox="1"/>
          <p:nvPr/>
        </p:nvSpPr>
        <p:spPr>
          <a:xfrm>
            <a:off x="251520" y="1772816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600" dirty="0" smtClean="0"/>
              <a:t>180</a:t>
            </a:r>
            <a:endParaRPr lang="pl-PL" sz="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5695568" cy="5288518"/>
          </a:xfrm>
          <a:prstGeom prst="rect">
            <a:avLst/>
          </a:prstGeom>
          <a:solidFill>
            <a:srgbClr val="663300"/>
          </a:solidFill>
          <a:ln w="19050" algn="ctr">
            <a:noFill/>
            <a:miter lim="800000"/>
            <a:headEnd/>
            <a:tailEnd/>
          </a:ln>
          <a:effectLst/>
        </p:spPr>
      </p:pic>
      <p:sp>
        <p:nvSpPr>
          <p:cNvPr id="64516" name="Oval 4"/>
          <p:cNvSpPr>
            <a:spLocks noChangeArrowheads="1"/>
          </p:cNvSpPr>
          <p:nvPr/>
        </p:nvSpPr>
        <p:spPr bwMode="auto">
          <a:xfrm>
            <a:off x="2369120" y="2147234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17" name="Oval 5"/>
          <p:cNvSpPr>
            <a:spLocks noChangeArrowheads="1"/>
          </p:cNvSpPr>
          <p:nvPr/>
        </p:nvSpPr>
        <p:spPr bwMode="auto">
          <a:xfrm>
            <a:off x="2611123" y="2885942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18" name="Oval 6"/>
          <p:cNvSpPr>
            <a:spLocks noChangeArrowheads="1"/>
          </p:cNvSpPr>
          <p:nvPr/>
        </p:nvSpPr>
        <p:spPr bwMode="auto">
          <a:xfrm>
            <a:off x="3928000" y="3143075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19" name="Oval 7"/>
          <p:cNvSpPr>
            <a:spLocks noChangeArrowheads="1"/>
          </p:cNvSpPr>
          <p:nvPr/>
        </p:nvSpPr>
        <p:spPr bwMode="auto">
          <a:xfrm>
            <a:off x="575151" y="4147717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20" name="Oval 8"/>
          <p:cNvSpPr>
            <a:spLocks noChangeArrowheads="1"/>
          </p:cNvSpPr>
          <p:nvPr/>
        </p:nvSpPr>
        <p:spPr bwMode="auto">
          <a:xfrm>
            <a:off x="797669" y="4400450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21" name="Oval 9"/>
          <p:cNvSpPr>
            <a:spLocks noChangeArrowheads="1"/>
          </p:cNvSpPr>
          <p:nvPr/>
        </p:nvSpPr>
        <p:spPr bwMode="auto">
          <a:xfrm>
            <a:off x="5036816" y="2305035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22" name="Oval 10"/>
          <p:cNvSpPr>
            <a:spLocks noChangeArrowheads="1"/>
          </p:cNvSpPr>
          <p:nvPr/>
        </p:nvSpPr>
        <p:spPr bwMode="auto">
          <a:xfrm>
            <a:off x="3017186" y="2939380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23" name="Oval 11"/>
          <p:cNvSpPr>
            <a:spLocks noChangeArrowheads="1"/>
          </p:cNvSpPr>
          <p:nvPr/>
        </p:nvSpPr>
        <p:spPr bwMode="auto">
          <a:xfrm>
            <a:off x="4099602" y="3808226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24" name="Oval 12"/>
          <p:cNvSpPr>
            <a:spLocks noChangeArrowheads="1"/>
          </p:cNvSpPr>
          <p:nvPr/>
        </p:nvSpPr>
        <p:spPr bwMode="auto">
          <a:xfrm>
            <a:off x="3643253" y="5643364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25" name="Oval 13"/>
          <p:cNvSpPr>
            <a:spLocks noChangeArrowheads="1"/>
          </p:cNvSpPr>
          <p:nvPr/>
        </p:nvSpPr>
        <p:spPr bwMode="auto">
          <a:xfrm>
            <a:off x="2748783" y="2382363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26" name="Oval 14"/>
          <p:cNvSpPr>
            <a:spLocks noChangeArrowheads="1"/>
          </p:cNvSpPr>
          <p:nvPr/>
        </p:nvSpPr>
        <p:spPr bwMode="auto">
          <a:xfrm>
            <a:off x="4206461" y="3447360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1745568" y="3292074"/>
            <a:ext cx="341319" cy="12322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Jarocin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28" name="Text Box 16"/>
          <p:cNvSpPr txBox="1">
            <a:spLocks noChangeArrowheads="1"/>
          </p:cNvSpPr>
          <p:nvPr/>
        </p:nvSpPr>
        <p:spPr bwMode="auto">
          <a:xfrm>
            <a:off x="2328891" y="2762090"/>
            <a:ext cx="785097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Brześć Kujawski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29" name="Text Box 17"/>
          <p:cNvSpPr txBox="1">
            <a:spLocks noChangeArrowheads="1"/>
          </p:cNvSpPr>
          <p:nvPr/>
        </p:nvSpPr>
        <p:spPr bwMode="auto">
          <a:xfrm>
            <a:off x="2236489" y="2022125"/>
            <a:ext cx="339433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Świecie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30" name="Text Box 18"/>
          <p:cNvSpPr txBox="1">
            <a:spLocks noChangeArrowheads="1"/>
          </p:cNvSpPr>
          <p:nvPr/>
        </p:nvSpPr>
        <p:spPr bwMode="auto">
          <a:xfrm>
            <a:off x="2582209" y="2274229"/>
            <a:ext cx="414863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Wąbrzeźno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31" name="Text Box 19"/>
          <p:cNvSpPr txBox="1">
            <a:spLocks noChangeArrowheads="1"/>
          </p:cNvSpPr>
          <p:nvPr/>
        </p:nvSpPr>
        <p:spPr bwMode="auto">
          <a:xfrm>
            <a:off x="4870242" y="2175525"/>
            <a:ext cx="437492" cy="98704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Hryniewice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32" name="Text Box 20"/>
          <p:cNvSpPr txBox="1">
            <a:spLocks noChangeArrowheads="1"/>
          </p:cNvSpPr>
          <p:nvPr/>
        </p:nvSpPr>
        <p:spPr bwMode="auto">
          <a:xfrm>
            <a:off x="3557137" y="3260011"/>
            <a:ext cx="587094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Warszawa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33" name="Text Box 21"/>
          <p:cNvSpPr txBox="1">
            <a:spLocks noChangeArrowheads="1"/>
          </p:cNvSpPr>
          <p:nvPr/>
        </p:nvSpPr>
        <p:spPr bwMode="auto">
          <a:xfrm>
            <a:off x="2783983" y="3520916"/>
            <a:ext cx="277204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Łódź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34" name="Text Box 22"/>
          <p:cNvSpPr txBox="1">
            <a:spLocks noChangeArrowheads="1"/>
          </p:cNvSpPr>
          <p:nvPr/>
        </p:nvSpPr>
        <p:spPr bwMode="auto">
          <a:xfrm>
            <a:off x="3113988" y="5212714"/>
            <a:ext cx="335662" cy="101847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Kraków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35" name="Text Box 23"/>
          <p:cNvSpPr txBox="1">
            <a:spLocks noChangeArrowheads="1"/>
          </p:cNvSpPr>
          <p:nvPr/>
        </p:nvSpPr>
        <p:spPr bwMode="auto">
          <a:xfrm>
            <a:off x="2978843" y="3051286"/>
            <a:ext cx="255832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Płock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36" name="Text Box 24"/>
          <p:cNvSpPr txBox="1">
            <a:spLocks noChangeArrowheads="1"/>
          </p:cNvSpPr>
          <p:nvPr/>
        </p:nvSpPr>
        <p:spPr bwMode="auto">
          <a:xfrm>
            <a:off x="4144231" y="3338597"/>
            <a:ext cx="371491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Garwolin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37" name="Text Box 25"/>
          <p:cNvSpPr txBox="1">
            <a:spLocks noChangeArrowheads="1"/>
          </p:cNvSpPr>
          <p:nvPr/>
        </p:nvSpPr>
        <p:spPr bwMode="auto">
          <a:xfrm>
            <a:off x="4617552" y="5091377"/>
            <a:ext cx="319947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Leżajsk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38" name="Text Box 26"/>
          <p:cNvSpPr txBox="1">
            <a:spLocks noChangeArrowheads="1"/>
          </p:cNvSpPr>
          <p:nvPr/>
        </p:nvSpPr>
        <p:spPr bwMode="auto">
          <a:xfrm>
            <a:off x="3928000" y="3920132"/>
            <a:ext cx="371491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Brzeźnica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39" name="Text Box 27"/>
          <p:cNvSpPr txBox="1">
            <a:spLocks noChangeArrowheads="1"/>
          </p:cNvSpPr>
          <p:nvPr/>
        </p:nvSpPr>
        <p:spPr bwMode="auto">
          <a:xfrm>
            <a:off x="2429464" y="1386522"/>
            <a:ext cx="292919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Gdańsk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40" name="Text Box 28"/>
          <p:cNvSpPr txBox="1">
            <a:spLocks noChangeArrowheads="1"/>
          </p:cNvSpPr>
          <p:nvPr/>
        </p:nvSpPr>
        <p:spPr bwMode="auto">
          <a:xfrm>
            <a:off x="2822955" y="4839273"/>
            <a:ext cx="371491" cy="235129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Dąbrowa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Górnicza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41" name="Text Box 29"/>
          <p:cNvSpPr txBox="1">
            <a:spLocks noChangeArrowheads="1"/>
          </p:cNvSpPr>
          <p:nvPr/>
        </p:nvSpPr>
        <p:spPr bwMode="auto">
          <a:xfrm>
            <a:off x="2420664" y="4765088"/>
            <a:ext cx="407949" cy="20432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Piekary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Śląskie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42" name="Text Box 30"/>
          <p:cNvSpPr txBox="1">
            <a:spLocks noChangeArrowheads="1"/>
          </p:cNvSpPr>
          <p:nvPr/>
        </p:nvSpPr>
        <p:spPr bwMode="auto">
          <a:xfrm>
            <a:off x="3429535" y="5522656"/>
            <a:ext cx="518579" cy="114421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Nowy Sącz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43" name="Text Box 31"/>
          <p:cNvSpPr txBox="1">
            <a:spLocks noChangeArrowheads="1"/>
          </p:cNvSpPr>
          <p:nvPr/>
        </p:nvSpPr>
        <p:spPr bwMode="auto">
          <a:xfrm>
            <a:off x="360805" y="1762477"/>
            <a:ext cx="459492" cy="23953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Stargard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Szczeciński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44" name="Text Box 32"/>
          <p:cNvSpPr txBox="1">
            <a:spLocks noChangeArrowheads="1"/>
          </p:cNvSpPr>
          <p:nvPr/>
        </p:nvSpPr>
        <p:spPr bwMode="auto">
          <a:xfrm>
            <a:off x="1330705" y="2283659"/>
            <a:ext cx="264632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Piła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45" name="Text Box 33"/>
          <p:cNvSpPr txBox="1">
            <a:spLocks noChangeArrowheads="1"/>
          </p:cNvSpPr>
          <p:nvPr/>
        </p:nvSpPr>
        <p:spPr bwMode="auto">
          <a:xfrm>
            <a:off x="755576" y="4509120"/>
            <a:ext cx="522979" cy="104362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Mysłakowice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46" name="Text Box 34"/>
          <p:cNvSpPr txBox="1">
            <a:spLocks noChangeArrowheads="1"/>
          </p:cNvSpPr>
          <p:nvPr/>
        </p:nvSpPr>
        <p:spPr bwMode="auto">
          <a:xfrm>
            <a:off x="487778" y="4028895"/>
            <a:ext cx="351377" cy="10750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Trzebień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47" name="Text Box 35"/>
          <p:cNvSpPr txBox="1">
            <a:spLocks noChangeArrowheads="1"/>
          </p:cNvSpPr>
          <p:nvPr/>
        </p:nvSpPr>
        <p:spPr bwMode="auto">
          <a:xfrm>
            <a:off x="3814227" y="4442572"/>
            <a:ext cx="472064" cy="11693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Janczyce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48" name="Oval 36"/>
          <p:cNvSpPr>
            <a:spLocks noChangeArrowheads="1"/>
          </p:cNvSpPr>
          <p:nvPr/>
        </p:nvSpPr>
        <p:spPr bwMode="auto">
          <a:xfrm>
            <a:off x="3779026" y="5279354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49" name="Text Box 37"/>
          <p:cNvSpPr txBox="1">
            <a:spLocks noChangeArrowheads="1"/>
          </p:cNvSpPr>
          <p:nvPr/>
        </p:nvSpPr>
        <p:spPr bwMode="auto">
          <a:xfrm>
            <a:off x="3643253" y="5147330"/>
            <a:ext cx="371491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Tarnów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50" name="Text Box 38"/>
          <p:cNvSpPr txBox="1">
            <a:spLocks noChangeArrowheads="1"/>
          </p:cNvSpPr>
          <p:nvPr/>
        </p:nvSpPr>
        <p:spPr bwMode="auto">
          <a:xfrm>
            <a:off x="1419963" y="3189598"/>
            <a:ext cx="371491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Suchy Las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51" name="Text Box 39"/>
          <p:cNvSpPr txBox="1">
            <a:spLocks noChangeArrowheads="1"/>
          </p:cNvSpPr>
          <p:nvPr/>
        </p:nvSpPr>
        <p:spPr bwMode="auto">
          <a:xfrm>
            <a:off x="2709182" y="5299472"/>
            <a:ext cx="414863" cy="10750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Brzeszcze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52" name="Text Box 40"/>
          <p:cNvSpPr txBox="1">
            <a:spLocks noChangeArrowheads="1"/>
          </p:cNvSpPr>
          <p:nvPr/>
        </p:nvSpPr>
        <p:spPr bwMode="auto">
          <a:xfrm>
            <a:off x="2115173" y="3405866"/>
            <a:ext cx="371491" cy="10750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Orli Staw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53" name="Oval 41"/>
          <p:cNvSpPr>
            <a:spLocks noChangeArrowheads="1"/>
          </p:cNvSpPr>
          <p:nvPr/>
        </p:nvSpPr>
        <p:spPr bwMode="auto">
          <a:xfrm>
            <a:off x="2262261" y="2655213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54" name="Text Box 42"/>
          <p:cNvSpPr txBox="1">
            <a:spLocks noChangeArrowheads="1"/>
          </p:cNvSpPr>
          <p:nvPr/>
        </p:nvSpPr>
        <p:spPr bwMode="auto">
          <a:xfrm>
            <a:off x="2029058" y="2537020"/>
            <a:ext cx="546865" cy="108134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Inowrocław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55" name="Text Box 43"/>
          <p:cNvSpPr txBox="1">
            <a:spLocks noChangeArrowheads="1"/>
          </p:cNvSpPr>
          <p:nvPr/>
        </p:nvSpPr>
        <p:spPr bwMode="auto">
          <a:xfrm>
            <a:off x="1165388" y="2947553"/>
            <a:ext cx="371491" cy="10750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Rumianek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56" name="Oval 44"/>
          <p:cNvSpPr>
            <a:spLocks noChangeArrowheads="1"/>
          </p:cNvSpPr>
          <p:nvPr/>
        </p:nvSpPr>
        <p:spPr bwMode="auto">
          <a:xfrm>
            <a:off x="4313319" y="5553462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57" name="Text Box 45"/>
          <p:cNvSpPr txBox="1">
            <a:spLocks noChangeArrowheads="1"/>
          </p:cNvSpPr>
          <p:nvPr/>
        </p:nvSpPr>
        <p:spPr bwMode="auto">
          <a:xfrm>
            <a:off x="4166860" y="5673541"/>
            <a:ext cx="371491" cy="10750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Krosno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58" name="Text Box 46"/>
          <p:cNvSpPr txBox="1">
            <a:spLocks noChangeArrowheads="1"/>
          </p:cNvSpPr>
          <p:nvPr/>
        </p:nvSpPr>
        <p:spPr bwMode="auto">
          <a:xfrm>
            <a:off x="1516765" y="1294105"/>
            <a:ext cx="299833" cy="10750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Słupsk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59" name="Text Box 47"/>
          <p:cNvSpPr txBox="1">
            <a:spLocks noChangeArrowheads="1"/>
          </p:cNvSpPr>
          <p:nvPr/>
        </p:nvSpPr>
        <p:spPr bwMode="auto">
          <a:xfrm>
            <a:off x="4402578" y="1602162"/>
            <a:ext cx="219375" cy="10750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Ełk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60" name="Oval 48"/>
          <p:cNvSpPr>
            <a:spLocks noChangeArrowheads="1"/>
          </p:cNvSpPr>
          <p:nvPr/>
        </p:nvSpPr>
        <p:spPr bwMode="auto">
          <a:xfrm>
            <a:off x="4037373" y="3053173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61" name="Text Box 49"/>
          <p:cNvSpPr txBox="1">
            <a:spLocks noChangeArrowheads="1"/>
          </p:cNvSpPr>
          <p:nvPr/>
        </p:nvSpPr>
        <p:spPr bwMode="auto">
          <a:xfrm>
            <a:off x="3948114" y="2944410"/>
            <a:ext cx="371491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Zielonka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62" name="Text Box 50"/>
          <p:cNvSpPr txBox="1">
            <a:spLocks noChangeArrowheads="1"/>
          </p:cNvSpPr>
          <p:nvPr/>
        </p:nvSpPr>
        <p:spPr bwMode="auto">
          <a:xfrm>
            <a:off x="3376106" y="5347881"/>
            <a:ext cx="367720" cy="10750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Zalesiany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63" name="Oval 51"/>
          <p:cNvSpPr>
            <a:spLocks noChangeArrowheads="1"/>
          </p:cNvSpPr>
          <p:nvPr/>
        </p:nvSpPr>
        <p:spPr bwMode="auto">
          <a:xfrm>
            <a:off x="3342791" y="5445328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64" name="Oval 52"/>
          <p:cNvSpPr>
            <a:spLocks noChangeArrowheads="1"/>
          </p:cNvSpPr>
          <p:nvPr/>
        </p:nvSpPr>
        <p:spPr bwMode="auto">
          <a:xfrm>
            <a:off x="3242218" y="5329649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65" name="Oval 53"/>
          <p:cNvSpPr>
            <a:spLocks noChangeArrowheads="1"/>
          </p:cNvSpPr>
          <p:nvPr/>
        </p:nvSpPr>
        <p:spPr bwMode="auto">
          <a:xfrm>
            <a:off x="1591566" y="1187228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66" name="Text Box 54"/>
          <p:cNvSpPr txBox="1">
            <a:spLocks noChangeArrowheads="1"/>
          </p:cNvSpPr>
          <p:nvPr/>
        </p:nvSpPr>
        <p:spPr bwMode="auto">
          <a:xfrm>
            <a:off x="2611123" y="1020626"/>
            <a:ext cx="186688" cy="10750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Hel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67" name="Oval 55"/>
          <p:cNvSpPr>
            <a:spLocks noChangeArrowheads="1"/>
          </p:cNvSpPr>
          <p:nvPr/>
        </p:nvSpPr>
        <p:spPr bwMode="auto">
          <a:xfrm>
            <a:off x="2542608" y="1080352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68" name="Text Box 56"/>
          <p:cNvSpPr txBox="1">
            <a:spLocks noChangeArrowheads="1"/>
          </p:cNvSpPr>
          <p:nvPr/>
        </p:nvSpPr>
        <p:spPr bwMode="auto">
          <a:xfrm>
            <a:off x="1954257" y="1602162"/>
            <a:ext cx="458235" cy="10750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Kościerzyna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69" name="Oval 57"/>
          <p:cNvSpPr>
            <a:spLocks noChangeArrowheads="1"/>
          </p:cNvSpPr>
          <p:nvPr/>
        </p:nvSpPr>
        <p:spPr bwMode="auto">
          <a:xfrm>
            <a:off x="2115173" y="1495285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70" name="Oval 58"/>
          <p:cNvSpPr>
            <a:spLocks noChangeArrowheads="1"/>
          </p:cNvSpPr>
          <p:nvPr/>
        </p:nvSpPr>
        <p:spPr bwMode="auto">
          <a:xfrm>
            <a:off x="2542608" y="1539293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71" name="Text Box 59"/>
          <p:cNvSpPr txBox="1">
            <a:spLocks noChangeArrowheads="1"/>
          </p:cNvSpPr>
          <p:nvPr/>
        </p:nvSpPr>
        <p:spPr bwMode="auto">
          <a:xfrm>
            <a:off x="2506779" y="1646170"/>
            <a:ext cx="255204" cy="122594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Tczew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72" name="Text Box 60"/>
          <p:cNvSpPr txBox="1">
            <a:spLocks noChangeArrowheads="1"/>
          </p:cNvSpPr>
          <p:nvPr/>
        </p:nvSpPr>
        <p:spPr bwMode="auto">
          <a:xfrm>
            <a:off x="1954257" y="1020626"/>
            <a:ext cx="458235" cy="10750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Swarzewo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73" name="Oval 61"/>
          <p:cNvSpPr>
            <a:spLocks noChangeArrowheads="1"/>
          </p:cNvSpPr>
          <p:nvPr/>
        </p:nvSpPr>
        <p:spPr bwMode="auto">
          <a:xfrm>
            <a:off x="2359063" y="973475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74" name="Oval 62"/>
          <p:cNvSpPr>
            <a:spLocks noChangeArrowheads="1"/>
          </p:cNvSpPr>
          <p:nvPr/>
        </p:nvSpPr>
        <p:spPr bwMode="auto">
          <a:xfrm>
            <a:off x="2435749" y="4999589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75" name="Text Box 63"/>
          <p:cNvSpPr txBox="1">
            <a:spLocks noChangeArrowheads="1"/>
          </p:cNvSpPr>
          <p:nvPr/>
        </p:nvSpPr>
        <p:spPr bwMode="auto">
          <a:xfrm>
            <a:off x="2262261" y="5106465"/>
            <a:ext cx="414863" cy="10750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Zabrze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76" name="Oval 64"/>
          <p:cNvSpPr>
            <a:spLocks noChangeArrowheads="1"/>
          </p:cNvSpPr>
          <p:nvPr/>
        </p:nvSpPr>
        <p:spPr bwMode="auto">
          <a:xfrm>
            <a:off x="2597295" y="4957467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77" name="Text Box 65"/>
          <p:cNvSpPr txBox="1">
            <a:spLocks noChangeArrowheads="1"/>
          </p:cNvSpPr>
          <p:nvPr/>
        </p:nvSpPr>
        <p:spPr bwMode="auto">
          <a:xfrm>
            <a:off x="2413121" y="5205798"/>
            <a:ext cx="604066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Świętochłowice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78" name="Oval 66"/>
          <p:cNvSpPr>
            <a:spLocks noChangeArrowheads="1"/>
          </p:cNvSpPr>
          <p:nvPr/>
        </p:nvSpPr>
        <p:spPr bwMode="auto">
          <a:xfrm>
            <a:off x="2611123" y="5105837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79" name="Oval 67"/>
          <p:cNvSpPr>
            <a:spLocks noChangeArrowheads="1"/>
          </p:cNvSpPr>
          <p:nvPr/>
        </p:nvSpPr>
        <p:spPr bwMode="auto">
          <a:xfrm>
            <a:off x="2782097" y="5386231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80" name="Text Box 68"/>
          <p:cNvSpPr txBox="1">
            <a:spLocks noChangeArrowheads="1"/>
          </p:cNvSpPr>
          <p:nvPr/>
        </p:nvSpPr>
        <p:spPr bwMode="auto">
          <a:xfrm>
            <a:off x="2673981" y="5656567"/>
            <a:ext cx="264004" cy="114421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Żywiec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81" name="Oval 69"/>
          <p:cNvSpPr>
            <a:spLocks noChangeArrowheads="1"/>
          </p:cNvSpPr>
          <p:nvPr/>
        </p:nvSpPr>
        <p:spPr bwMode="auto">
          <a:xfrm>
            <a:off x="2761983" y="5566665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82" name="Oval 70"/>
          <p:cNvSpPr>
            <a:spLocks noChangeArrowheads="1"/>
          </p:cNvSpPr>
          <p:nvPr/>
        </p:nvSpPr>
        <p:spPr bwMode="auto">
          <a:xfrm>
            <a:off x="4008458" y="4541276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83" name="Oval 71"/>
          <p:cNvSpPr>
            <a:spLocks noChangeArrowheads="1"/>
          </p:cNvSpPr>
          <p:nvPr/>
        </p:nvSpPr>
        <p:spPr bwMode="auto">
          <a:xfrm>
            <a:off x="4470465" y="1709668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84" name="Oval 72"/>
          <p:cNvSpPr>
            <a:spLocks noChangeArrowheads="1"/>
          </p:cNvSpPr>
          <p:nvPr/>
        </p:nvSpPr>
        <p:spPr bwMode="auto">
          <a:xfrm>
            <a:off x="1864370" y="3385748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85" name="Oval 73"/>
          <p:cNvSpPr>
            <a:spLocks noChangeArrowheads="1"/>
          </p:cNvSpPr>
          <p:nvPr/>
        </p:nvSpPr>
        <p:spPr bwMode="auto">
          <a:xfrm>
            <a:off x="2222032" y="3492625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86" name="Oval 74"/>
          <p:cNvSpPr>
            <a:spLocks noChangeArrowheads="1"/>
          </p:cNvSpPr>
          <p:nvPr/>
        </p:nvSpPr>
        <p:spPr bwMode="auto">
          <a:xfrm>
            <a:off x="2888956" y="3620877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87" name="Text Box 75"/>
          <p:cNvSpPr txBox="1">
            <a:spLocks noChangeArrowheads="1"/>
          </p:cNvSpPr>
          <p:nvPr/>
        </p:nvSpPr>
        <p:spPr bwMode="auto">
          <a:xfrm>
            <a:off x="2109516" y="3168851"/>
            <a:ext cx="341319" cy="12322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Konin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88" name="Oval 76"/>
          <p:cNvSpPr>
            <a:spLocks noChangeArrowheads="1"/>
          </p:cNvSpPr>
          <p:nvPr/>
        </p:nvSpPr>
        <p:spPr bwMode="auto">
          <a:xfrm>
            <a:off x="2222032" y="3260011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89" name="Oval 77"/>
          <p:cNvSpPr>
            <a:spLocks noChangeArrowheads="1"/>
          </p:cNvSpPr>
          <p:nvPr/>
        </p:nvSpPr>
        <p:spPr bwMode="auto">
          <a:xfrm>
            <a:off x="1409906" y="2382363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90" name="Oval 78"/>
          <p:cNvSpPr>
            <a:spLocks noChangeArrowheads="1"/>
          </p:cNvSpPr>
          <p:nvPr/>
        </p:nvSpPr>
        <p:spPr bwMode="auto">
          <a:xfrm>
            <a:off x="1303047" y="3046257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91" name="Oval 79"/>
          <p:cNvSpPr>
            <a:spLocks noChangeArrowheads="1"/>
          </p:cNvSpPr>
          <p:nvPr/>
        </p:nvSpPr>
        <p:spPr bwMode="auto">
          <a:xfrm>
            <a:off x="1516765" y="3092780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92" name="Oval 80"/>
          <p:cNvSpPr>
            <a:spLocks noChangeArrowheads="1"/>
          </p:cNvSpPr>
          <p:nvPr/>
        </p:nvSpPr>
        <p:spPr bwMode="auto">
          <a:xfrm>
            <a:off x="360805" y="1966172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93" name="Text Box 81"/>
          <p:cNvSpPr txBox="1">
            <a:spLocks noChangeArrowheads="1"/>
          </p:cNvSpPr>
          <p:nvPr/>
        </p:nvSpPr>
        <p:spPr bwMode="auto">
          <a:xfrm>
            <a:off x="179145" y="2315722"/>
            <a:ext cx="327490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Gryfino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94" name="Oval 82"/>
          <p:cNvSpPr>
            <a:spLocks noChangeArrowheads="1"/>
          </p:cNvSpPr>
          <p:nvPr/>
        </p:nvSpPr>
        <p:spPr bwMode="auto">
          <a:xfrm>
            <a:off x="165945" y="2223934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95" name="Oval 83"/>
          <p:cNvSpPr>
            <a:spLocks noChangeArrowheads="1"/>
          </p:cNvSpPr>
          <p:nvPr/>
        </p:nvSpPr>
        <p:spPr bwMode="auto">
          <a:xfrm>
            <a:off x="2465921" y="1284046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96" name="Oval 84"/>
          <p:cNvSpPr>
            <a:spLocks noChangeArrowheads="1"/>
          </p:cNvSpPr>
          <p:nvPr/>
        </p:nvSpPr>
        <p:spPr bwMode="auto">
          <a:xfrm>
            <a:off x="2797812" y="5040453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97" name="Text Box 85"/>
          <p:cNvSpPr txBox="1">
            <a:spLocks noChangeArrowheads="1"/>
          </p:cNvSpPr>
          <p:nvPr/>
        </p:nvSpPr>
        <p:spPr bwMode="auto">
          <a:xfrm>
            <a:off x="2327634" y="5345995"/>
            <a:ext cx="371491" cy="206838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Bielsko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-Biała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98" name="Oval 86"/>
          <p:cNvSpPr>
            <a:spLocks noChangeArrowheads="1"/>
          </p:cNvSpPr>
          <p:nvPr/>
        </p:nvSpPr>
        <p:spPr bwMode="auto">
          <a:xfrm>
            <a:off x="2641924" y="5403835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599" name="Text Box 87"/>
          <p:cNvSpPr txBox="1">
            <a:spLocks noChangeArrowheads="1"/>
          </p:cNvSpPr>
          <p:nvPr/>
        </p:nvSpPr>
        <p:spPr bwMode="auto">
          <a:xfrm>
            <a:off x="1698425" y="1798941"/>
            <a:ext cx="458235" cy="10750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Chojnice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600" name="Oval 88"/>
          <p:cNvSpPr>
            <a:spLocks noChangeArrowheads="1"/>
          </p:cNvSpPr>
          <p:nvPr/>
        </p:nvSpPr>
        <p:spPr bwMode="auto">
          <a:xfrm>
            <a:off x="1870656" y="1895130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601" name="Text Box 89"/>
          <p:cNvSpPr txBox="1">
            <a:spLocks noChangeArrowheads="1"/>
          </p:cNvSpPr>
          <p:nvPr/>
        </p:nvSpPr>
        <p:spPr bwMode="auto">
          <a:xfrm>
            <a:off x="1870656" y="1249469"/>
            <a:ext cx="437492" cy="126995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Czarnówko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602" name="Oval 90"/>
          <p:cNvSpPr>
            <a:spLocks noChangeArrowheads="1"/>
          </p:cNvSpPr>
          <p:nvPr/>
        </p:nvSpPr>
        <p:spPr bwMode="auto">
          <a:xfrm>
            <a:off x="1939171" y="1157052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603" name="Oval 91"/>
          <p:cNvSpPr>
            <a:spLocks noChangeArrowheads="1"/>
          </p:cNvSpPr>
          <p:nvPr/>
        </p:nvSpPr>
        <p:spPr bwMode="auto">
          <a:xfrm>
            <a:off x="682010" y="2330811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604" name="Text Box 92"/>
          <p:cNvSpPr txBox="1">
            <a:spLocks noChangeArrowheads="1"/>
          </p:cNvSpPr>
          <p:nvPr/>
        </p:nvSpPr>
        <p:spPr bwMode="auto">
          <a:xfrm>
            <a:off x="546236" y="2222048"/>
            <a:ext cx="327490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Wardyń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605" name="Oval 93"/>
          <p:cNvSpPr>
            <a:spLocks noChangeArrowheads="1"/>
          </p:cNvSpPr>
          <p:nvPr/>
        </p:nvSpPr>
        <p:spPr bwMode="auto">
          <a:xfrm>
            <a:off x="1196189" y="1390923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606" name="Text Box 94"/>
          <p:cNvSpPr txBox="1">
            <a:spLocks noChangeArrowheads="1"/>
          </p:cNvSpPr>
          <p:nvPr/>
        </p:nvSpPr>
        <p:spPr bwMode="auto">
          <a:xfrm>
            <a:off x="1110073" y="1497800"/>
            <a:ext cx="299833" cy="10750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Sianów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607" name="Oval 95"/>
          <p:cNvSpPr>
            <a:spLocks noChangeArrowheads="1"/>
          </p:cNvSpPr>
          <p:nvPr/>
        </p:nvSpPr>
        <p:spPr bwMode="auto">
          <a:xfrm>
            <a:off x="4676639" y="4999589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608" name="Text Box 96"/>
          <p:cNvSpPr txBox="1">
            <a:spLocks noChangeArrowheads="1"/>
          </p:cNvSpPr>
          <p:nvPr/>
        </p:nvSpPr>
        <p:spPr bwMode="auto">
          <a:xfrm>
            <a:off x="4379949" y="4791493"/>
            <a:ext cx="572637" cy="137054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Nowa Sarzyna</a:t>
            </a:r>
            <a:endParaRPr kumimoji="0" lang="pl-P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609" name="Oval 97"/>
          <p:cNvSpPr>
            <a:spLocks noChangeArrowheads="1"/>
          </p:cNvSpPr>
          <p:nvPr/>
        </p:nvSpPr>
        <p:spPr bwMode="auto">
          <a:xfrm>
            <a:off x="4617552" y="4892712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99" name="Tytuł 98"/>
          <p:cNvSpPr>
            <a:spLocks noGrp="1"/>
          </p:cNvSpPr>
          <p:nvPr>
            <p:ph type="title"/>
          </p:nvPr>
        </p:nvSpPr>
        <p:spPr>
          <a:xfrm>
            <a:off x="2771800" y="188640"/>
            <a:ext cx="3008313" cy="792088"/>
          </a:xfrm>
        </p:spPr>
        <p:txBody>
          <a:bodyPr/>
          <a:lstStyle/>
          <a:p>
            <a:pPr lvl="0"/>
            <a:r>
              <a:rPr lang="pl-PL" dirty="0" smtClean="0">
                <a:latin typeface="Arial Narrow" pitchFamily="34" charset="0"/>
              </a:rPr>
              <a:t>KOMPOSTOWNIE OSADOWE W POLSCE</a:t>
            </a:r>
            <a:endParaRPr lang="pl-PL" dirty="0">
              <a:latin typeface="Arial Narrow" pitchFamily="34" charset="0"/>
            </a:endParaRPr>
          </a:p>
        </p:txBody>
      </p:sp>
      <p:sp>
        <p:nvSpPr>
          <p:cNvPr id="102" name="Symbol zastępczy tekstu 101"/>
          <p:cNvSpPr>
            <a:spLocks noGrp="1"/>
          </p:cNvSpPr>
          <p:nvPr>
            <p:ph type="body" sz="half" idx="2"/>
          </p:nvPr>
        </p:nvSpPr>
        <p:spPr>
          <a:xfrm>
            <a:off x="5580112" y="404665"/>
            <a:ext cx="3491880" cy="6048672"/>
          </a:xfrm>
        </p:spPr>
        <p:txBody>
          <a:bodyPr>
            <a:normAutofit lnSpcReduction="10000"/>
          </a:bodyPr>
          <a:lstStyle/>
          <a:p>
            <a:r>
              <a:rPr lang="pl-PL" dirty="0" smtClean="0">
                <a:latin typeface="Arial Narrow" pitchFamily="34" charset="0"/>
              </a:rPr>
              <a:t>ok. 90 obiektów recyklingu organicznego w  Polsce [KPGO,  Niemcy ok. 1 200]</a:t>
            </a:r>
          </a:p>
          <a:p>
            <a:endParaRPr lang="pl-PL" dirty="0" smtClean="0">
              <a:latin typeface="Arial Narrow" pitchFamily="34" charset="0"/>
            </a:endParaRPr>
          </a:p>
          <a:p>
            <a:r>
              <a:rPr lang="pl-PL" dirty="0" smtClean="0">
                <a:latin typeface="Arial Narrow" pitchFamily="34" charset="0"/>
              </a:rPr>
              <a:t>ok. 40 kompostowni posiada „decyzję odpadową” na kompostowanie osadów</a:t>
            </a:r>
          </a:p>
          <a:p>
            <a:endParaRPr lang="pl-PL" dirty="0" smtClean="0">
              <a:latin typeface="Arial Narrow" pitchFamily="34" charset="0"/>
            </a:endParaRPr>
          </a:p>
          <a:p>
            <a:r>
              <a:rPr lang="pl-PL" dirty="0" smtClean="0">
                <a:latin typeface="Arial Narrow" pitchFamily="34" charset="0"/>
              </a:rPr>
              <a:t>ok. 30 kompostuje osady w skali technicznej</a:t>
            </a:r>
          </a:p>
          <a:p>
            <a:endParaRPr lang="pl-PL" dirty="0" smtClean="0">
              <a:latin typeface="Arial Narrow" pitchFamily="34" charset="0"/>
            </a:endParaRPr>
          </a:p>
          <a:p>
            <a:r>
              <a:rPr lang="pl-PL" dirty="0" smtClean="0">
                <a:latin typeface="Arial Narrow" pitchFamily="34" charset="0"/>
              </a:rPr>
              <a:t>ok. 17 kompostowni posiada zezwolenie Ministra Rolnictwa i Rozwoju Wsi na dystrybucję</a:t>
            </a:r>
          </a:p>
          <a:p>
            <a:endParaRPr lang="pl-PL" dirty="0" smtClean="0">
              <a:latin typeface="Arial Narrow" pitchFamily="34" charset="0"/>
            </a:endParaRPr>
          </a:p>
          <a:p>
            <a:r>
              <a:rPr lang="pl-PL" dirty="0" smtClean="0">
                <a:latin typeface="Arial Narrow" pitchFamily="34" charset="0"/>
              </a:rPr>
              <a:t>ok. 10 można kwalifikować jako </a:t>
            </a:r>
            <a:r>
              <a:rPr lang="pl-PL" i="1" dirty="0" err="1" smtClean="0">
                <a:latin typeface="Arial Narrow" pitchFamily="34" charset="0"/>
              </a:rPr>
              <a:t>good</a:t>
            </a:r>
            <a:r>
              <a:rPr lang="pl-PL" i="1" dirty="0" smtClean="0">
                <a:latin typeface="Arial Narrow" pitchFamily="34" charset="0"/>
              </a:rPr>
              <a:t> </a:t>
            </a:r>
            <a:r>
              <a:rPr lang="pl-PL" i="1" dirty="0" err="1" smtClean="0">
                <a:latin typeface="Arial Narrow" pitchFamily="34" charset="0"/>
              </a:rPr>
              <a:t>practice</a:t>
            </a:r>
            <a:endParaRPr lang="pl-PL" i="1" dirty="0" smtClean="0">
              <a:latin typeface="Arial Narrow" pitchFamily="34" charset="0"/>
            </a:endParaRPr>
          </a:p>
          <a:p>
            <a:endParaRPr lang="pl-PL" i="1" dirty="0" smtClean="0">
              <a:latin typeface="Arial Narrow" pitchFamily="34" charset="0"/>
            </a:endParaRPr>
          </a:p>
          <a:p>
            <a:r>
              <a:rPr lang="pl-PL" dirty="0" smtClean="0">
                <a:latin typeface="Arial Narrow" pitchFamily="34" charset="0"/>
              </a:rPr>
              <a:t>rozwój kompostowni wymaga silnego wsparcia  i działań w skali regionalnej, obecnie słaba reprezentacja (</a:t>
            </a:r>
            <a:r>
              <a:rPr lang="pl-PL" dirty="0" err="1" smtClean="0">
                <a:latin typeface="Arial Narrow" pitchFamily="34" charset="0"/>
              </a:rPr>
              <a:t>EoW</a:t>
            </a:r>
            <a:r>
              <a:rPr lang="pl-PL" dirty="0" smtClean="0">
                <a:latin typeface="Arial Narrow" pitchFamily="34" charset="0"/>
              </a:rPr>
              <a:t>, ECN, itp.)</a:t>
            </a:r>
          </a:p>
          <a:p>
            <a:endParaRPr lang="pl-PL" dirty="0" smtClean="0">
              <a:latin typeface="Arial Narrow" pitchFamily="34" charset="0"/>
            </a:endParaRPr>
          </a:p>
          <a:p>
            <a:r>
              <a:rPr lang="pl-PL" dirty="0" smtClean="0">
                <a:latin typeface="Arial Narrow" pitchFamily="34" charset="0"/>
              </a:rPr>
              <a:t>zasady kontrolowanego (lub certyfikowanego) kompostowania jako warunek jakości kompostu</a:t>
            </a:r>
          </a:p>
          <a:p>
            <a:endParaRPr lang="pl-PL" dirty="0" smtClean="0">
              <a:latin typeface="Arial Narrow" pitchFamily="34" charset="0"/>
            </a:endParaRPr>
          </a:p>
          <a:p>
            <a:r>
              <a:rPr lang="pl-PL" dirty="0" smtClean="0">
                <a:latin typeface="Arial Narrow" pitchFamily="34" charset="0"/>
              </a:rPr>
              <a:t>kompost z udziałem osadów ściekowych może być poszukiwanym produktem na rynku</a:t>
            </a:r>
          </a:p>
          <a:p>
            <a:endParaRPr lang="pl-PL" dirty="0" smtClean="0">
              <a:latin typeface="Arial Narrow" pitchFamily="34" charset="0"/>
            </a:endParaRPr>
          </a:p>
          <a:p>
            <a:r>
              <a:rPr lang="pl-PL" dirty="0" smtClean="0">
                <a:latin typeface="Arial Narrow" pitchFamily="34" charset="0"/>
              </a:rPr>
              <a:t>Rekomendacja: osad z małych i średnich oczyszczalni , duże w rejonach czystej zlewni kanalizacyjnej</a:t>
            </a:r>
            <a:endParaRPr lang="pl-PL" dirty="0">
              <a:latin typeface="Arial Narrow" pitchFamily="34" charset="0"/>
            </a:endParaRPr>
          </a:p>
        </p:txBody>
      </p:sp>
      <p:sp>
        <p:nvSpPr>
          <p:cNvPr id="103" name="Oval 83"/>
          <p:cNvSpPr>
            <a:spLocks noChangeArrowheads="1"/>
          </p:cNvSpPr>
          <p:nvPr/>
        </p:nvSpPr>
        <p:spPr bwMode="auto">
          <a:xfrm>
            <a:off x="2915816" y="1484784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4" name="Text Box 27"/>
          <p:cNvSpPr txBox="1">
            <a:spLocks noChangeArrowheads="1"/>
          </p:cNvSpPr>
          <p:nvPr/>
        </p:nvSpPr>
        <p:spPr bwMode="auto">
          <a:xfrm>
            <a:off x="3059832" y="1556792"/>
            <a:ext cx="292919" cy="108763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Elbląg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" name="Oval 9"/>
          <p:cNvSpPr>
            <a:spLocks noChangeArrowheads="1"/>
          </p:cNvSpPr>
          <p:nvPr/>
        </p:nvSpPr>
        <p:spPr bwMode="auto">
          <a:xfrm>
            <a:off x="5148064" y="1988840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6" name="Text Box 19"/>
          <p:cNvSpPr txBox="1">
            <a:spLocks noChangeArrowheads="1"/>
          </p:cNvSpPr>
          <p:nvPr/>
        </p:nvSpPr>
        <p:spPr bwMode="auto">
          <a:xfrm>
            <a:off x="4788024" y="1844824"/>
            <a:ext cx="437492" cy="98704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Sokółka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7" name="Oval 71"/>
          <p:cNvSpPr>
            <a:spLocks noChangeArrowheads="1"/>
          </p:cNvSpPr>
          <p:nvPr/>
        </p:nvSpPr>
        <p:spPr bwMode="auto">
          <a:xfrm>
            <a:off x="4067944" y="1556792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8" name="Text Box 19"/>
          <p:cNvSpPr txBox="1">
            <a:spLocks noChangeArrowheads="1"/>
          </p:cNvSpPr>
          <p:nvPr/>
        </p:nvSpPr>
        <p:spPr bwMode="auto">
          <a:xfrm>
            <a:off x="3851920" y="1412776"/>
            <a:ext cx="437492" cy="98704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Giżycko</a:t>
            </a:r>
          </a:p>
        </p:txBody>
      </p:sp>
      <p:sp>
        <p:nvSpPr>
          <p:cNvPr id="109" name="Oval 8"/>
          <p:cNvSpPr>
            <a:spLocks noChangeArrowheads="1"/>
          </p:cNvSpPr>
          <p:nvPr/>
        </p:nvSpPr>
        <p:spPr bwMode="auto">
          <a:xfrm>
            <a:off x="971600" y="4330235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11" name="Text Box 33"/>
          <p:cNvSpPr txBox="1">
            <a:spLocks noChangeArrowheads="1"/>
          </p:cNvSpPr>
          <p:nvPr/>
        </p:nvSpPr>
        <p:spPr bwMode="auto">
          <a:xfrm>
            <a:off x="899592" y="4221088"/>
            <a:ext cx="522979" cy="104362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Jelenia Góra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" name="Text Box 27"/>
          <p:cNvSpPr txBox="1">
            <a:spLocks noChangeArrowheads="1"/>
          </p:cNvSpPr>
          <p:nvPr/>
        </p:nvSpPr>
        <p:spPr bwMode="auto">
          <a:xfrm>
            <a:off x="3203848" y="1412776"/>
            <a:ext cx="423664" cy="135632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Braniewo</a:t>
            </a:r>
            <a:endParaRPr kumimoji="0" lang="pl-P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" name="Oval 83"/>
          <p:cNvSpPr>
            <a:spLocks noChangeArrowheads="1"/>
          </p:cNvSpPr>
          <p:nvPr/>
        </p:nvSpPr>
        <p:spPr bwMode="auto">
          <a:xfrm>
            <a:off x="3347864" y="1305899"/>
            <a:ext cx="106859" cy="106877"/>
          </a:xfrm>
          <a:prstGeom prst="ellipse">
            <a:avLst/>
          </a:prstGeom>
          <a:solidFill>
            <a:srgbClr val="663300"/>
          </a:solidFill>
          <a:ln w="19050" algn="ctr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0"/>
            <a:ext cx="6059016" cy="851694"/>
          </a:xfrm>
        </p:spPr>
        <p:txBody>
          <a:bodyPr>
            <a:normAutofit/>
          </a:bodyPr>
          <a:lstStyle/>
          <a:p>
            <a:r>
              <a:rPr lang="pl-PL" sz="2800" dirty="0" smtClean="0">
                <a:effectLst>
                  <a:reflection blurRad="6350" stA="55000" endA="300" endPos="45500" dir="5400000" sy="-100000" algn="bl" rotWithShape="0"/>
                </a:effectLst>
                <a:latin typeface="Arial Narrow" pitchFamily="34" charset="0"/>
              </a:rPr>
              <a:t>ASPEKTY JAKOŚCI OSADÓW </a:t>
            </a:r>
            <a:endParaRPr lang="pl-PL" sz="2800" dirty="0">
              <a:effectLst>
                <a:reflection blurRad="6350" stA="55000" endA="300" endPos="45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>
          <a:xfrm>
            <a:off x="467544" y="980728"/>
            <a:ext cx="8219256" cy="2088232"/>
          </a:xfrm>
        </p:spPr>
        <p:txBody>
          <a:bodyPr>
            <a:normAutofit fontScale="92500" lnSpcReduction="10000"/>
          </a:bodyPr>
          <a:lstStyle/>
          <a:p>
            <a:r>
              <a:rPr lang="pl-PL" sz="1600" dirty="0" smtClean="0"/>
              <a:t>Nie wszystkie osady nadają się do rolniczego wykorzystania!</a:t>
            </a:r>
          </a:p>
          <a:p>
            <a:r>
              <a:rPr lang="pl-PL" sz="1600" dirty="0" smtClean="0"/>
              <a:t>Jakość osadów poprawia się (wynik m.in. rozporządzeń REACH)</a:t>
            </a:r>
          </a:p>
          <a:p>
            <a:r>
              <a:rPr lang="pl-PL" sz="1600" dirty="0" smtClean="0"/>
              <a:t>Średnio osad kierowany do rolnictwa zawiera ok. 3,67% N i  2,84 % P;</a:t>
            </a:r>
          </a:p>
          <a:p>
            <a:r>
              <a:rPr lang="pl-PL" sz="1600" dirty="0" smtClean="0"/>
              <a:t>Osady z dużych zlewni z znacznym udziałem ścieków przemysłowych rekomendowane są do termicznego przekształcania;</a:t>
            </a:r>
          </a:p>
          <a:p>
            <a:r>
              <a:rPr lang="pl-PL" sz="1600" dirty="0" smtClean="0"/>
              <a:t> Coraz większe znaczenie przypisuje się zaawansowanym metodom przeróbki osadów umożliwiającą uzyskanie klasy sanitarnej odpowiedniej dla osadu higienizowanego – dla osadu wykorzystywanego rolniczo;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/>
        </p:nvGraphicFramePr>
        <p:xfrm>
          <a:off x="683568" y="2924944"/>
          <a:ext cx="7560838" cy="3512753"/>
        </p:xfrm>
        <a:graphic>
          <a:graphicData uri="http://schemas.openxmlformats.org/drawingml/2006/table">
            <a:tbl>
              <a:tblPr/>
              <a:tblGrid>
                <a:gridCol w="1246276"/>
                <a:gridCol w="620111"/>
                <a:gridCol w="762285"/>
                <a:gridCol w="1014869"/>
                <a:gridCol w="633724"/>
                <a:gridCol w="763797"/>
                <a:gridCol w="889333"/>
                <a:gridCol w="1011842"/>
                <a:gridCol w="618601"/>
              </a:tblGrid>
              <a:tr h="2537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latin typeface="Calibri"/>
                          <a:ea typeface="Times New Roman"/>
                          <a:cs typeface="Arial"/>
                        </a:rPr>
                        <a:t>Wskaźnik</a:t>
                      </a:r>
                      <a:endParaRPr lang="pl-PL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latin typeface="Calibri"/>
                          <a:ea typeface="Times New Roman"/>
                          <a:cs typeface="Arial"/>
                        </a:rPr>
                        <a:t>Cd</a:t>
                      </a:r>
                      <a:endParaRPr lang="pl-PL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latin typeface="Calibri"/>
                          <a:ea typeface="Times New Roman"/>
                          <a:cs typeface="Arial"/>
                        </a:rPr>
                        <a:t>Cr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latin typeface="Calibri"/>
                          <a:ea typeface="Times New Roman"/>
                          <a:cs typeface="Arial"/>
                        </a:rPr>
                        <a:t>Cu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latin typeface="Calibri"/>
                          <a:ea typeface="Times New Roman"/>
                          <a:cs typeface="Arial"/>
                        </a:rPr>
                        <a:t>Hg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latin typeface="Calibri"/>
                          <a:ea typeface="Times New Roman"/>
                          <a:cs typeface="Arial"/>
                        </a:rPr>
                        <a:t>Ni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latin typeface="Calibri"/>
                          <a:ea typeface="Times New Roman"/>
                          <a:cs typeface="Arial"/>
                        </a:rPr>
                        <a:t>Pb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latin typeface="Calibri"/>
                          <a:ea typeface="Times New Roman"/>
                          <a:cs typeface="Arial"/>
                        </a:rPr>
                        <a:t>Zn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latin typeface="Calibri"/>
                          <a:ea typeface="Times New Roman"/>
                          <a:cs typeface="Arial"/>
                        </a:rPr>
                        <a:t>WWA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02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 smtClean="0">
                          <a:latin typeface="Calibri"/>
                          <a:ea typeface="Times New Roman"/>
                          <a:cs typeface="Times New Roman"/>
                        </a:rPr>
                        <a:t>Osad</a:t>
                      </a:r>
                      <a:r>
                        <a:rPr lang="pl-PL" sz="1200" b="1" baseline="300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pl-PL" sz="1200" b="1" baseline="30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/>
                          <a:ea typeface="Times New Roman"/>
                          <a:cs typeface="Times New Roman"/>
                        </a:rPr>
                        <a:t>1,89</a:t>
                      </a:r>
                      <a:endParaRPr lang="pl-PL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/>
                          <a:ea typeface="Times New Roman"/>
                          <a:cs typeface="Times New Roman"/>
                        </a:rPr>
                        <a:t>50</a:t>
                      </a:r>
                      <a:endParaRPr lang="pl-PL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/>
                          <a:ea typeface="Times New Roman"/>
                          <a:cs typeface="Times New Roman"/>
                        </a:rPr>
                        <a:t>207</a:t>
                      </a:r>
                      <a:endParaRPr lang="pl-PL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/>
                          <a:ea typeface="Times New Roman"/>
                          <a:cs typeface="Times New Roman"/>
                        </a:rPr>
                        <a:t>1,54</a:t>
                      </a:r>
                      <a:endParaRPr lang="pl-PL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endParaRPr lang="pl-PL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/>
                          <a:ea typeface="Times New Roman"/>
                          <a:cs typeface="Times New Roman"/>
                        </a:rPr>
                        <a:t>52</a:t>
                      </a:r>
                      <a:endParaRPr lang="pl-PL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smtClean="0">
                          <a:latin typeface="Calibri"/>
                          <a:ea typeface="Times New Roman"/>
                          <a:cs typeface="Times New Roman"/>
                        </a:rPr>
                        <a:t>715</a:t>
                      </a:r>
                      <a:endParaRPr lang="pl-PL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err="1" smtClean="0">
                          <a:latin typeface="Calibri"/>
                          <a:ea typeface="Times New Roman"/>
                          <a:cs typeface="Times New Roman"/>
                        </a:rPr>
                        <a:t>b.d</a:t>
                      </a:r>
                      <a:endParaRPr lang="pl-PL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4424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Dyrektywa 86/278/EEC</a:t>
                      </a:r>
                      <a:endParaRPr lang="pl-PL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20-40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-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1.000÷1.750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16÷25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300÷400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750÷1.200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2.500÷4.000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b.l</a:t>
                      </a:r>
                      <a:r>
                        <a:rPr lang="pl-PL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.</a:t>
                      </a:r>
                      <a:endParaRPr lang="pl-PL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4424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Rozporządzenie osadowe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1.000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16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300</a:t>
                      </a:r>
                      <a:endParaRPr lang="pl-PL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750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2.500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b.l.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37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UE średnia</a:t>
                      </a:r>
                      <a:r>
                        <a:rPr lang="pl-PL" sz="1200" b="1" baseline="30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16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705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939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11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224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622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2.462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b.d.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37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UE max</a:t>
                      </a:r>
                      <a:r>
                        <a:rPr lang="pl-PL" sz="1200" b="1" baseline="30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2.000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1.750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25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1.200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4.000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b.d.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37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UE min</a:t>
                      </a:r>
                      <a:r>
                        <a:rPr lang="pl-PL" sz="1200" b="1" baseline="30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0,5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b.l.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0,2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b.d.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37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UE mediana</a:t>
                      </a:r>
                      <a:r>
                        <a:rPr lang="pl-PL" sz="1200" b="1" baseline="30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12,5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1.000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750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2.500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b.d.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537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Propozycja KE </a:t>
                      </a:r>
                      <a:r>
                        <a:rPr lang="pl-PL" sz="1200" b="1" baseline="30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1.000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1.000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2.500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</a:t>
                      </a:r>
                      <a:endParaRPr lang="pl-PL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854894">
                <a:tc gridSpan="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(1) </a:t>
                      </a: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statystyka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z </a:t>
                      </a: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krajów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członkowskich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UE - </a:t>
                      </a: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na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podstawie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danych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z  Tab. 1 </a:t>
                      </a: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Załącznika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1  Working  document  sludge and </a:t>
                      </a: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biowaste</a:t>
                      </a:r>
                      <a:r>
                        <a:rPr lang="en-US" sz="1100" b="0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US" sz="1100" b="0" dirty="0" err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za</a:t>
                      </a:r>
                      <a:r>
                        <a:rPr lang="en-US" sz="1100" b="0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en-US" sz="1100" b="0" dirty="0" err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Millieu</a:t>
                      </a:r>
                      <a:r>
                        <a:rPr lang="en-US" sz="1100" b="0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1100" b="0" dirty="0" err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WRc</a:t>
                      </a:r>
                      <a:r>
                        <a:rPr lang="en-US" sz="1100" b="0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and RPA, 2010 – </a:t>
                      </a:r>
                      <a:r>
                        <a:rPr lang="en-US" sz="1100" b="0" dirty="0" err="1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za</a:t>
                      </a:r>
                      <a:r>
                        <a:rPr lang="en-US" sz="1100" b="0" dirty="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SEDE and Andersen, 2002 and Alabaster and LeBlanc, 2008) 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/>
                      </a:r>
                      <a:b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</a:b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(2) Tab. 2 - Working  document  sludge and </a:t>
                      </a: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biowaste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, 21 </a:t>
                      </a: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september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2010, Brussels </a:t>
                      </a:r>
                      <a:b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</a:b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b.l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= </a:t>
                      </a: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bez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limitu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; </a:t>
                      </a: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b.d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. = </a:t>
                      </a: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brak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danych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b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</a:br>
                      <a:r>
                        <a:rPr lang="en-US" sz="1100" b="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Wlk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. </a:t>
                      </a:r>
                      <a:r>
                        <a:rPr lang="pl-PL" sz="11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Brytania - limity dla metali ciężkich dotyczą tylko gleb</a:t>
                      </a:r>
                      <a:endParaRPr lang="pl-PL" sz="1200" b="1" dirty="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Symbol zastępczy zawartości 2"/>
          <p:cNvSpPr txBox="1">
            <a:spLocks/>
          </p:cNvSpPr>
          <p:nvPr/>
        </p:nvSpPr>
        <p:spPr bwMode="auto">
          <a:xfrm>
            <a:off x="467544" y="1196752"/>
            <a:ext cx="828040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l-PL" dirty="0">
                <a:latin typeface="Calibri" pitchFamily="34" charset="0"/>
              </a:rPr>
              <a:t>Masa osadów i ich sposób przeróbki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pl-PL" sz="1600" dirty="0">
                <a:latin typeface="Calibri" pitchFamily="34" charset="0"/>
              </a:rPr>
              <a:t>Ilość końcowa osadów </a:t>
            </a:r>
            <a:br>
              <a:rPr lang="pl-PL" sz="1600" dirty="0">
                <a:latin typeface="Calibri" pitchFamily="34" charset="0"/>
              </a:rPr>
            </a:br>
            <a:r>
              <a:rPr lang="pl-PL" sz="1600" dirty="0">
                <a:latin typeface="Calibri" pitchFamily="34" charset="0"/>
              </a:rPr>
              <a:t>(stabilizacja i odwodnienie),</a:t>
            </a:r>
            <a:br>
              <a:rPr lang="pl-PL" sz="1600" dirty="0">
                <a:latin typeface="Calibri" pitchFamily="34" charset="0"/>
              </a:rPr>
            </a:br>
            <a:r>
              <a:rPr lang="pl-PL" sz="1200" dirty="0">
                <a:latin typeface="Calibri" pitchFamily="34" charset="0"/>
              </a:rPr>
              <a:t>[kg </a:t>
            </a:r>
            <a:r>
              <a:rPr lang="pl-PL" sz="1200" dirty="0" err="1">
                <a:latin typeface="Calibri" pitchFamily="34" charset="0"/>
              </a:rPr>
              <a:t>s.m</a:t>
            </a:r>
            <a:r>
              <a:rPr lang="pl-PL" sz="1200" dirty="0">
                <a:latin typeface="Calibri" pitchFamily="34" charset="0"/>
              </a:rPr>
              <a:t>./RLM/rok;  kg </a:t>
            </a:r>
            <a:r>
              <a:rPr lang="pl-PL" sz="1200" dirty="0" err="1">
                <a:latin typeface="Calibri" pitchFamily="34" charset="0"/>
              </a:rPr>
              <a:t>s.m</a:t>
            </a:r>
            <a:r>
              <a:rPr lang="pl-PL" sz="1200" dirty="0">
                <a:latin typeface="Calibri" pitchFamily="34" charset="0"/>
              </a:rPr>
              <a:t>./m</a:t>
            </a:r>
            <a:r>
              <a:rPr lang="pl-PL" sz="1200" baseline="30000" dirty="0">
                <a:latin typeface="Calibri" pitchFamily="34" charset="0"/>
              </a:rPr>
              <a:t>3</a:t>
            </a:r>
            <a:r>
              <a:rPr lang="pl-PL" sz="1200" dirty="0">
                <a:latin typeface="Calibri" pitchFamily="34" charset="0"/>
              </a:rPr>
              <a:t>]</a:t>
            </a:r>
            <a:endParaRPr lang="pl-PL" sz="1600" dirty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pl-PL" sz="1600" dirty="0">
                <a:latin typeface="Calibri" pitchFamily="34" charset="0"/>
              </a:rPr>
              <a:t>Przychody operacyjne (energia i synergia),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pl-PL" sz="1600" dirty="0">
                <a:latin typeface="Calibri" pitchFamily="34" charset="0"/>
              </a:rPr>
              <a:t>Koszty inwestycyjne i operacyjne przeróbki osadów,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pl-PL" dirty="0">
                <a:latin typeface="Calibri" pitchFamily="34" charset="0"/>
              </a:rPr>
              <a:t>Sposób zagospodarowania </a:t>
            </a:r>
            <a:r>
              <a:rPr lang="pl-PL" sz="1400" dirty="0">
                <a:latin typeface="Calibri" pitchFamily="34" charset="0"/>
              </a:rPr>
              <a:t>(</a:t>
            </a:r>
            <a:r>
              <a:rPr lang="pl-PL" sz="1400" dirty="0" err="1">
                <a:latin typeface="Calibri" pitchFamily="34" charset="0"/>
              </a:rPr>
              <a:t>zal</a:t>
            </a:r>
            <a:r>
              <a:rPr lang="pl-PL" sz="1400" dirty="0">
                <a:latin typeface="Calibri" pitchFamily="34" charset="0"/>
              </a:rPr>
              <a:t>. jakość i ilość)</a:t>
            </a:r>
            <a:endParaRPr lang="pl-PL" dirty="0">
              <a:latin typeface="Calibri" pitchFamily="34" charset="0"/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pl-PL" sz="1600" dirty="0">
                <a:latin typeface="Calibri" pitchFamily="34" charset="0"/>
              </a:rPr>
              <a:t>Koszt/przychód bezpośredni i pośredni 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pl-PL" sz="1600" dirty="0">
                <a:latin typeface="Calibri" pitchFamily="34" charset="0"/>
              </a:rPr>
              <a:t>Uwarunkowania lokalne</a:t>
            </a:r>
          </a:p>
        </p:txBody>
      </p:sp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1259632" y="692696"/>
            <a:ext cx="7481776" cy="457200"/>
          </a:xfrm>
        </p:spPr>
        <p:txBody>
          <a:bodyPr>
            <a:normAutofit fontScale="90000"/>
          </a:bodyPr>
          <a:lstStyle/>
          <a:p>
            <a:r>
              <a:rPr lang="pl-PL" dirty="0" smtClean="0">
                <a:latin typeface="Arial Narrow" pitchFamily="34" charset="0"/>
              </a:rPr>
              <a:t>CO MA WPŁYW NA KOSZTY </a:t>
            </a:r>
            <a:br>
              <a:rPr lang="pl-PL" dirty="0" smtClean="0">
                <a:latin typeface="Arial Narrow" pitchFamily="34" charset="0"/>
              </a:rPr>
            </a:br>
            <a:r>
              <a:rPr lang="pl-PL" dirty="0" smtClean="0">
                <a:latin typeface="Arial Narrow" pitchFamily="34" charset="0"/>
              </a:rPr>
              <a:t>GOSPODARKI OSADOWEJ ?</a:t>
            </a:r>
            <a:br>
              <a:rPr lang="pl-PL" dirty="0" smtClean="0">
                <a:latin typeface="Arial Narrow" pitchFamily="34" charset="0"/>
              </a:rPr>
            </a:br>
            <a:endParaRPr lang="pl-PL" dirty="0">
              <a:latin typeface="Arial Narrow" pitchFamily="34" charset="0"/>
            </a:endParaRPr>
          </a:p>
        </p:txBody>
      </p:sp>
      <p:graphicFrame>
        <p:nvGraphicFramePr>
          <p:cNvPr id="8" name="Wykres 7"/>
          <p:cNvGraphicFramePr>
            <a:graphicFrameLocks noGrp="1"/>
          </p:cNvGraphicFramePr>
          <p:nvPr/>
        </p:nvGraphicFramePr>
        <p:xfrm>
          <a:off x="0" y="2276872"/>
          <a:ext cx="8964488" cy="4221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Mnożenie 8"/>
          <p:cNvSpPr/>
          <p:nvPr/>
        </p:nvSpPr>
        <p:spPr>
          <a:xfrm>
            <a:off x="3275856" y="4581128"/>
            <a:ext cx="1224136" cy="1200720"/>
          </a:xfrm>
          <a:prstGeom prst="mathMultiply">
            <a:avLst>
              <a:gd name="adj1" fmla="val 607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rgbClr val="FFFFFF"/>
              </a:solidFill>
            </a:endParaRPr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auto">
          <a:xfrm>
            <a:off x="179512" y="6381328"/>
            <a:ext cx="81359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000" dirty="0">
                <a:solidFill>
                  <a:srgbClr val="000000"/>
                </a:solidFill>
                <a:latin typeface="Calibri" pitchFamily="34" charset="0"/>
              </a:rPr>
              <a:t>*Dane na podstawie </a:t>
            </a:r>
            <a:r>
              <a:rPr lang="en-GB" sz="1000" dirty="0">
                <a:solidFill>
                  <a:srgbClr val="000000"/>
                </a:solidFill>
                <a:latin typeface="Calibri" pitchFamily="34" charset="0"/>
              </a:rPr>
              <a:t>Environmental, economic and social </a:t>
            </a:r>
            <a:r>
              <a:rPr lang="en-GB" sz="1000" dirty="0" err="1">
                <a:solidFill>
                  <a:srgbClr val="000000"/>
                </a:solidFill>
                <a:latin typeface="Calibri" pitchFamily="34" charset="0"/>
              </a:rPr>
              <a:t>impactst</a:t>
            </a:r>
            <a:r>
              <a:rPr lang="en-GB" sz="1000" dirty="0">
                <a:solidFill>
                  <a:srgbClr val="000000"/>
                </a:solidFill>
                <a:latin typeface="Calibri" pitchFamily="34" charset="0"/>
              </a:rPr>
              <a:t> of the use of sewage sludge on land – Final Report </a:t>
            </a:r>
            <a:r>
              <a:rPr lang="pl-PL" sz="1000" dirty="0">
                <a:solidFill>
                  <a:srgbClr val="000000"/>
                </a:solidFill>
                <a:latin typeface="Calibri" pitchFamily="34" charset="0"/>
              </a:rPr>
              <a:t>– 2011 rok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pl-PL" sz="2800" b="1" dirty="0" smtClean="0">
                <a:effectLst>
                  <a:reflection blurRad="6350" stA="55000" endA="300" endPos="45500" dir="5400000" sy="-100000" algn="bl" rotWithShape="0"/>
                </a:effectLst>
                <a:latin typeface="Arial Narrow" pitchFamily="34" charset="0"/>
              </a:rPr>
              <a:t>W czym problem osadowy…?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95536" y="1412776"/>
            <a:ext cx="4244280" cy="2985195"/>
          </a:xfrm>
        </p:spPr>
        <p:txBody>
          <a:bodyPr>
            <a:noAutofit/>
          </a:bodyPr>
          <a:lstStyle/>
          <a:p>
            <a:r>
              <a:rPr lang="pl-PL" sz="1600" dirty="0" smtClean="0"/>
              <a:t>Skala masy:</a:t>
            </a:r>
          </a:p>
          <a:p>
            <a:pPr lvl="1"/>
            <a:r>
              <a:rPr lang="pl-PL" sz="1400" dirty="0" smtClean="0"/>
              <a:t>odwodniony osad (20 </a:t>
            </a:r>
            <a:r>
              <a:rPr lang="pl-PL" sz="1400" dirty="0" err="1" smtClean="0"/>
              <a:t>s.m</a:t>
            </a:r>
            <a:r>
              <a:rPr lang="pl-PL" sz="1400" dirty="0" smtClean="0"/>
              <a:t>.): Polska: 4 mln ton </a:t>
            </a:r>
            <a:br>
              <a:rPr lang="pl-PL" sz="1400" dirty="0" smtClean="0"/>
            </a:br>
            <a:r>
              <a:rPr lang="pl-PL" sz="1400" dirty="0" smtClean="0"/>
              <a:t>(40% strumienia odpadu komunalnego);</a:t>
            </a:r>
          </a:p>
          <a:p>
            <a:r>
              <a:rPr lang="pl-PL" sz="1600" dirty="0" smtClean="0"/>
              <a:t>Stabilizacja:</a:t>
            </a:r>
          </a:p>
          <a:p>
            <a:pPr lvl="1"/>
            <a:r>
              <a:rPr lang="pl-PL" sz="1400" dirty="0" smtClean="0"/>
              <a:t>duża masa osadów słabo-ustabilizowanych lub nieustabilizowanych</a:t>
            </a:r>
          </a:p>
          <a:p>
            <a:pPr lvl="1"/>
            <a:r>
              <a:rPr lang="pl-PL" sz="1400" dirty="0" smtClean="0"/>
              <a:t>z 3 000 oczyszczalni w Polsce tylko ok. 80 ma fermentację</a:t>
            </a:r>
          </a:p>
          <a:p>
            <a:r>
              <a:rPr lang="pl-PL" sz="1600" dirty="0" smtClean="0"/>
              <a:t>Instalacje :</a:t>
            </a:r>
          </a:p>
          <a:p>
            <a:pPr lvl="1"/>
            <a:r>
              <a:rPr lang="pl-PL" sz="1400" dirty="0" smtClean="0"/>
              <a:t>brak instalacji do zaawansowanej przeróbki osadów;</a:t>
            </a:r>
          </a:p>
          <a:p>
            <a:r>
              <a:rPr lang="pl-PL" sz="1600" dirty="0" smtClean="0"/>
              <a:t>Kompetencje  </a:t>
            </a:r>
          </a:p>
          <a:p>
            <a:pPr lvl="1"/>
            <a:r>
              <a:rPr lang="pl-PL" sz="1400" dirty="0" smtClean="0"/>
              <a:t>odpowiedzialność i profesjonalizacja;</a:t>
            </a:r>
          </a:p>
          <a:p>
            <a:pPr lvl="1"/>
            <a:r>
              <a:rPr lang="pl-PL" sz="1400" dirty="0" smtClean="0"/>
              <a:t>kto powinien zająć się wtórną przeróbką i końcowym zagospodarowaniem osadów?;</a:t>
            </a:r>
          </a:p>
          <a:p>
            <a:r>
              <a:rPr lang="pl-PL" sz="1600" dirty="0" smtClean="0"/>
              <a:t>Pieniądze:</a:t>
            </a:r>
          </a:p>
          <a:p>
            <a:pPr lvl="1"/>
            <a:r>
              <a:rPr lang="pl-PL" sz="1400" dirty="0" smtClean="0"/>
              <a:t>AKPOŚK 1,35 mld zł na gospodarkę osadową;</a:t>
            </a:r>
          </a:p>
          <a:p>
            <a:pPr lvl="1"/>
            <a:r>
              <a:rPr lang="pl-PL" sz="1400" dirty="0" smtClean="0"/>
              <a:t>Jedyny program pomocowy NFOŚiGW – budżet 400 mln;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half" idx="2"/>
          </p:nvPr>
        </p:nvSpPr>
        <p:spPr>
          <a:xfrm>
            <a:off x="4788024" y="3944813"/>
            <a:ext cx="4038600" cy="2913187"/>
          </a:xfrm>
        </p:spPr>
        <p:txBody>
          <a:bodyPr>
            <a:normAutofit/>
          </a:bodyPr>
          <a:lstStyle/>
          <a:p>
            <a:r>
              <a:rPr lang="pl-PL" sz="1600" dirty="0" smtClean="0"/>
              <a:t>Prawo:</a:t>
            </a:r>
          </a:p>
          <a:p>
            <a:pPr lvl="1"/>
            <a:r>
              <a:rPr lang="pl-PL" sz="1400" dirty="0" smtClean="0"/>
              <a:t>zakaz składowania od 01.01.2013;</a:t>
            </a:r>
          </a:p>
          <a:p>
            <a:pPr lvl="1"/>
            <a:r>
              <a:rPr lang="pl-PL" sz="1400" dirty="0" smtClean="0"/>
              <a:t>bardzo mało czasu na wypełnienie zobowiązań akcesyjnych;</a:t>
            </a:r>
          </a:p>
          <a:p>
            <a:pPr lvl="1"/>
            <a:r>
              <a:rPr lang="pl-PL" sz="1400" dirty="0" smtClean="0"/>
              <a:t>aspekty jakościowe i hierarchia postępowania z odpadami;</a:t>
            </a:r>
          </a:p>
          <a:p>
            <a:pPr lvl="1"/>
            <a:r>
              <a:rPr lang="pl-PL" sz="1400" dirty="0" smtClean="0"/>
              <a:t>akceptacja społeczna;</a:t>
            </a:r>
          </a:p>
          <a:p>
            <a:r>
              <a:rPr lang="pl-PL" sz="1600" dirty="0" smtClean="0"/>
              <a:t>Potencjał nawozowy i energetyczny osadów</a:t>
            </a:r>
          </a:p>
          <a:p>
            <a:endParaRPr lang="pl-PL" dirty="0"/>
          </a:p>
        </p:txBody>
      </p:sp>
      <p:graphicFrame>
        <p:nvGraphicFramePr>
          <p:cNvPr id="5" name="Symbol zastępczy zawartości 4"/>
          <p:cNvGraphicFramePr>
            <a:graphicFrameLocks/>
          </p:cNvGraphicFramePr>
          <p:nvPr/>
        </p:nvGraphicFramePr>
        <p:xfrm>
          <a:off x="4644008" y="260648"/>
          <a:ext cx="4355976" cy="3168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ymbol zastępczy tekstu 2"/>
          <p:cNvSpPr txBox="1">
            <a:spLocks/>
          </p:cNvSpPr>
          <p:nvPr/>
        </p:nvSpPr>
        <p:spPr>
          <a:xfrm>
            <a:off x="5148064" y="3284984"/>
            <a:ext cx="4464496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Podejście „produktowe”  czy „odpadowe”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" name="Łącznik prosty 111"/>
          <p:cNvCxnSpPr/>
          <p:nvPr/>
        </p:nvCxnSpPr>
        <p:spPr>
          <a:xfrm>
            <a:off x="6161068" y="3311402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a 1017"/>
          <p:cNvGrpSpPr/>
          <p:nvPr/>
        </p:nvGrpSpPr>
        <p:grpSpPr>
          <a:xfrm>
            <a:off x="4248987" y="1574708"/>
            <a:ext cx="842756" cy="880973"/>
            <a:chOff x="7884641" y="1795455"/>
            <a:chExt cx="842756" cy="880973"/>
          </a:xfrm>
        </p:grpSpPr>
        <p:sp>
          <p:nvSpPr>
            <p:cNvPr id="282" name="Rectangle 256"/>
            <p:cNvSpPr>
              <a:spLocks noChangeArrowheads="1"/>
            </p:cNvSpPr>
            <p:nvPr/>
          </p:nvSpPr>
          <p:spPr bwMode="auto">
            <a:xfrm>
              <a:off x="7884641" y="1883235"/>
              <a:ext cx="792088" cy="675963"/>
            </a:xfrm>
            <a:prstGeom prst="rect">
              <a:avLst/>
            </a:pr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380" name="Line 158"/>
            <p:cNvSpPr>
              <a:spLocks noChangeShapeType="1"/>
            </p:cNvSpPr>
            <p:nvPr/>
          </p:nvSpPr>
          <p:spPr bwMode="auto">
            <a:xfrm flipV="1">
              <a:off x="7884641" y="1795455"/>
              <a:ext cx="922" cy="76953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383" name="Line 155"/>
            <p:cNvSpPr>
              <a:spLocks noChangeShapeType="1"/>
            </p:cNvSpPr>
            <p:nvPr/>
          </p:nvSpPr>
          <p:spPr bwMode="auto">
            <a:xfrm flipV="1">
              <a:off x="8676729" y="1795455"/>
              <a:ext cx="922" cy="76953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519" name="Rectangle 19"/>
            <p:cNvSpPr>
              <a:spLocks noChangeArrowheads="1"/>
            </p:cNvSpPr>
            <p:nvPr/>
          </p:nvSpPr>
          <p:spPr bwMode="auto">
            <a:xfrm>
              <a:off x="8702515" y="2584251"/>
              <a:ext cx="24882" cy="92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84" name="Line 154"/>
            <p:cNvSpPr>
              <a:spLocks noChangeShapeType="1"/>
            </p:cNvSpPr>
            <p:nvPr/>
          </p:nvSpPr>
          <p:spPr bwMode="auto">
            <a:xfrm>
              <a:off x="7891957" y="2566742"/>
              <a:ext cx="792088" cy="0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616" name="Freeform 153"/>
            <p:cNvSpPr>
              <a:spLocks noEditPoints="1"/>
            </p:cNvSpPr>
            <p:nvPr/>
          </p:nvSpPr>
          <p:spPr bwMode="auto">
            <a:xfrm>
              <a:off x="7958937" y="1809063"/>
              <a:ext cx="662706" cy="714682"/>
            </a:xfrm>
            <a:custGeom>
              <a:avLst/>
              <a:gdLst/>
              <a:ahLst/>
              <a:cxnLst>
                <a:cxn ang="0">
                  <a:pos x="1811" y="48"/>
                </a:cxn>
                <a:cxn ang="0">
                  <a:pos x="1826" y="97"/>
                </a:cxn>
                <a:cxn ang="0">
                  <a:pos x="1811" y="129"/>
                </a:cxn>
                <a:cxn ang="0">
                  <a:pos x="1826" y="210"/>
                </a:cxn>
                <a:cxn ang="0">
                  <a:pos x="1826" y="226"/>
                </a:cxn>
                <a:cxn ang="0">
                  <a:pos x="1811" y="307"/>
                </a:cxn>
                <a:cxn ang="0">
                  <a:pos x="1826" y="355"/>
                </a:cxn>
                <a:cxn ang="0">
                  <a:pos x="1811" y="386"/>
                </a:cxn>
                <a:cxn ang="0">
                  <a:pos x="1826" y="467"/>
                </a:cxn>
                <a:cxn ang="0">
                  <a:pos x="1826" y="482"/>
                </a:cxn>
                <a:cxn ang="0">
                  <a:pos x="1811" y="563"/>
                </a:cxn>
                <a:cxn ang="0">
                  <a:pos x="1826" y="611"/>
                </a:cxn>
                <a:cxn ang="0">
                  <a:pos x="1811" y="644"/>
                </a:cxn>
                <a:cxn ang="0">
                  <a:pos x="1826" y="723"/>
                </a:cxn>
                <a:cxn ang="0">
                  <a:pos x="1826" y="741"/>
                </a:cxn>
                <a:cxn ang="0">
                  <a:pos x="1811" y="820"/>
                </a:cxn>
                <a:cxn ang="0">
                  <a:pos x="1826" y="868"/>
                </a:cxn>
                <a:cxn ang="0">
                  <a:pos x="1811" y="901"/>
                </a:cxn>
                <a:cxn ang="0">
                  <a:pos x="1826" y="982"/>
                </a:cxn>
                <a:cxn ang="0">
                  <a:pos x="1826" y="997"/>
                </a:cxn>
                <a:cxn ang="0">
                  <a:pos x="1791" y="1041"/>
                </a:cxn>
                <a:cxn ang="0">
                  <a:pos x="1743" y="1057"/>
                </a:cxn>
                <a:cxn ang="0">
                  <a:pos x="1711" y="1041"/>
                </a:cxn>
                <a:cxn ang="0">
                  <a:pos x="1630" y="1057"/>
                </a:cxn>
                <a:cxn ang="0">
                  <a:pos x="1614" y="1057"/>
                </a:cxn>
                <a:cxn ang="0">
                  <a:pos x="1533" y="1041"/>
                </a:cxn>
                <a:cxn ang="0">
                  <a:pos x="1485" y="1057"/>
                </a:cxn>
                <a:cxn ang="0">
                  <a:pos x="1454" y="1041"/>
                </a:cxn>
                <a:cxn ang="0">
                  <a:pos x="1373" y="1057"/>
                </a:cxn>
                <a:cxn ang="0">
                  <a:pos x="1358" y="1057"/>
                </a:cxn>
                <a:cxn ang="0">
                  <a:pos x="1277" y="1041"/>
                </a:cxn>
                <a:cxn ang="0">
                  <a:pos x="1229" y="1057"/>
                </a:cxn>
                <a:cxn ang="0">
                  <a:pos x="1196" y="1041"/>
                </a:cxn>
                <a:cxn ang="0">
                  <a:pos x="1117" y="1057"/>
                </a:cxn>
                <a:cxn ang="0">
                  <a:pos x="1100" y="1057"/>
                </a:cxn>
                <a:cxn ang="0">
                  <a:pos x="1021" y="1041"/>
                </a:cxn>
                <a:cxn ang="0">
                  <a:pos x="973" y="1057"/>
                </a:cxn>
                <a:cxn ang="0">
                  <a:pos x="940" y="1041"/>
                </a:cxn>
                <a:cxn ang="0">
                  <a:pos x="859" y="1057"/>
                </a:cxn>
                <a:cxn ang="0">
                  <a:pos x="844" y="1057"/>
                </a:cxn>
                <a:cxn ang="0">
                  <a:pos x="763" y="1041"/>
                </a:cxn>
                <a:cxn ang="0">
                  <a:pos x="715" y="1057"/>
                </a:cxn>
                <a:cxn ang="0">
                  <a:pos x="684" y="1041"/>
                </a:cxn>
                <a:cxn ang="0">
                  <a:pos x="603" y="1057"/>
                </a:cxn>
                <a:cxn ang="0">
                  <a:pos x="588" y="1057"/>
                </a:cxn>
                <a:cxn ang="0">
                  <a:pos x="507" y="1041"/>
                </a:cxn>
                <a:cxn ang="0">
                  <a:pos x="458" y="1057"/>
                </a:cxn>
                <a:cxn ang="0">
                  <a:pos x="426" y="1041"/>
                </a:cxn>
                <a:cxn ang="0">
                  <a:pos x="347" y="1057"/>
                </a:cxn>
                <a:cxn ang="0">
                  <a:pos x="329" y="1057"/>
                </a:cxn>
                <a:cxn ang="0">
                  <a:pos x="250" y="1041"/>
                </a:cxn>
                <a:cxn ang="0">
                  <a:pos x="202" y="1057"/>
                </a:cxn>
                <a:cxn ang="0">
                  <a:pos x="170" y="1041"/>
                </a:cxn>
                <a:cxn ang="0">
                  <a:pos x="89" y="1057"/>
                </a:cxn>
                <a:cxn ang="0">
                  <a:pos x="73" y="1057"/>
                </a:cxn>
                <a:cxn ang="0">
                  <a:pos x="0" y="1041"/>
                </a:cxn>
              </a:cxnLst>
              <a:rect l="0" t="0" r="r" b="b"/>
              <a:pathLst>
                <a:path w="1826" h="1057">
                  <a:moveTo>
                    <a:pt x="1826" y="0"/>
                  </a:moveTo>
                  <a:lnTo>
                    <a:pt x="1826" y="17"/>
                  </a:lnTo>
                  <a:lnTo>
                    <a:pt x="1811" y="17"/>
                  </a:lnTo>
                  <a:lnTo>
                    <a:pt x="1811" y="0"/>
                  </a:lnTo>
                  <a:lnTo>
                    <a:pt x="1826" y="0"/>
                  </a:lnTo>
                  <a:close/>
                  <a:moveTo>
                    <a:pt x="1826" y="33"/>
                  </a:moveTo>
                  <a:lnTo>
                    <a:pt x="1826" y="48"/>
                  </a:lnTo>
                  <a:lnTo>
                    <a:pt x="1811" y="48"/>
                  </a:lnTo>
                  <a:lnTo>
                    <a:pt x="1811" y="33"/>
                  </a:lnTo>
                  <a:lnTo>
                    <a:pt x="1826" y="33"/>
                  </a:lnTo>
                  <a:close/>
                  <a:moveTo>
                    <a:pt x="1826" y="66"/>
                  </a:moveTo>
                  <a:lnTo>
                    <a:pt x="1826" y="81"/>
                  </a:lnTo>
                  <a:lnTo>
                    <a:pt x="1811" y="81"/>
                  </a:lnTo>
                  <a:lnTo>
                    <a:pt x="1811" y="66"/>
                  </a:lnTo>
                  <a:lnTo>
                    <a:pt x="1826" y="66"/>
                  </a:lnTo>
                  <a:close/>
                  <a:moveTo>
                    <a:pt x="1826" y="97"/>
                  </a:moveTo>
                  <a:lnTo>
                    <a:pt x="1826" y="114"/>
                  </a:lnTo>
                  <a:lnTo>
                    <a:pt x="1811" y="114"/>
                  </a:lnTo>
                  <a:lnTo>
                    <a:pt x="1811" y="97"/>
                  </a:lnTo>
                  <a:lnTo>
                    <a:pt x="1826" y="97"/>
                  </a:lnTo>
                  <a:close/>
                  <a:moveTo>
                    <a:pt x="1826" y="129"/>
                  </a:moveTo>
                  <a:lnTo>
                    <a:pt x="1826" y="145"/>
                  </a:lnTo>
                  <a:lnTo>
                    <a:pt x="1811" y="145"/>
                  </a:lnTo>
                  <a:lnTo>
                    <a:pt x="1811" y="129"/>
                  </a:lnTo>
                  <a:lnTo>
                    <a:pt x="1826" y="129"/>
                  </a:lnTo>
                  <a:close/>
                  <a:moveTo>
                    <a:pt x="1826" y="162"/>
                  </a:moveTo>
                  <a:lnTo>
                    <a:pt x="1826" y="178"/>
                  </a:lnTo>
                  <a:lnTo>
                    <a:pt x="1811" y="178"/>
                  </a:lnTo>
                  <a:lnTo>
                    <a:pt x="1811" y="162"/>
                  </a:lnTo>
                  <a:lnTo>
                    <a:pt x="1826" y="162"/>
                  </a:lnTo>
                  <a:close/>
                  <a:moveTo>
                    <a:pt x="1826" y="193"/>
                  </a:moveTo>
                  <a:lnTo>
                    <a:pt x="1826" y="210"/>
                  </a:lnTo>
                  <a:lnTo>
                    <a:pt x="1811" y="210"/>
                  </a:lnTo>
                  <a:lnTo>
                    <a:pt x="1811" y="193"/>
                  </a:lnTo>
                  <a:lnTo>
                    <a:pt x="1826" y="193"/>
                  </a:lnTo>
                  <a:close/>
                  <a:moveTo>
                    <a:pt x="1826" y="226"/>
                  </a:moveTo>
                  <a:lnTo>
                    <a:pt x="1826" y="241"/>
                  </a:lnTo>
                  <a:lnTo>
                    <a:pt x="1811" y="241"/>
                  </a:lnTo>
                  <a:lnTo>
                    <a:pt x="1811" y="226"/>
                  </a:lnTo>
                  <a:lnTo>
                    <a:pt x="1826" y="226"/>
                  </a:lnTo>
                  <a:close/>
                  <a:moveTo>
                    <a:pt x="1826" y="259"/>
                  </a:moveTo>
                  <a:lnTo>
                    <a:pt x="1826" y="274"/>
                  </a:lnTo>
                  <a:lnTo>
                    <a:pt x="1811" y="274"/>
                  </a:lnTo>
                  <a:lnTo>
                    <a:pt x="1811" y="259"/>
                  </a:lnTo>
                  <a:lnTo>
                    <a:pt x="1826" y="259"/>
                  </a:lnTo>
                  <a:close/>
                  <a:moveTo>
                    <a:pt x="1826" y="289"/>
                  </a:moveTo>
                  <a:lnTo>
                    <a:pt x="1826" y="307"/>
                  </a:lnTo>
                  <a:lnTo>
                    <a:pt x="1811" y="307"/>
                  </a:lnTo>
                  <a:lnTo>
                    <a:pt x="1811" y="289"/>
                  </a:lnTo>
                  <a:lnTo>
                    <a:pt x="1826" y="289"/>
                  </a:lnTo>
                  <a:close/>
                  <a:moveTo>
                    <a:pt x="1826" y="322"/>
                  </a:moveTo>
                  <a:lnTo>
                    <a:pt x="1826" y="338"/>
                  </a:lnTo>
                  <a:lnTo>
                    <a:pt x="1811" y="338"/>
                  </a:lnTo>
                  <a:lnTo>
                    <a:pt x="1811" y="322"/>
                  </a:lnTo>
                  <a:lnTo>
                    <a:pt x="1826" y="322"/>
                  </a:lnTo>
                  <a:close/>
                  <a:moveTo>
                    <a:pt x="1826" y="355"/>
                  </a:moveTo>
                  <a:lnTo>
                    <a:pt x="1826" y="370"/>
                  </a:lnTo>
                  <a:lnTo>
                    <a:pt x="1811" y="370"/>
                  </a:lnTo>
                  <a:lnTo>
                    <a:pt x="1811" y="355"/>
                  </a:lnTo>
                  <a:lnTo>
                    <a:pt x="1826" y="355"/>
                  </a:lnTo>
                  <a:close/>
                  <a:moveTo>
                    <a:pt x="1826" y="386"/>
                  </a:moveTo>
                  <a:lnTo>
                    <a:pt x="1826" y="403"/>
                  </a:lnTo>
                  <a:lnTo>
                    <a:pt x="1811" y="403"/>
                  </a:lnTo>
                  <a:lnTo>
                    <a:pt x="1811" y="386"/>
                  </a:lnTo>
                  <a:lnTo>
                    <a:pt x="1826" y="386"/>
                  </a:lnTo>
                  <a:close/>
                  <a:moveTo>
                    <a:pt x="1826" y="419"/>
                  </a:moveTo>
                  <a:lnTo>
                    <a:pt x="1826" y="434"/>
                  </a:lnTo>
                  <a:lnTo>
                    <a:pt x="1811" y="434"/>
                  </a:lnTo>
                  <a:lnTo>
                    <a:pt x="1811" y="419"/>
                  </a:lnTo>
                  <a:lnTo>
                    <a:pt x="1826" y="419"/>
                  </a:lnTo>
                  <a:close/>
                  <a:moveTo>
                    <a:pt x="1826" y="451"/>
                  </a:moveTo>
                  <a:lnTo>
                    <a:pt x="1826" y="467"/>
                  </a:lnTo>
                  <a:lnTo>
                    <a:pt x="1811" y="467"/>
                  </a:lnTo>
                  <a:lnTo>
                    <a:pt x="1811" y="451"/>
                  </a:lnTo>
                  <a:lnTo>
                    <a:pt x="1826" y="451"/>
                  </a:lnTo>
                  <a:close/>
                  <a:moveTo>
                    <a:pt x="1826" y="482"/>
                  </a:moveTo>
                  <a:lnTo>
                    <a:pt x="1826" y="500"/>
                  </a:lnTo>
                  <a:lnTo>
                    <a:pt x="1811" y="500"/>
                  </a:lnTo>
                  <a:lnTo>
                    <a:pt x="1811" y="482"/>
                  </a:lnTo>
                  <a:lnTo>
                    <a:pt x="1826" y="482"/>
                  </a:lnTo>
                  <a:close/>
                  <a:moveTo>
                    <a:pt x="1826" y="515"/>
                  </a:moveTo>
                  <a:lnTo>
                    <a:pt x="1826" y="530"/>
                  </a:lnTo>
                  <a:lnTo>
                    <a:pt x="1811" y="530"/>
                  </a:lnTo>
                  <a:lnTo>
                    <a:pt x="1811" y="515"/>
                  </a:lnTo>
                  <a:lnTo>
                    <a:pt x="1826" y="515"/>
                  </a:lnTo>
                  <a:close/>
                  <a:moveTo>
                    <a:pt x="1826" y="548"/>
                  </a:moveTo>
                  <a:lnTo>
                    <a:pt x="1826" y="563"/>
                  </a:lnTo>
                  <a:lnTo>
                    <a:pt x="1811" y="563"/>
                  </a:lnTo>
                  <a:lnTo>
                    <a:pt x="1811" y="548"/>
                  </a:lnTo>
                  <a:lnTo>
                    <a:pt x="1826" y="548"/>
                  </a:lnTo>
                  <a:close/>
                  <a:moveTo>
                    <a:pt x="1826" y="579"/>
                  </a:moveTo>
                  <a:lnTo>
                    <a:pt x="1826" y="596"/>
                  </a:lnTo>
                  <a:lnTo>
                    <a:pt x="1811" y="596"/>
                  </a:lnTo>
                  <a:lnTo>
                    <a:pt x="1811" y="579"/>
                  </a:lnTo>
                  <a:lnTo>
                    <a:pt x="1826" y="579"/>
                  </a:lnTo>
                  <a:close/>
                  <a:moveTo>
                    <a:pt x="1826" y="611"/>
                  </a:moveTo>
                  <a:lnTo>
                    <a:pt x="1826" y="627"/>
                  </a:lnTo>
                  <a:lnTo>
                    <a:pt x="1811" y="627"/>
                  </a:lnTo>
                  <a:lnTo>
                    <a:pt x="1811" y="611"/>
                  </a:lnTo>
                  <a:lnTo>
                    <a:pt x="1826" y="611"/>
                  </a:lnTo>
                  <a:close/>
                  <a:moveTo>
                    <a:pt x="1826" y="644"/>
                  </a:moveTo>
                  <a:lnTo>
                    <a:pt x="1826" y="660"/>
                  </a:lnTo>
                  <a:lnTo>
                    <a:pt x="1811" y="660"/>
                  </a:lnTo>
                  <a:lnTo>
                    <a:pt x="1811" y="644"/>
                  </a:lnTo>
                  <a:lnTo>
                    <a:pt x="1826" y="644"/>
                  </a:lnTo>
                  <a:close/>
                  <a:moveTo>
                    <a:pt x="1826" y="675"/>
                  </a:moveTo>
                  <a:lnTo>
                    <a:pt x="1826" y="692"/>
                  </a:lnTo>
                  <a:lnTo>
                    <a:pt x="1811" y="692"/>
                  </a:lnTo>
                  <a:lnTo>
                    <a:pt x="1811" y="675"/>
                  </a:lnTo>
                  <a:lnTo>
                    <a:pt x="1826" y="675"/>
                  </a:lnTo>
                  <a:close/>
                  <a:moveTo>
                    <a:pt x="1826" y="708"/>
                  </a:moveTo>
                  <a:lnTo>
                    <a:pt x="1826" y="723"/>
                  </a:lnTo>
                  <a:lnTo>
                    <a:pt x="1811" y="723"/>
                  </a:lnTo>
                  <a:lnTo>
                    <a:pt x="1811" y="708"/>
                  </a:lnTo>
                  <a:lnTo>
                    <a:pt x="1826" y="708"/>
                  </a:lnTo>
                  <a:close/>
                  <a:moveTo>
                    <a:pt x="1826" y="741"/>
                  </a:moveTo>
                  <a:lnTo>
                    <a:pt x="1826" y="756"/>
                  </a:lnTo>
                  <a:lnTo>
                    <a:pt x="1811" y="756"/>
                  </a:lnTo>
                  <a:lnTo>
                    <a:pt x="1811" y="741"/>
                  </a:lnTo>
                  <a:lnTo>
                    <a:pt x="1826" y="741"/>
                  </a:lnTo>
                  <a:close/>
                  <a:moveTo>
                    <a:pt x="1826" y="771"/>
                  </a:moveTo>
                  <a:lnTo>
                    <a:pt x="1826" y="789"/>
                  </a:lnTo>
                  <a:lnTo>
                    <a:pt x="1811" y="789"/>
                  </a:lnTo>
                  <a:lnTo>
                    <a:pt x="1811" y="771"/>
                  </a:lnTo>
                  <a:lnTo>
                    <a:pt x="1826" y="771"/>
                  </a:lnTo>
                  <a:close/>
                  <a:moveTo>
                    <a:pt x="1826" y="804"/>
                  </a:moveTo>
                  <a:lnTo>
                    <a:pt x="1826" y="820"/>
                  </a:lnTo>
                  <a:lnTo>
                    <a:pt x="1811" y="820"/>
                  </a:lnTo>
                  <a:lnTo>
                    <a:pt x="1811" y="804"/>
                  </a:lnTo>
                  <a:lnTo>
                    <a:pt x="1826" y="804"/>
                  </a:lnTo>
                  <a:close/>
                  <a:moveTo>
                    <a:pt x="1826" y="837"/>
                  </a:moveTo>
                  <a:lnTo>
                    <a:pt x="1826" y="852"/>
                  </a:lnTo>
                  <a:lnTo>
                    <a:pt x="1811" y="852"/>
                  </a:lnTo>
                  <a:lnTo>
                    <a:pt x="1811" y="837"/>
                  </a:lnTo>
                  <a:lnTo>
                    <a:pt x="1826" y="837"/>
                  </a:lnTo>
                  <a:close/>
                  <a:moveTo>
                    <a:pt x="1826" y="868"/>
                  </a:moveTo>
                  <a:lnTo>
                    <a:pt x="1826" y="885"/>
                  </a:lnTo>
                  <a:lnTo>
                    <a:pt x="1811" y="885"/>
                  </a:lnTo>
                  <a:lnTo>
                    <a:pt x="1811" y="868"/>
                  </a:lnTo>
                  <a:lnTo>
                    <a:pt x="1826" y="868"/>
                  </a:lnTo>
                  <a:close/>
                  <a:moveTo>
                    <a:pt x="1826" y="901"/>
                  </a:moveTo>
                  <a:lnTo>
                    <a:pt x="1826" y="916"/>
                  </a:lnTo>
                  <a:lnTo>
                    <a:pt x="1811" y="916"/>
                  </a:lnTo>
                  <a:lnTo>
                    <a:pt x="1811" y="901"/>
                  </a:lnTo>
                  <a:lnTo>
                    <a:pt x="1826" y="901"/>
                  </a:lnTo>
                  <a:close/>
                  <a:moveTo>
                    <a:pt x="1826" y="933"/>
                  </a:moveTo>
                  <a:lnTo>
                    <a:pt x="1826" y="949"/>
                  </a:lnTo>
                  <a:lnTo>
                    <a:pt x="1811" y="949"/>
                  </a:lnTo>
                  <a:lnTo>
                    <a:pt x="1811" y="933"/>
                  </a:lnTo>
                  <a:lnTo>
                    <a:pt x="1826" y="933"/>
                  </a:lnTo>
                  <a:close/>
                  <a:moveTo>
                    <a:pt x="1826" y="964"/>
                  </a:moveTo>
                  <a:lnTo>
                    <a:pt x="1826" y="982"/>
                  </a:lnTo>
                  <a:lnTo>
                    <a:pt x="1811" y="982"/>
                  </a:lnTo>
                  <a:lnTo>
                    <a:pt x="1811" y="964"/>
                  </a:lnTo>
                  <a:lnTo>
                    <a:pt x="1826" y="964"/>
                  </a:lnTo>
                  <a:close/>
                  <a:moveTo>
                    <a:pt x="1826" y="997"/>
                  </a:moveTo>
                  <a:lnTo>
                    <a:pt x="1826" y="1013"/>
                  </a:lnTo>
                  <a:lnTo>
                    <a:pt x="1811" y="1013"/>
                  </a:lnTo>
                  <a:lnTo>
                    <a:pt x="1811" y="997"/>
                  </a:lnTo>
                  <a:lnTo>
                    <a:pt x="1826" y="997"/>
                  </a:lnTo>
                  <a:close/>
                  <a:moveTo>
                    <a:pt x="1826" y="1030"/>
                  </a:moveTo>
                  <a:lnTo>
                    <a:pt x="1826" y="1045"/>
                  </a:lnTo>
                  <a:lnTo>
                    <a:pt x="1811" y="1045"/>
                  </a:lnTo>
                  <a:lnTo>
                    <a:pt x="1811" y="1030"/>
                  </a:lnTo>
                  <a:lnTo>
                    <a:pt x="1826" y="1030"/>
                  </a:lnTo>
                  <a:close/>
                  <a:moveTo>
                    <a:pt x="1807" y="1057"/>
                  </a:moveTo>
                  <a:lnTo>
                    <a:pt x="1791" y="1057"/>
                  </a:lnTo>
                  <a:lnTo>
                    <a:pt x="1791" y="1041"/>
                  </a:lnTo>
                  <a:lnTo>
                    <a:pt x="1807" y="1041"/>
                  </a:lnTo>
                  <a:lnTo>
                    <a:pt x="1807" y="1057"/>
                  </a:lnTo>
                  <a:close/>
                  <a:moveTo>
                    <a:pt x="1774" y="1057"/>
                  </a:moveTo>
                  <a:lnTo>
                    <a:pt x="1759" y="1057"/>
                  </a:lnTo>
                  <a:lnTo>
                    <a:pt x="1759" y="1041"/>
                  </a:lnTo>
                  <a:lnTo>
                    <a:pt x="1774" y="1041"/>
                  </a:lnTo>
                  <a:lnTo>
                    <a:pt x="1774" y="1057"/>
                  </a:lnTo>
                  <a:close/>
                  <a:moveTo>
                    <a:pt x="1743" y="1057"/>
                  </a:moveTo>
                  <a:lnTo>
                    <a:pt x="1726" y="1057"/>
                  </a:lnTo>
                  <a:lnTo>
                    <a:pt x="1726" y="1041"/>
                  </a:lnTo>
                  <a:lnTo>
                    <a:pt x="1743" y="1041"/>
                  </a:lnTo>
                  <a:lnTo>
                    <a:pt x="1743" y="1057"/>
                  </a:lnTo>
                  <a:close/>
                  <a:moveTo>
                    <a:pt x="1711" y="1057"/>
                  </a:moveTo>
                  <a:lnTo>
                    <a:pt x="1695" y="1057"/>
                  </a:lnTo>
                  <a:lnTo>
                    <a:pt x="1695" y="1041"/>
                  </a:lnTo>
                  <a:lnTo>
                    <a:pt x="1711" y="1041"/>
                  </a:lnTo>
                  <a:lnTo>
                    <a:pt x="1711" y="1057"/>
                  </a:lnTo>
                  <a:close/>
                  <a:moveTo>
                    <a:pt x="1678" y="1057"/>
                  </a:moveTo>
                  <a:lnTo>
                    <a:pt x="1662" y="1057"/>
                  </a:lnTo>
                  <a:lnTo>
                    <a:pt x="1662" y="1041"/>
                  </a:lnTo>
                  <a:lnTo>
                    <a:pt x="1678" y="1041"/>
                  </a:lnTo>
                  <a:lnTo>
                    <a:pt x="1678" y="1057"/>
                  </a:lnTo>
                  <a:close/>
                  <a:moveTo>
                    <a:pt x="1647" y="1057"/>
                  </a:moveTo>
                  <a:lnTo>
                    <a:pt x="1630" y="1057"/>
                  </a:lnTo>
                  <a:lnTo>
                    <a:pt x="1630" y="1041"/>
                  </a:lnTo>
                  <a:lnTo>
                    <a:pt x="1647" y="1041"/>
                  </a:lnTo>
                  <a:lnTo>
                    <a:pt x="1647" y="1057"/>
                  </a:lnTo>
                  <a:close/>
                  <a:moveTo>
                    <a:pt x="1614" y="1057"/>
                  </a:moveTo>
                  <a:lnTo>
                    <a:pt x="1599" y="1057"/>
                  </a:lnTo>
                  <a:lnTo>
                    <a:pt x="1599" y="1041"/>
                  </a:lnTo>
                  <a:lnTo>
                    <a:pt x="1614" y="1041"/>
                  </a:lnTo>
                  <a:lnTo>
                    <a:pt x="1614" y="1057"/>
                  </a:lnTo>
                  <a:close/>
                  <a:moveTo>
                    <a:pt x="1582" y="1057"/>
                  </a:moveTo>
                  <a:lnTo>
                    <a:pt x="1566" y="1057"/>
                  </a:lnTo>
                  <a:lnTo>
                    <a:pt x="1566" y="1041"/>
                  </a:lnTo>
                  <a:lnTo>
                    <a:pt x="1582" y="1041"/>
                  </a:lnTo>
                  <a:lnTo>
                    <a:pt x="1582" y="1057"/>
                  </a:lnTo>
                  <a:close/>
                  <a:moveTo>
                    <a:pt x="1551" y="1057"/>
                  </a:moveTo>
                  <a:lnTo>
                    <a:pt x="1533" y="1057"/>
                  </a:lnTo>
                  <a:lnTo>
                    <a:pt x="1533" y="1041"/>
                  </a:lnTo>
                  <a:lnTo>
                    <a:pt x="1551" y="1041"/>
                  </a:lnTo>
                  <a:lnTo>
                    <a:pt x="1551" y="1057"/>
                  </a:lnTo>
                  <a:close/>
                  <a:moveTo>
                    <a:pt x="1518" y="1057"/>
                  </a:moveTo>
                  <a:lnTo>
                    <a:pt x="1503" y="1057"/>
                  </a:lnTo>
                  <a:lnTo>
                    <a:pt x="1503" y="1041"/>
                  </a:lnTo>
                  <a:lnTo>
                    <a:pt x="1518" y="1041"/>
                  </a:lnTo>
                  <a:lnTo>
                    <a:pt x="1518" y="1057"/>
                  </a:lnTo>
                  <a:close/>
                  <a:moveTo>
                    <a:pt x="1485" y="1057"/>
                  </a:moveTo>
                  <a:lnTo>
                    <a:pt x="1470" y="1057"/>
                  </a:lnTo>
                  <a:lnTo>
                    <a:pt x="1470" y="1041"/>
                  </a:lnTo>
                  <a:lnTo>
                    <a:pt x="1485" y="1041"/>
                  </a:lnTo>
                  <a:lnTo>
                    <a:pt x="1485" y="1057"/>
                  </a:lnTo>
                  <a:close/>
                  <a:moveTo>
                    <a:pt x="1454" y="1057"/>
                  </a:moveTo>
                  <a:lnTo>
                    <a:pt x="1437" y="1057"/>
                  </a:lnTo>
                  <a:lnTo>
                    <a:pt x="1437" y="1041"/>
                  </a:lnTo>
                  <a:lnTo>
                    <a:pt x="1454" y="1041"/>
                  </a:lnTo>
                  <a:lnTo>
                    <a:pt x="1454" y="1057"/>
                  </a:lnTo>
                  <a:close/>
                  <a:moveTo>
                    <a:pt x="1422" y="1057"/>
                  </a:moveTo>
                  <a:lnTo>
                    <a:pt x="1406" y="1057"/>
                  </a:lnTo>
                  <a:lnTo>
                    <a:pt x="1406" y="1041"/>
                  </a:lnTo>
                  <a:lnTo>
                    <a:pt x="1422" y="1041"/>
                  </a:lnTo>
                  <a:lnTo>
                    <a:pt x="1422" y="1057"/>
                  </a:lnTo>
                  <a:close/>
                  <a:moveTo>
                    <a:pt x="1389" y="1057"/>
                  </a:moveTo>
                  <a:lnTo>
                    <a:pt x="1373" y="1057"/>
                  </a:lnTo>
                  <a:lnTo>
                    <a:pt x="1373" y="1041"/>
                  </a:lnTo>
                  <a:lnTo>
                    <a:pt x="1389" y="1041"/>
                  </a:lnTo>
                  <a:lnTo>
                    <a:pt x="1389" y="1057"/>
                  </a:lnTo>
                  <a:close/>
                  <a:moveTo>
                    <a:pt x="1358" y="1057"/>
                  </a:moveTo>
                  <a:lnTo>
                    <a:pt x="1341" y="1057"/>
                  </a:lnTo>
                  <a:lnTo>
                    <a:pt x="1341" y="1041"/>
                  </a:lnTo>
                  <a:lnTo>
                    <a:pt x="1358" y="1041"/>
                  </a:lnTo>
                  <a:lnTo>
                    <a:pt x="1358" y="1057"/>
                  </a:lnTo>
                  <a:close/>
                  <a:moveTo>
                    <a:pt x="1325" y="1057"/>
                  </a:moveTo>
                  <a:lnTo>
                    <a:pt x="1310" y="1057"/>
                  </a:lnTo>
                  <a:lnTo>
                    <a:pt x="1310" y="1041"/>
                  </a:lnTo>
                  <a:lnTo>
                    <a:pt x="1325" y="1041"/>
                  </a:lnTo>
                  <a:lnTo>
                    <a:pt x="1325" y="1057"/>
                  </a:lnTo>
                  <a:close/>
                  <a:moveTo>
                    <a:pt x="1293" y="1057"/>
                  </a:moveTo>
                  <a:lnTo>
                    <a:pt x="1277" y="1057"/>
                  </a:lnTo>
                  <a:lnTo>
                    <a:pt x="1277" y="1041"/>
                  </a:lnTo>
                  <a:lnTo>
                    <a:pt x="1293" y="1041"/>
                  </a:lnTo>
                  <a:lnTo>
                    <a:pt x="1293" y="1057"/>
                  </a:lnTo>
                  <a:close/>
                  <a:moveTo>
                    <a:pt x="1262" y="1057"/>
                  </a:moveTo>
                  <a:lnTo>
                    <a:pt x="1244" y="1057"/>
                  </a:lnTo>
                  <a:lnTo>
                    <a:pt x="1244" y="1041"/>
                  </a:lnTo>
                  <a:lnTo>
                    <a:pt x="1262" y="1041"/>
                  </a:lnTo>
                  <a:lnTo>
                    <a:pt x="1262" y="1057"/>
                  </a:lnTo>
                  <a:close/>
                  <a:moveTo>
                    <a:pt x="1229" y="1057"/>
                  </a:moveTo>
                  <a:lnTo>
                    <a:pt x="1214" y="1057"/>
                  </a:lnTo>
                  <a:lnTo>
                    <a:pt x="1214" y="1041"/>
                  </a:lnTo>
                  <a:lnTo>
                    <a:pt x="1229" y="1041"/>
                  </a:lnTo>
                  <a:lnTo>
                    <a:pt x="1229" y="1057"/>
                  </a:lnTo>
                  <a:close/>
                  <a:moveTo>
                    <a:pt x="1196" y="1057"/>
                  </a:moveTo>
                  <a:lnTo>
                    <a:pt x="1181" y="1057"/>
                  </a:lnTo>
                  <a:lnTo>
                    <a:pt x="1181" y="1041"/>
                  </a:lnTo>
                  <a:lnTo>
                    <a:pt x="1196" y="1041"/>
                  </a:lnTo>
                  <a:lnTo>
                    <a:pt x="1196" y="1057"/>
                  </a:lnTo>
                  <a:close/>
                  <a:moveTo>
                    <a:pt x="1165" y="1057"/>
                  </a:moveTo>
                  <a:lnTo>
                    <a:pt x="1148" y="1057"/>
                  </a:lnTo>
                  <a:lnTo>
                    <a:pt x="1148" y="1041"/>
                  </a:lnTo>
                  <a:lnTo>
                    <a:pt x="1165" y="1041"/>
                  </a:lnTo>
                  <a:lnTo>
                    <a:pt x="1165" y="1057"/>
                  </a:lnTo>
                  <a:close/>
                  <a:moveTo>
                    <a:pt x="1133" y="1057"/>
                  </a:moveTo>
                  <a:lnTo>
                    <a:pt x="1117" y="1057"/>
                  </a:lnTo>
                  <a:lnTo>
                    <a:pt x="1117" y="1041"/>
                  </a:lnTo>
                  <a:lnTo>
                    <a:pt x="1133" y="1041"/>
                  </a:lnTo>
                  <a:lnTo>
                    <a:pt x="1133" y="1057"/>
                  </a:lnTo>
                  <a:close/>
                  <a:moveTo>
                    <a:pt x="1100" y="1057"/>
                  </a:moveTo>
                  <a:lnTo>
                    <a:pt x="1085" y="1057"/>
                  </a:lnTo>
                  <a:lnTo>
                    <a:pt x="1085" y="1041"/>
                  </a:lnTo>
                  <a:lnTo>
                    <a:pt x="1100" y="1041"/>
                  </a:lnTo>
                  <a:lnTo>
                    <a:pt x="1100" y="1057"/>
                  </a:lnTo>
                  <a:close/>
                  <a:moveTo>
                    <a:pt x="1069" y="1057"/>
                  </a:moveTo>
                  <a:lnTo>
                    <a:pt x="1052" y="1057"/>
                  </a:lnTo>
                  <a:lnTo>
                    <a:pt x="1052" y="1041"/>
                  </a:lnTo>
                  <a:lnTo>
                    <a:pt x="1069" y="1041"/>
                  </a:lnTo>
                  <a:lnTo>
                    <a:pt x="1069" y="1057"/>
                  </a:lnTo>
                  <a:close/>
                  <a:moveTo>
                    <a:pt x="1036" y="1057"/>
                  </a:moveTo>
                  <a:lnTo>
                    <a:pt x="1021" y="1057"/>
                  </a:lnTo>
                  <a:lnTo>
                    <a:pt x="1021" y="1041"/>
                  </a:lnTo>
                  <a:lnTo>
                    <a:pt x="1036" y="1041"/>
                  </a:lnTo>
                  <a:lnTo>
                    <a:pt x="1036" y="1057"/>
                  </a:lnTo>
                  <a:close/>
                  <a:moveTo>
                    <a:pt x="1004" y="1057"/>
                  </a:moveTo>
                  <a:lnTo>
                    <a:pt x="988" y="1057"/>
                  </a:lnTo>
                  <a:lnTo>
                    <a:pt x="988" y="1041"/>
                  </a:lnTo>
                  <a:lnTo>
                    <a:pt x="1004" y="1041"/>
                  </a:lnTo>
                  <a:lnTo>
                    <a:pt x="1004" y="1057"/>
                  </a:lnTo>
                  <a:close/>
                  <a:moveTo>
                    <a:pt x="973" y="1057"/>
                  </a:moveTo>
                  <a:lnTo>
                    <a:pt x="955" y="1057"/>
                  </a:lnTo>
                  <a:lnTo>
                    <a:pt x="955" y="1041"/>
                  </a:lnTo>
                  <a:lnTo>
                    <a:pt x="973" y="1041"/>
                  </a:lnTo>
                  <a:lnTo>
                    <a:pt x="973" y="1057"/>
                  </a:lnTo>
                  <a:close/>
                  <a:moveTo>
                    <a:pt x="940" y="1057"/>
                  </a:moveTo>
                  <a:lnTo>
                    <a:pt x="925" y="1057"/>
                  </a:lnTo>
                  <a:lnTo>
                    <a:pt x="925" y="1041"/>
                  </a:lnTo>
                  <a:lnTo>
                    <a:pt x="940" y="1041"/>
                  </a:lnTo>
                  <a:lnTo>
                    <a:pt x="940" y="1057"/>
                  </a:lnTo>
                  <a:close/>
                  <a:moveTo>
                    <a:pt x="907" y="1057"/>
                  </a:moveTo>
                  <a:lnTo>
                    <a:pt x="892" y="1057"/>
                  </a:lnTo>
                  <a:lnTo>
                    <a:pt x="892" y="1041"/>
                  </a:lnTo>
                  <a:lnTo>
                    <a:pt x="907" y="1041"/>
                  </a:lnTo>
                  <a:lnTo>
                    <a:pt x="907" y="1057"/>
                  </a:lnTo>
                  <a:close/>
                  <a:moveTo>
                    <a:pt x="876" y="1057"/>
                  </a:moveTo>
                  <a:lnTo>
                    <a:pt x="859" y="1057"/>
                  </a:lnTo>
                  <a:lnTo>
                    <a:pt x="859" y="1041"/>
                  </a:lnTo>
                  <a:lnTo>
                    <a:pt x="876" y="1041"/>
                  </a:lnTo>
                  <a:lnTo>
                    <a:pt x="876" y="1057"/>
                  </a:lnTo>
                  <a:close/>
                  <a:moveTo>
                    <a:pt x="844" y="1057"/>
                  </a:moveTo>
                  <a:lnTo>
                    <a:pt x="828" y="1057"/>
                  </a:lnTo>
                  <a:lnTo>
                    <a:pt x="828" y="1041"/>
                  </a:lnTo>
                  <a:lnTo>
                    <a:pt x="844" y="1041"/>
                  </a:lnTo>
                  <a:lnTo>
                    <a:pt x="844" y="1057"/>
                  </a:lnTo>
                  <a:close/>
                  <a:moveTo>
                    <a:pt x="811" y="1057"/>
                  </a:moveTo>
                  <a:lnTo>
                    <a:pt x="796" y="1057"/>
                  </a:lnTo>
                  <a:lnTo>
                    <a:pt x="796" y="1041"/>
                  </a:lnTo>
                  <a:lnTo>
                    <a:pt x="811" y="1041"/>
                  </a:lnTo>
                  <a:lnTo>
                    <a:pt x="811" y="1057"/>
                  </a:lnTo>
                  <a:close/>
                  <a:moveTo>
                    <a:pt x="780" y="1057"/>
                  </a:moveTo>
                  <a:lnTo>
                    <a:pt x="763" y="1057"/>
                  </a:lnTo>
                  <a:lnTo>
                    <a:pt x="763" y="1041"/>
                  </a:lnTo>
                  <a:lnTo>
                    <a:pt x="780" y="1041"/>
                  </a:lnTo>
                  <a:lnTo>
                    <a:pt x="780" y="1057"/>
                  </a:lnTo>
                  <a:close/>
                  <a:moveTo>
                    <a:pt x="747" y="1057"/>
                  </a:moveTo>
                  <a:lnTo>
                    <a:pt x="732" y="1057"/>
                  </a:lnTo>
                  <a:lnTo>
                    <a:pt x="732" y="1041"/>
                  </a:lnTo>
                  <a:lnTo>
                    <a:pt x="747" y="1041"/>
                  </a:lnTo>
                  <a:lnTo>
                    <a:pt x="747" y="1057"/>
                  </a:lnTo>
                  <a:close/>
                  <a:moveTo>
                    <a:pt x="715" y="1057"/>
                  </a:moveTo>
                  <a:lnTo>
                    <a:pt x="699" y="1057"/>
                  </a:lnTo>
                  <a:lnTo>
                    <a:pt x="699" y="1041"/>
                  </a:lnTo>
                  <a:lnTo>
                    <a:pt x="715" y="1041"/>
                  </a:lnTo>
                  <a:lnTo>
                    <a:pt x="715" y="1057"/>
                  </a:lnTo>
                  <a:close/>
                  <a:moveTo>
                    <a:pt x="684" y="1057"/>
                  </a:moveTo>
                  <a:lnTo>
                    <a:pt x="667" y="1057"/>
                  </a:lnTo>
                  <a:lnTo>
                    <a:pt x="667" y="1041"/>
                  </a:lnTo>
                  <a:lnTo>
                    <a:pt x="684" y="1041"/>
                  </a:lnTo>
                  <a:lnTo>
                    <a:pt x="684" y="1057"/>
                  </a:lnTo>
                  <a:close/>
                  <a:moveTo>
                    <a:pt x="651" y="1057"/>
                  </a:moveTo>
                  <a:lnTo>
                    <a:pt x="636" y="1057"/>
                  </a:lnTo>
                  <a:lnTo>
                    <a:pt x="636" y="1041"/>
                  </a:lnTo>
                  <a:lnTo>
                    <a:pt x="651" y="1041"/>
                  </a:lnTo>
                  <a:lnTo>
                    <a:pt x="651" y="1057"/>
                  </a:lnTo>
                  <a:close/>
                  <a:moveTo>
                    <a:pt x="618" y="1057"/>
                  </a:moveTo>
                  <a:lnTo>
                    <a:pt x="603" y="1057"/>
                  </a:lnTo>
                  <a:lnTo>
                    <a:pt x="603" y="1041"/>
                  </a:lnTo>
                  <a:lnTo>
                    <a:pt x="618" y="1041"/>
                  </a:lnTo>
                  <a:lnTo>
                    <a:pt x="618" y="1057"/>
                  </a:lnTo>
                  <a:close/>
                  <a:moveTo>
                    <a:pt x="588" y="1057"/>
                  </a:moveTo>
                  <a:lnTo>
                    <a:pt x="570" y="1057"/>
                  </a:lnTo>
                  <a:lnTo>
                    <a:pt x="570" y="1041"/>
                  </a:lnTo>
                  <a:lnTo>
                    <a:pt x="588" y="1041"/>
                  </a:lnTo>
                  <a:lnTo>
                    <a:pt x="588" y="1057"/>
                  </a:lnTo>
                  <a:close/>
                  <a:moveTo>
                    <a:pt x="555" y="1057"/>
                  </a:moveTo>
                  <a:lnTo>
                    <a:pt x="539" y="1057"/>
                  </a:lnTo>
                  <a:lnTo>
                    <a:pt x="539" y="1041"/>
                  </a:lnTo>
                  <a:lnTo>
                    <a:pt x="555" y="1041"/>
                  </a:lnTo>
                  <a:lnTo>
                    <a:pt x="555" y="1057"/>
                  </a:lnTo>
                  <a:close/>
                  <a:moveTo>
                    <a:pt x="522" y="1057"/>
                  </a:moveTo>
                  <a:lnTo>
                    <a:pt x="507" y="1057"/>
                  </a:lnTo>
                  <a:lnTo>
                    <a:pt x="507" y="1041"/>
                  </a:lnTo>
                  <a:lnTo>
                    <a:pt x="522" y="1041"/>
                  </a:lnTo>
                  <a:lnTo>
                    <a:pt x="522" y="1057"/>
                  </a:lnTo>
                  <a:close/>
                  <a:moveTo>
                    <a:pt x="491" y="1057"/>
                  </a:moveTo>
                  <a:lnTo>
                    <a:pt x="474" y="1057"/>
                  </a:lnTo>
                  <a:lnTo>
                    <a:pt x="474" y="1041"/>
                  </a:lnTo>
                  <a:lnTo>
                    <a:pt x="491" y="1041"/>
                  </a:lnTo>
                  <a:lnTo>
                    <a:pt x="491" y="1057"/>
                  </a:lnTo>
                  <a:close/>
                  <a:moveTo>
                    <a:pt x="458" y="1057"/>
                  </a:moveTo>
                  <a:lnTo>
                    <a:pt x="443" y="1057"/>
                  </a:lnTo>
                  <a:lnTo>
                    <a:pt x="443" y="1041"/>
                  </a:lnTo>
                  <a:lnTo>
                    <a:pt x="458" y="1041"/>
                  </a:lnTo>
                  <a:lnTo>
                    <a:pt x="458" y="1057"/>
                  </a:lnTo>
                  <a:close/>
                  <a:moveTo>
                    <a:pt x="426" y="1057"/>
                  </a:moveTo>
                  <a:lnTo>
                    <a:pt x="410" y="1057"/>
                  </a:lnTo>
                  <a:lnTo>
                    <a:pt x="410" y="1041"/>
                  </a:lnTo>
                  <a:lnTo>
                    <a:pt x="426" y="1041"/>
                  </a:lnTo>
                  <a:lnTo>
                    <a:pt x="426" y="1057"/>
                  </a:lnTo>
                  <a:close/>
                  <a:moveTo>
                    <a:pt x="395" y="1057"/>
                  </a:moveTo>
                  <a:lnTo>
                    <a:pt x="378" y="1057"/>
                  </a:lnTo>
                  <a:lnTo>
                    <a:pt x="378" y="1041"/>
                  </a:lnTo>
                  <a:lnTo>
                    <a:pt x="395" y="1041"/>
                  </a:lnTo>
                  <a:lnTo>
                    <a:pt x="395" y="1057"/>
                  </a:lnTo>
                  <a:close/>
                  <a:moveTo>
                    <a:pt x="362" y="1057"/>
                  </a:moveTo>
                  <a:lnTo>
                    <a:pt x="347" y="1057"/>
                  </a:lnTo>
                  <a:lnTo>
                    <a:pt x="347" y="1041"/>
                  </a:lnTo>
                  <a:lnTo>
                    <a:pt x="362" y="1041"/>
                  </a:lnTo>
                  <a:lnTo>
                    <a:pt x="362" y="1057"/>
                  </a:lnTo>
                  <a:close/>
                  <a:moveTo>
                    <a:pt x="329" y="1057"/>
                  </a:moveTo>
                  <a:lnTo>
                    <a:pt x="314" y="1057"/>
                  </a:lnTo>
                  <a:lnTo>
                    <a:pt x="314" y="1041"/>
                  </a:lnTo>
                  <a:lnTo>
                    <a:pt x="329" y="1041"/>
                  </a:lnTo>
                  <a:lnTo>
                    <a:pt x="329" y="1057"/>
                  </a:lnTo>
                  <a:close/>
                  <a:moveTo>
                    <a:pt x="299" y="1057"/>
                  </a:moveTo>
                  <a:lnTo>
                    <a:pt x="281" y="1057"/>
                  </a:lnTo>
                  <a:lnTo>
                    <a:pt x="281" y="1041"/>
                  </a:lnTo>
                  <a:lnTo>
                    <a:pt x="299" y="1041"/>
                  </a:lnTo>
                  <a:lnTo>
                    <a:pt x="299" y="1057"/>
                  </a:lnTo>
                  <a:close/>
                  <a:moveTo>
                    <a:pt x="266" y="1057"/>
                  </a:moveTo>
                  <a:lnTo>
                    <a:pt x="250" y="1057"/>
                  </a:lnTo>
                  <a:lnTo>
                    <a:pt x="250" y="1041"/>
                  </a:lnTo>
                  <a:lnTo>
                    <a:pt x="266" y="1041"/>
                  </a:lnTo>
                  <a:lnTo>
                    <a:pt x="266" y="1057"/>
                  </a:lnTo>
                  <a:close/>
                  <a:moveTo>
                    <a:pt x="233" y="1057"/>
                  </a:moveTo>
                  <a:lnTo>
                    <a:pt x="218" y="1057"/>
                  </a:lnTo>
                  <a:lnTo>
                    <a:pt x="218" y="1041"/>
                  </a:lnTo>
                  <a:lnTo>
                    <a:pt x="233" y="1041"/>
                  </a:lnTo>
                  <a:lnTo>
                    <a:pt x="233" y="1057"/>
                  </a:lnTo>
                  <a:close/>
                  <a:moveTo>
                    <a:pt x="202" y="1057"/>
                  </a:moveTo>
                  <a:lnTo>
                    <a:pt x="185" y="1057"/>
                  </a:lnTo>
                  <a:lnTo>
                    <a:pt x="185" y="1041"/>
                  </a:lnTo>
                  <a:lnTo>
                    <a:pt x="202" y="1041"/>
                  </a:lnTo>
                  <a:lnTo>
                    <a:pt x="202" y="1057"/>
                  </a:lnTo>
                  <a:close/>
                  <a:moveTo>
                    <a:pt x="170" y="1057"/>
                  </a:moveTo>
                  <a:lnTo>
                    <a:pt x="154" y="1057"/>
                  </a:lnTo>
                  <a:lnTo>
                    <a:pt x="154" y="1041"/>
                  </a:lnTo>
                  <a:lnTo>
                    <a:pt x="170" y="1041"/>
                  </a:lnTo>
                  <a:lnTo>
                    <a:pt x="170" y="1057"/>
                  </a:lnTo>
                  <a:close/>
                  <a:moveTo>
                    <a:pt x="137" y="1057"/>
                  </a:moveTo>
                  <a:lnTo>
                    <a:pt x="121" y="1057"/>
                  </a:lnTo>
                  <a:lnTo>
                    <a:pt x="121" y="1041"/>
                  </a:lnTo>
                  <a:lnTo>
                    <a:pt x="137" y="1041"/>
                  </a:lnTo>
                  <a:lnTo>
                    <a:pt x="137" y="1057"/>
                  </a:lnTo>
                  <a:close/>
                  <a:moveTo>
                    <a:pt x="106" y="1057"/>
                  </a:moveTo>
                  <a:lnTo>
                    <a:pt x="89" y="1057"/>
                  </a:lnTo>
                  <a:lnTo>
                    <a:pt x="89" y="1041"/>
                  </a:lnTo>
                  <a:lnTo>
                    <a:pt x="106" y="1041"/>
                  </a:lnTo>
                  <a:lnTo>
                    <a:pt x="106" y="1057"/>
                  </a:lnTo>
                  <a:close/>
                  <a:moveTo>
                    <a:pt x="73" y="1057"/>
                  </a:moveTo>
                  <a:lnTo>
                    <a:pt x="58" y="1057"/>
                  </a:lnTo>
                  <a:lnTo>
                    <a:pt x="58" y="1041"/>
                  </a:lnTo>
                  <a:lnTo>
                    <a:pt x="73" y="1041"/>
                  </a:lnTo>
                  <a:lnTo>
                    <a:pt x="73" y="1057"/>
                  </a:lnTo>
                  <a:close/>
                  <a:moveTo>
                    <a:pt x="40" y="1057"/>
                  </a:moveTo>
                  <a:lnTo>
                    <a:pt x="25" y="1057"/>
                  </a:lnTo>
                  <a:lnTo>
                    <a:pt x="25" y="1041"/>
                  </a:lnTo>
                  <a:lnTo>
                    <a:pt x="40" y="1041"/>
                  </a:lnTo>
                  <a:lnTo>
                    <a:pt x="40" y="1057"/>
                  </a:lnTo>
                  <a:close/>
                  <a:moveTo>
                    <a:pt x="10" y="1057"/>
                  </a:moveTo>
                  <a:lnTo>
                    <a:pt x="0" y="1057"/>
                  </a:lnTo>
                  <a:lnTo>
                    <a:pt x="0" y="1041"/>
                  </a:lnTo>
                  <a:lnTo>
                    <a:pt x="10" y="1041"/>
                  </a:lnTo>
                  <a:lnTo>
                    <a:pt x="10" y="1057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1588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884" name="Trójkąt równoramienny 883"/>
            <p:cNvSpPr/>
            <p:nvPr/>
          </p:nvSpPr>
          <p:spPr>
            <a:xfrm flipV="1">
              <a:off x="8300190" y="1852371"/>
              <a:ext cx="186864" cy="165100"/>
            </a:xfrm>
            <a:prstGeom prst="triangle">
              <a:avLst>
                <a:gd name="adj" fmla="val 52940"/>
              </a:avLst>
            </a:prstGeom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885" name="Line 152"/>
            <p:cNvSpPr>
              <a:spLocks noChangeShapeType="1"/>
            </p:cNvSpPr>
            <p:nvPr/>
          </p:nvSpPr>
          <p:spPr bwMode="auto">
            <a:xfrm>
              <a:off x="8017866" y="2487885"/>
              <a:ext cx="97683" cy="139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886" name="Freeform 151"/>
            <p:cNvSpPr>
              <a:spLocks/>
            </p:cNvSpPr>
            <p:nvPr/>
          </p:nvSpPr>
          <p:spPr bwMode="auto">
            <a:xfrm>
              <a:off x="8241799" y="2371965"/>
              <a:ext cx="10137" cy="16759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" y="0"/>
                </a:cxn>
                <a:cxn ang="0">
                  <a:pos x="7" y="0"/>
                </a:cxn>
                <a:cxn ang="0">
                  <a:pos x="3" y="3"/>
                </a:cxn>
                <a:cxn ang="0">
                  <a:pos x="0" y="7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0" y="15"/>
                </a:cxn>
                <a:cxn ang="0">
                  <a:pos x="0" y="17"/>
                </a:cxn>
                <a:cxn ang="0">
                  <a:pos x="3" y="21"/>
                </a:cxn>
                <a:cxn ang="0">
                  <a:pos x="7" y="25"/>
                </a:cxn>
                <a:cxn ang="0">
                  <a:pos x="9" y="25"/>
                </a:cxn>
                <a:cxn ang="0">
                  <a:pos x="11" y="25"/>
                </a:cxn>
                <a:cxn ang="0">
                  <a:pos x="15" y="25"/>
                </a:cxn>
                <a:cxn ang="0">
                  <a:pos x="17" y="25"/>
                </a:cxn>
                <a:cxn ang="0">
                  <a:pos x="21" y="21"/>
                </a:cxn>
                <a:cxn ang="0">
                  <a:pos x="25" y="17"/>
                </a:cxn>
                <a:cxn ang="0">
                  <a:pos x="25" y="15"/>
                </a:cxn>
                <a:cxn ang="0">
                  <a:pos x="25" y="13"/>
                </a:cxn>
                <a:cxn ang="0">
                  <a:pos x="25" y="9"/>
                </a:cxn>
                <a:cxn ang="0">
                  <a:pos x="25" y="7"/>
                </a:cxn>
                <a:cxn ang="0">
                  <a:pos x="21" y="3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1" y="0"/>
                </a:cxn>
              </a:cxnLst>
              <a:rect l="0" t="0" r="r" b="b"/>
              <a:pathLst>
                <a:path w="25" h="25">
                  <a:moveTo>
                    <a:pt x="11" y="0"/>
                  </a:moveTo>
                  <a:lnTo>
                    <a:pt x="9" y="0"/>
                  </a:lnTo>
                  <a:lnTo>
                    <a:pt x="7" y="0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3" y="21"/>
                  </a:lnTo>
                  <a:lnTo>
                    <a:pt x="7" y="25"/>
                  </a:lnTo>
                  <a:lnTo>
                    <a:pt x="9" y="25"/>
                  </a:lnTo>
                  <a:lnTo>
                    <a:pt x="11" y="25"/>
                  </a:lnTo>
                  <a:lnTo>
                    <a:pt x="15" y="25"/>
                  </a:lnTo>
                  <a:lnTo>
                    <a:pt x="17" y="25"/>
                  </a:lnTo>
                  <a:lnTo>
                    <a:pt x="21" y="21"/>
                  </a:lnTo>
                  <a:lnTo>
                    <a:pt x="25" y="17"/>
                  </a:lnTo>
                  <a:lnTo>
                    <a:pt x="25" y="15"/>
                  </a:lnTo>
                  <a:lnTo>
                    <a:pt x="25" y="13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21" y="3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1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887" name="Freeform 150"/>
            <p:cNvSpPr>
              <a:spLocks/>
            </p:cNvSpPr>
            <p:nvPr/>
          </p:nvSpPr>
          <p:spPr bwMode="auto">
            <a:xfrm>
              <a:off x="8241799" y="2371965"/>
              <a:ext cx="10137" cy="16759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" y="0"/>
                </a:cxn>
                <a:cxn ang="0">
                  <a:pos x="7" y="0"/>
                </a:cxn>
                <a:cxn ang="0">
                  <a:pos x="3" y="3"/>
                </a:cxn>
                <a:cxn ang="0">
                  <a:pos x="0" y="7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0" y="15"/>
                </a:cxn>
                <a:cxn ang="0">
                  <a:pos x="0" y="17"/>
                </a:cxn>
                <a:cxn ang="0">
                  <a:pos x="3" y="21"/>
                </a:cxn>
                <a:cxn ang="0">
                  <a:pos x="7" y="25"/>
                </a:cxn>
                <a:cxn ang="0">
                  <a:pos x="9" y="25"/>
                </a:cxn>
                <a:cxn ang="0">
                  <a:pos x="11" y="25"/>
                </a:cxn>
                <a:cxn ang="0">
                  <a:pos x="15" y="25"/>
                </a:cxn>
                <a:cxn ang="0">
                  <a:pos x="17" y="25"/>
                </a:cxn>
                <a:cxn ang="0">
                  <a:pos x="21" y="21"/>
                </a:cxn>
                <a:cxn ang="0">
                  <a:pos x="25" y="17"/>
                </a:cxn>
                <a:cxn ang="0">
                  <a:pos x="25" y="15"/>
                </a:cxn>
                <a:cxn ang="0">
                  <a:pos x="25" y="13"/>
                </a:cxn>
                <a:cxn ang="0">
                  <a:pos x="25" y="9"/>
                </a:cxn>
                <a:cxn ang="0">
                  <a:pos x="25" y="7"/>
                </a:cxn>
                <a:cxn ang="0">
                  <a:pos x="21" y="3"/>
                </a:cxn>
                <a:cxn ang="0">
                  <a:pos x="17" y="0"/>
                </a:cxn>
                <a:cxn ang="0">
                  <a:pos x="15" y="0"/>
                </a:cxn>
                <a:cxn ang="0">
                  <a:pos x="11" y="0"/>
                </a:cxn>
              </a:cxnLst>
              <a:rect l="0" t="0" r="r" b="b"/>
              <a:pathLst>
                <a:path w="25" h="25">
                  <a:moveTo>
                    <a:pt x="11" y="0"/>
                  </a:moveTo>
                  <a:lnTo>
                    <a:pt x="9" y="0"/>
                  </a:lnTo>
                  <a:lnTo>
                    <a:pt x="7" y="0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3" y="21"/>
                  </a:lnTo>
                  <a:lnTo>
                    <a:pt x="7" y="25"/>
                  </a:lnTo>
                  <a:lnTo>
                    <a:pt x="9" y="25"/>
                  </a:lnTo>
                  <a:lnTo>
                    <a:pt x="11" y="25"/>
                  </a:lnTo>
                  <a:lnTo>
                    <a:pt x="15" y="25"/>
                  </a:lnTo>
                  <a:lnTo>
                    <a:pt x="17" y="25"/>
                  </a:lnTo>
                  <a:lnTo>
                    <a:pt x="21" y="21"/>
                  </a:lnTo>
                  <a:lnTo>
                    <a:pt x="25" y="17"/>
                  </a:lnTo>
                  <a:lnTo>
                    <a:pt x="25" y="15"/>
                  </a:lnTo>
                  <a:lnTo>
                    <a:pt x="25" y="13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21" y="3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1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4763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888" name="Freeform 149"/>
            <p:cNvSpPr>
              <a:spLocks/>
            </p:cNvSpPr>
            <p:nvPr/>
          </p:nvSpPr>
          <p:spPr bwMode="auto">
            <a:xfrm>
              <a:off x="7895301" y="2458556"/>
              <a:ext cx="36861" cy="321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44"/>
                </a:cxn>
                <a:cxn ang="0">
                  <a:pos x="67" y="44"/>
                </a:cxn>
                <a:cxn ang="0">
                  <a:pos x="90" y="0"/>
                </a:cxn>
                <a:cxn ang="0">
                  <a:pos x="0" y="0"/>
                </a:cxn>
              </a:cxnLst>
              <a:rect l="0" t="0" r="r" b="b"/>
              <a:pathLst>
                <a:path w="90" h="44">
                  <a:moveTo>
                    <a:pt x="0" y="0"/>
                  </a:moveTo>
                  <a:lnTo>
                    <a:pt x="23" y="44"/>
                  </a:lnTo>
                  <a:lnTo>
                    <a:pt x="67" y="44"/>
                  </a:lnTo>
                  <a:lnTo>
                    <a:pt x="9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890" name="Freeform 147"/>
            <p:cNvSpPr>
              <a:spLocks/>
            </p:cNvSpPr>
            <p:nvPr/>
          </p:nvSpPr>
          <p:spPr bwMode="auto">
            <a:xfrm>
              <a:off x="8149645" y="2458556"/>
              <a:ext cx="35940" cy="321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44"/>
                </a:cxn>
                <a:cxn ang="0">
                  <a:pos x="70" y="44"/>
                </a:cxn>
                <a:cxn ang="0">
                  <a:pos x="91" y="0"/>
                </a:cxn>
                <a:cxn ang="0">
                  <a:pos x="0" y="0"/>
                </a:cxn>
              </a:cxnLst>
              <a:rect l="0" t="0" r="r" b="b"/>
              <a:pathLst>
                <a:path w="91" h="44">
                  <a:moveTo>
                    <a:pt x="0" y="0"/>
                  </a:moveTo>
                  <a:lnTo>
                    <a:pt x="24" y="44"/>
                  </a:lnTo>
                  <a:lnTo>
                    <a:pt x="70" y="4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891" name="Freeform 146"/>
            <p:cNvSpPr>
              <a:spLocks/>
            </p:cNvSpPr>
            <p:nvPr/>
          </p:nvSpPr>
          <p:spPr bwMode="auto">
            <a:xfrm>
              <a:off x="8149645" y="2458556"/>
              <a:ext cx="35940" cy="321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44"/>
                </a:cxn>
                <a:cxn ang="0">
                  <a:pos x="70" y="44"/>
                </a:cxn>
                <a:cxn ang="0">
                  <a:pos x="91" y="0"/>
                </a:cxn>
                <a:cxn ang="0">
                  <a:pos x="0" y="0"/>
                </a:cxn>
              </a:cxnLst>
              <a:rect l="0" t="0" r="r" b="b"/>
              <a:pathLst>
                <a:path w="91" h="44">
                  <a:moveTo>
                    <a:pt x="0" y="0"/>
                  </a:moveTo>
                  <a:lnTo>
                    <a:pt x="24" y="44"/>
                  </a:lnTo>
                  <a:lnTo>
                    <a:pt x="70" y="4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892" name="Freeform 145"/>
            <p:cNvSpPr>
              <a:spLocks/>
            </p:cNvSpPr>
            <p:nvPr/>
          </p:nvSpPr>
          <p:spPr bwMode="auto">
            <a:xfrm>
              <a:off x="8023395" y="2458556"/>
              <a:ext cx="37783" cy="321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44"/>
                </a:cxn>
                <a:cxn ang="0">
                  <a:pos x="69" y="44"/>
                </a:cxn>
                <a:cxn ang="0">
                  <a:pos x="92" y="0"/>
                </a:cxn>
                <a:cxn ang="0">
                  <a:pos x="0" y="0"/>
                </a:cxn>
              </a:cxnLst>
              <a:rect l="0" t="0" r="r" b="b"/>
              <a:pathLst>
                <a:path w="92" h="44">
                  <a:moveTo>
                    <a:pt x="0" y="0"/>
                  </a:moveTo>
                  <a:lnTo>
                    <a:pt x="23" y="44"/>
                  </a:lnTo>
                  <a:lnTo>
                    <a:pt x="69" y="44"/>
                  </a:lnTo>
                  <a:lnTo>
                    <a:pt x="92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893" name="Freeform 144"/>
            <p:cNvSpPr>
              <a:spLocks/>
            </p:cNvSpPr>
            <p:nvPr/>
          </p:nvSpPr>
          <p:spPr bwMode="auto">
            <a:xfrm>
              <a:off x="8023395" y="2458556"/>
              <a:ext cx="37783" cy="321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44"/>
                </a:cxn>
                <a:cxn ang="0">
                  <a:pos x="69" y="44"/>
                </a:cxn>
                <a:cxn ang="0">
                  <a:pos x="92" y="0"/>
                </a:cxn>
                <a:cxn ang="0">
                  <a:pos x="0" y="0"/>
                </a:cxn>
              </a:cxnLst>
              <a:rect l="0" t="0" r="r" b="b"/>
              <a:pathLst>
                <a:path w="92" h="44">
                  <a:moveTo>
                    <a:pt x="0" y="0"/>
                  </a:moveTo>
                  <a:lnTo>
                    <a:pt x="23" y="44"/>
                  </a:lnTo>
                  <a:lnTo>
                    <a:pt x="69" y="44"/>
                  </a:lnTo>
                  <a:lnTo>
                    <a:pt x="92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894" name="Freeform 143"/>
            <p:cNvSpPr>
              <a:spLocks/>
            </p:cNvSpPr>
            <p:nvPr/>
          </p:nvSpPr>
          <p:spPr bwMode="auto">
            <a:xfrm>
              <a:off x="8275896" y="2458556"/>
              <a:ext cx="35940" cy="321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44"/>
                </a:cxn>
                <a:cxn ang="0">
                  <a:pos x="70" y="44"/>
                </a:cxn>
                <a:cxn ang="0">
                  <a:pos x="91" y="0"/>
                </a:cxn>
                <a:cxn ang="0">
                  <a:pos x="0" y="0"/>
                </a:cxn>
              </a:cxnLst>
              <a:rect l="0" t="0" r="r" b="b"/>
              <a:pathLst>
                <a:path w="91" h="44">
                  <a:moveTo>
                    <a:pt x="0" y="0"/>
                  </a:moveTo>
                  <a:lnTo>
                    <a:pt x="23" y="44"/>
                  </a:lnTo>
                  <a:lnTo>
                    <a:pt x="70" y="4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895" name="Freeform 142"/>
            <p:cNvSpPr>
              <a:spLocks/>
            </p:cNvSpPr>
            <p:nvPr/>
          </p:nvSpPr>
          <p:spPr bwMode="auto">
            <a:xfrm>
              <a:off x="8275896" y="2458556"/>
              <a:ext cx="35940" cy="321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44"/>
                </a:cxn>
                <a:cxn ang="0">
                  <a:pos x="70" y="44"/>
                </a:cxn>
                <a:cxn ang="0">
                  <a:pos x="91" y="0"/>
                </a:cxn>
                <a:cxn ang="0">
                  <a:pos x="0" y="0"/>
                </a:cxn>
              </a:cxnLst>
              <a:rect l="0" t="0" r="r" b="b"/>
              <a:pathLst>
                <a:path w="91" h="44">
                  <a:moveTo>
                    <a:pt x="0" y="0"/>
                  </a:moveTo>
                  <a:lnTo>
                    <a:pt x="23" y="44"/>
                  </a:lnTo>
                  <a:lnTo>
                    <a:pt x="70" y="44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896" name="Freeform 141"/>
            <p:cNvSpPr>
              <a:spLocks/>
            </p:cNvSpPr>
            <p:nvPr/>
          </p:nvSpPr>
          <p:spPr bwMode="auto">
            <a:xfrm>
              <a:off x="8531162" y="2455762"/>
              <a:ext cx="36861" cy="33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46"/>
                </a:cxn>
                <a:cxn ang="0">
                  <a:pos x="69" y="46"/>
                </a:cxn>
                <a:cxn ang="0">
                  <a:pos x="92" y="0"/>
                </a:cxn>
                <a:cxn ang="0">
                  <a:pos x="0" y="0"/>
                </a:cxn>
              </a:cxnLst>
              <a:rect l="0" t="0" r="r" b="b"/>
              <a:pathLst>
                <a:path w="92" h="46">
                  <a:moveTo>
                    <a:pt x="0" y="0"/>
                  </a:moveTo>
                  <a:lnTo>
                    <a:pt x="23" y="46"/>
                  </a:lnTo>
                  <a:lnTo>
                    <a:pt x="69" y="46"/>
                  </a:lnTo>
                  <a:lnTo>
                    <a:pt x="92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897" name="Freeform 140"/>
            <p:cNvSpPr>
              <a:spLocks/>
            </p:cNvSpPr>
            <p:nvPr/>
          </p:nvSpPr>
          <p:spPr bwMode="auto">
            <a:xfrm>
              <a:off x="8531162" y="2455762"/>
              <a:ext cx="36861" cy="335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46"/>
                </a:cxn>
                <a:cxn ang="0">
                  <a:pos x="69" y="46"/>
                </a:cxn>
                <a:cxn ang="0">
                  <a:pos x="92" y="0"/>
                </a:cxn>
                <a:cxn ang="0">
                  <a:pos x="0" y="0"/>
                </a:cxn>
              </a:cxnLst>
              <a:rect l="0" t="0" r="r" b="b"/>
              <a:pathLst>
                <a:path w="92" h="46">
                  <a:moveTo>
                    <a:pt x="0" y="0"/>
                  </a:moveTo>
                  <a:lnTo>
                    <a:pt x="23" y="46"/>
                  </a:lnTo>
                  <a:lnTo>
                    <a:pt x="69" y="46"/>
                  </a:lnTo>
                  <a:lnTo>
                    <a:pt x="92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898" name="Freeform 139"/>
            <p:cNvSpPr>
              <a:spLocks/>
            </p:cNvSpPr>
            <p:nvPr/>
          </p:nvSpPr>
          <p:spPr bwMode="auto">
            <a:xfrm>
              <a:off x="8405833" y="2458556"/>
              <a:ext cx="35940" cy="321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44"/>
                </a:cxn>
                <a:cxn ang="0">
                  <a:pos x="67" y="44"/>
                </a:cxn>
                <a:cxn ang="0">
                  <a:pos x="90" y="0"/>
                </a:cxn>
                <a:cxn ang="0">
                  <a:pos x="0" y="0"/>
                </a:cxn>
              </a:cxnLst>
              <a:rect l="0" t="0" r="r" b="b"/>
              <a:pathLst>
                <a:path w="90" h="44">
                  <a:moveTo>
                    <a:pt x="0" y="0"/>
                  </a:moveTo>
                  <a:lnTo>
                    <a:pt x="21" y="44"/>
                  </a:lnTo>
                  <a:lnTo>
                    <a:pt x="67" y="44"/>
                  </a:lnTo>
                  <a:lnTo>
                    <a:pt x="9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899" name="Freeform 138"/>
            <p:cNvSpPr>
              <a:spLocks/>
            </p:cNvSpPr>
            <p:nvPr/>
          </p:nvSpPr>
          <p:spPr bwMode="auto">
            <a:xfrm>
              <a:off x="8405833" y="2458556"/>
              <a:ext cx="35940" cy="321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44"/>
                </a:cxn>
                <a:cxn ang="0">
                  <a:pos x="67" y="44"/>
                </a:cxn>
                <a:cxn ang="0">
                  <a:pos x="90" y="0"/>
                </a:cxn>
                <a:cxn ang="0">
                  <a:pos x="0" y="0"/>
                </a:cxn>
              </a:cxnLst>
              <a:rect l="0" t="0" r="r" b="b"/>
              <a:pathLst>
                <a:path w="90" h="44">
                  <a:moveTo>
                    <a:pt x="0" y="0"/>
                  </a:moveTo>
                  <a:lnTo>
                    <a:pt x="21" y="44"/>
                  </a:lnTo>
                  <a:lnTo>
                    <a:pt x="67" y="44"/>
                  </a:lnTo>
                  <a:lnTo>
                    <a:pt x="9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00" name="Freeform 137"/>
            <p:cNvSpPr>
              <a:spLocks/>
            </p:cNvSpPr>
            <p:nvPr/>
          </p:nvSpPr>
          <p:spPr bwMode="auto">
            <a:xfrm>
              <a:off x="8022473" y="2397104"/>
              <a:ext cx="9215" cy="1396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5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5" y="21"/>
                </a:cxn>
                <a:cxn ang="0">
                  <a:pos x="11" y="21"/>
                </a:cxn>
                <a:cxn ang="0">
                  <a:pos x="15" y="21"/>
                </a:cxn>
                <a:cxn ang="0">
                  <a:pos x="19" y="20"/>
                </a:cxn>
                <a:cxn ang="0">
                  <a:pos x="21" y="16"/>
                </a:cxn>
                <a:cxn ang="0">
                  <a:pos x="21" y="12"/>
                </a:cxn>
                <a:cxn ang="0">
                  <a:pos x="21" y="6"/>
                </a:cxn>
                <a:cxn ang="0">
                  <a:pos x="19" y="2"/>
                </a:cxn>
                <a:cxn ang="0">
                  <a:pos x="15" y="0"/>
                </a:cxn>
                <a:cxn ang="0">
                  <a:pos x="11" y="0"/>
                </a:cxn>
              </a:cxnLst>
              <a:rect l="0" t="0" r="r" b="b"/>
              <a:pathLst>
                <a:path w="21" h="21">
                  <a:moveTo>
                    <a:pt x="11" y="0"/>
                  </a:moveTo>
                  <a:lnTo>
                    <a:pt x="5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5" y="21"/>
                  </a:lnTo>
                  <a:lnTo>
                    <a:pt x="11" y="21"/>
                  </a:lnTo>
                  <a:lnTo>
                    <a:pt x="15" y="21"/>
                  </a:lnTo>
                  <a:lnTo>
                    <a:pt x="19" y="20"/>
                  </a:lnTo>
                  <a:lnTo>
                    <a:pt x="21" y="16"/>
                  </a:lnTo>
                  <a:lnTo>
                    <a:pt x="21" y="12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1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01" name="Freeform 136"/>
            <p:cNvSpPr>
              <a:spLocks/>
            </p:cNvSpPr>
            <p:nvPr/>
          </p:nvSpPr>
          <p:spPr bwMode="auto">
            <a:xfrm>
              <a:off x="8022473" y="2397104"/>
              <a:ext cx="9215" cy="1396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5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5" y="21"/>
                </a:cxn>
                <a:cxn ang="0">
                  <a:pos x="11" y="21"/>
                </a:cxn>
                <a:cxn ang="0">
                  <a:pos x="15" y="21"/>
                </a:cxn>
                <a:cxn ang="0">
                  <a:pos x="19" y="20"/>
                </a:cxn>
                <a:cxn ang="0">
                  <a:pos x="21" y="16"/>
                </a:cxn>
                <a:cxn ang="0">
                  <a:pos x="21" y="12"/>
                </a:cxn>
                <a:cxn ang="0">
                  <a:pos x="21" y="6"/>
                </a:cxn>
                <a:cxn ang="0">
                  <a:pos x="19" y="2"/>
                </a:cxn>
                <a:cxn ang="0">
                  <a:pos x="15" y="0"/>
                </a:cxn>
                <a:cxn ang="0">
                  <a:pos x="11" y="0"/>
                </a:cxn>
              </a:cxnLst>
              <a:rect l="0" t="0" r="r" b="b"/>
              <a:pathLst>
                <a:path w="21" h="21">
                  <a:moveTo>
                    <a:pt x="11" y="0"/>
                  </a:moveTo>
                  <a:lnTo>
                    <a:pt x="5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5" y="21"/>
                  </a:lnTo>
                  <a:lnTo>
                    <a:pt x="11" y="21"/>
                  </a:lnTo>
                  <a:lnTo>
                    <a:pt x="15" y="21"/>
                  </a:lnTo>
                  <a:lnTo>
                    <a:pt x="19" y="20"/>
                  </a:lnTo>
                  <a:lnTo>
                    <a:pt x="21" y="16"/>
                  </a:lnTo>
                  <a:lnTo>
                    <a:pt x="21" y="12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1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02" name="Freeform 135"/>
            <p:cNvSpPr>
              <a:spLocks/>
            </p:cNvSpPr>
            <p:nvPr/>
          </p:nvSpPr>
          <p:spPr bwMode="auto">
            <a:xfrm>
              <a:off x="8049198" y="2422243"/>
              <a:ext cx="8294" cy="153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2" y="19"/>
                </a:cxn>
                <a:cxn ang="0">
                  <a:pos x="6" y="21"/>
                </a:cxn>
                <a:cxn ang="0">
                  <a:pos x="10" y="21"/>
                </a:cxn>
                <a:cxn ang="0">
                  <a:pos x="16" y="21"/>
                </a:cxn>
                <a:cxn ang="0">
                  <a:pos x="17" y="19"/>
                </a:cxn>
                <a:cxn ang="0">
                  <a:pos x="21" y="15"/>
                </a:cxn>
                <a:cxn ang="0">
                  <a:pos x="21" y="11"/>
                </a:cxn>
                <a:cxn ang="0">
                  <a:pos x="21" y="6"/>
                </a:cxn>
                <a:cxn ang="0">
                  <a:pos x="17" y="2"/>
                </a:cxn>
                <a:cxn ang="0">
                  <a:pos x="16" y="0"/>
                </a:cxn>
                <a:cxn ang="0">
                  <a:pos x="10" y="0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2" y="19"/>
                  </a:lnTo>
                  <a:lnTo>
                    <a:pt x="6" y="21"/>
                  </a:lnTo>
                  <a:lnTo>
                    <a:pt x="10" y="21"/>
                  </a:lnTo>
                  <a:lnTo>
                    <a:pt x="16" y="21"/>
                  </a:lnTo>
                  <a:lnTo>
                    <a:pt x="17" y="19"/>
                  </a:lnTo>
                  <a:lnTo>
                    <a:pt x="21" y="15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17" y="2"/>
                  </a:lnTo>
                  <a:lnTo>
                    <a:pt x="16" y="0"/>
                  </a:lnTo>
                  <a:lnTo>
                    <a:pt x="1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03" name="Freeform 134"/>
            <p:cNvSpPr>
              <a:spLocks/>
            </p:cNvSpPr>
            <p:nvPr/>
          </p:nvSpPr>
          <p:spPr bwMode="auto">
            <a:xfrm>
              <a:off x="8049198" y="2422243"/>
              <a:ext cx="8294" cy="153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2" y="19"/>
                </a:cxn>
                <a:cxn ang="0">
                  <a:pos x="6" y="21"/>
                </a:cxn>
                <a:cxn ang="0">
                  <a:pos x="10" y="21"/>
                </a:cxn>
                <a:cxn ang="0">
                  <a:pos x="16" y="21"/>
                </a:cxn>
                <a:cxn ang="0">
                  <a:pos x="17" y="19"/>
                </a:cxn>
                <a:cxn ang="0">
                  <a:pos x="21" y="15"/>
                </a:cxn>
                <a:cxn ang="0">
                  <a:pos x="21" y="11"/>
                </a:cxn>
                <a:cxn ang="0">
                  <a:pos x="21" y="6"/>
                </a:cxn>
                <a:cxn ang="0">
                  <a:pos x="17" y="2"/>
                </a:cxn>
                <a:cxn ang="0">
                  <a:pos x="16" y="0"/>
                </a:cxn>
                <a:cxn ang="0">
                  <a:pos x="10" y="0"/>
                </a:cxn>
              </a:cxnLst>
              <a:rect l="0" t="0" r="r" b="b"/>
              <a:pathLst>
                <a:path w="21" h="21">
                  <a:moveTo>
                    <a:pt x="10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2" y="19"/>
                  </a:lnTo>
                  <a:lnTo>
                    <a:pt x="6" y="21"/>
                  </a:lnTo>
                  <a:lnTo>
                    <a:pt x="10" y="21"/>
                  </a:lnTo>
                  <a:lnTo>
                    <a:pt x="16" y="21"/>
                  </a:lnTo>
                  <a:lnTo>
                    <a:pt x="17" y="19"/>
                  </a:lnTo>
                  <a:lnTo>
                    <a:pt x="21" y="15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17" y="2"/>
                  </a:lnTo>
                  <a:lnTo>
                    <a:pt x="16" y="0"/>
                  </a:lnTo>
                  <a:lnTo>
                    <a:pt x="10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04" name="Freeform 133"/>
            <p:cNvSpPr>
              <a:spLocks/>
            </p:cNvSpPr>
            <p:nvPr/>
          </p:nvSpPr>
          <p:spPr bwMode="auto">
            <a:xfrm>
              <a:off x="8028002" y="2429227"/>
              <a:ext cx="5529" cy="977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10"/>
                </a:cxn>
                <a:cxn ang="0">
                  <a:pos x="2" y="12"/>
                </a:cxn>
                <a:cxn ang="0">
                  <a:pos x="4" y="12"/>
                </a:cxn>
                <a:cxn ang="0">
                  <a:pos x="8" y="14"/>
                </a:cxn>
                <a:cxn ang="0">
                  <a:pos x="10" y="12"/>
                </a:cxn>
                <a:cxn ang="0">
                  <a:pos x="12" y="12"/>
                </a:cxn>
                <a:cxn ang="0">
                  <a:pos x="14" y="10"/>
                </a:cxn>
                <a:cxn ang="0">
                  <a:pos x="14" y="6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8" y="0"/>
                </a:cxn>
              </a:cxnLst>
              <a:rect l="0" t="0" r="r" b="b"/>
              <a:pathLst>
                <a:path w="14" h="14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8" y="14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05" name="Freeform 132"/>
            <p:cNvSpPr>
              <a:spLocks/>
            </p:cNvSpPr>
            <p:nvPr/>
          </p:nvSpPr>
          <p:spPr bwMode="auto">
            <a:xfrm>
              <a:off x="8028002" y="2429227"/>
              <a:ext cx="5529" cy="977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10"/>
                </a:cxn>
                <a:cxn ang="0">
                  <a:pos x="2" y="12"/>
                </a:cxn>
                <a:cxn ang="0">
                  <a:pos x="4" y="12"/>
                </a:cxn>
                <a:cxn ang="0">
                  <a:pos x="8" y="14"/>
                </a:cxn>
                <a:cxn ang="0">
                  <a:pos x="10" y="12"/>
                </a:cxn>
                <a:cxn ang="0">
                  <a:pos x="12" y="12"/>
                </a:cxn>
                <a:cxn ang="0">
                  <a:pos x="14" y="10"/>
                </a:cxn>
                <a:cxn ang="0">
                  <a:pos x="14" y="6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8" y="0"/>
                </a:cxn>
              </a:cxnLst>
              <a:rect l="0" t="0" r="r" b="b"/>
              <a:pathLst>
                <a:path w="14" h="14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8" y="14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06" name="Freeform 131"/>
            <p:cNvSpPr>
              <a:spLocks/>
            </p:cNvSpPr>
            <p:nvPr/>
          </p:nvSpPr>
          <p:spPr bwMode="auto">
            <a:xfrm>
              <a:off x="8065785" y="2394311"/>
              <a:ext cx="9215" cy="15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4" y="20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6" y="24"/>
                </a:cxn>
                <a:cxn ang="0">
                  <a:pos x="20" y="20"/>
                </a:cxn>
                <a:cxn ang="0">
                  <a:pos x="22" y="18"/>
                </a:cxn>
                <a:cxn ang="0">
                  <a:pos x="24" y="12"/>
                </a:cxn>
                <a:cxn ang="0">
                  <a:pos x="22" y="8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2" y="0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lnTo>
                    <a:pt x="8" y="2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2" y="18"/>
                  </a:lnTo>
                  <a:lnTo>
                    <a:pt x="24" y="12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2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07" name="Freeform 130"/>
            <p:cNvSpPr>
              <a:spLocks/>
            </p:cNvSpPr>
            <p:nvPr/>
          </p:nvSpPr>
          <p:spPr bwMode="auto">
            <a:xfrm>
              <a:off x="8065785" y="2394311"/>
              <a:ext cx="9215" cy="15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4" y="20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6" y="24"/>
                </a:cxn>
                <a:cxn ang="0">
                  <a:pos x="20" y="20"/>
                </a:cxn>
                <a:cxn ang="0">
                  <a:pos x="22" y="18"/>
                </a:cxn>
                <a:cxn ang="0">
                  <a:pos x="24" y="12"/>
                </a:cxn>
                <a:cxn ang="0">
                  <a:pos x="22" y="8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2" y="0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lnTo>
                    <a:pt x="8" y="2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2" y="18"/>
                  </a:lnTo>
                  <a:lnTo>
                    <a:pt x="24" y="12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2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08" name="Freeform 129"/>
            <p:cNvSpPr>
              <a:spLocks/>
            </p:cNvSpPr>
            <p:nvPr/>
          </p:nvSpPr>
          <p:spPr bwMode="auto">
            <a:xfrm>
              <a:off x="8039061" y="2387328"/>
              <a:ext cx="8294" cy="1396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9"/>
                </a:cxn>
                <a:cxn ang="0">
                  <a:pos x="2" y="13"/>
                </a:cxn>
                <a:cxn ang="0">
                  <a:pos x="4" y="17"/>
                </a:cxn>
                <a:cxn ang="0">
                  <a:pos x="6" y="19"/>
                </a:cxn>
                <a:cxn ang="0">
                  <a:pos x="10" y="19"/>
                </a:cxn>
                <a:cxn ang="0">
                  <a:pos x="13" y="19"/>
                </a:cxn>
                <a:cxn ang="0">
                  <a:pos x="15" y="17"/>
                </a:cxn>
                <a:cxn ang="0">
                  <a:pos x="17" y="13"/>
                </a:cxn>
                <a:cxn ang="0">
                  <a:pos x="19" y="9"/>
                </a:cxn>
                <a:cxn ang="0">
                  <a:pos x="17" y="6"/>
                </a:cxn>
                <a:cxn ang="0">
                  <a:pos x="15" y="4"/>
                </a:cxn>
                <a:cxn ang="0">
                  <a:pos x="13" y="2"/>
                </a:cxn>
                <a:cxn ang="0">
                  <a:pos x="10" y="0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9"/>
                  </a:lnTo>
                  <a:lnTo>
                    <a:pt x="2" y="13"/>
                  </a:lnTo>
                  <a:lnTo>
                    <a:pt x="4" y="17"/>
                  </a:lnTo>
                  <a:lnTo>
                    <a:pt x="6" y="19"/>
                  </a:lnTo>
                  <a:lnTo>
                    <a:pt x="10" y="19"/>
                  </a:lnTo>
                  <a:lnTo>
                    <a:pt x="13" y="19"/>
                  </a:lnTo>
                  <a:lnTo>
                    <a:pt x="15" y="17"/>
                  </a:lnTo>
                  <a:lnTo>
                    <a:pt x="17" y="13"/>
                  </a:lnTo>
                  <a:lnTo>
                    <a:pt x="19" y="9"/>
                  </a:lnTo>
                  <a:lnTo>
                    <a:pt x="17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09" name="Freeform 128"/>
            <p:cNvSpPr>
              <a:spLocks/>
            </p:cNvSpPr>
            <p:nvPr/>
          </p:nvSpPr>
          <p:spPr bwMode="auto">
            <a:xfrm>
              <a:off x="8039061" y="2387328"/>
              <a:ext cx="8294" cy="1396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9"/>
                </a:cxn>
                <a:cxn ang="0">
                  <a:pos x="2" y="13"/>
                </a:cxn>
                <a:cxn ang="0">
                  <a:pos x="4" y="17"/>
                </a:cxn>
                <a:cxn ang="0">
                  <a:pos x="6" y="19"/>
                </a:cxn>
                <a:cxn ang="0">
                  <a:pos x="10" y="19"/>
                </a:cxn>
                <a:cxn ang="0">
                  <a:pos x="13" y="19"/>
                </a:cxn>
                <a:cxn ang="0">
                  <a:pos x="15" y="17"/>
                </a:cxn>
                <a:cxn ang="0">
                  <a:pos x="17" y="13"/>
                </a:cxn>
                <a:cxn ang="0">
                  <a:pos x="19" y="9"/>
                </a:cxn>
                <a:cxn ang="0">
                  <a:pos x="17" y="6"/>
                </a:cxn>
                <a:cxn ang="0">
                  <a:pos x="15" y="4"/>
                </a:cxn>
                <a:cxn ang="0">
                  <a:pos x="13" y="2"/>
                </a:cxn>
                <a:cxn ang="0">
                  <a:pos x="10" y="0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9"/>
                  </a:lnTo>
                  <a:lnTo>
                    <a:pt x="2" y="13"/>
                  </a:lnTo>
                  <a:lnTo>
                    <a:pt x="4" y="17"/>
                  </a:lnTo>
                  <a:lnTo>
                    <a:pt x="6" y="19"/>
                  </a:lnTo>
                  <a:lnTo>
                    <a:pt x="10" y="19"/>
                  </a:lnTo>
                  <a:lnTo>
                    <a:pt x="13" y="19"/>
                  </a:lnTo>
                  <a:lnTo>
                    <a:pt x="15" y="17"/>
                  </a:lnTo>
                  <a:lnTo>
                    <a:pt x="17" y="13"/>
                  </a:lnTo>
                  <a:lnTo>
                    <a:pt x="19" y="9"/>
                  </a:lnTo>
                  <a:lnTo>
                    <a:pt x="17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0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10" name="Freeform 127"/>
            <p:cNvSpPr>
              <a:spLocks/>
            </p:cNvSpPr>
            <p:nvPr/>
          </p:nvSpPr>
          <p:spPr bwMode="auto">
            <a:xfrm>
              <a:off x="8053805" y="2370569"/>
              <a:ext cx="5529" cy="977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2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9" y="11"/>
                </a:cxn>
                <a:cxn ang="0">
                  <a:pos x="11" y="11"/>
                </a:cxn>
                <a:cxn ang="0">
                  <a:pos x="13" y="9"/>
                </a:cxn>
                <a:cxn ang="0">
                  <a:pos x="13" y="5"/>
                </a:cxn>
                <a:cxn ang="0">
                  <a:pos x="13" y="4"/>
                </a:cxn>
                <a:cxn ang="0">
                  <a:pos x="11" y="2"/>
                </a:cxn>
                <a:cxn ang="0">
                  <a:pos x="9" y="0"/>
                </a:cxn>
                <a:cxn ang="0">
                  <a:pos x="5" y="0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1"/>
                  </a:lnTo>
                  <a:lnTo>
                    <a:pt x="4" y="11"/>
                  </a:lnTo>
                  <a:lnTo>
                    <a:pt x="5" y="13"/>
                  </a:lnTo>
                  <a:lnTo>
                    <a:pt x="9" y="11"/>
                  </a:lnTo>
                  <a:lnTo>
                    <a:pt x="11" y="11"/>
                  </a:lnTo>
                  <a:lnTo>
                    <a:pt x="13" y="9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9" y="0"/>
                  </a:lnTo>
                  <a:lnTo>
                    <a:pt x="5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11" name="Freeform 126"/>
            <p:cNvSpPr>
              <a:spLocks/>
            </p:cNvSpPr>
            <p:nvPr/>
          </p:nvSpPr>
          <p:spPr bwMode="auto">
            <a:xfrm>
              <a:off x="8053805" y="2370569"/>
              <a:ext cx="5529" cy="977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2" y="11"/>
                </a:cxn>
                <a:cxn ang="0">
                  <a:pos x="4" y="11"/>
                </a:cxn>
                <a:cxn ang="0">
                  <a:pos x="5" y="13"/>
                </a:cxn>
                <a:cxn ang="0">
                  <a:pos x="9" y="11"/>
                </a:cxn>
                <a:cxn ang="0">
                  <a:pos x="11" y="11"/>
                </a:cxn>
                <a:cxn ang="0">
                  <a:pos x="13" y="9"/>
                </a:cxn>
                <a:cxn ang="0">
                  <a:pos x="13" y="5"/>
                </a:cxn>
                <a:cxn ang="0">
                  <a:pos x="13" y="4"/>
                </a:cxn>
                <a:cxn ang="0">
                  <a:pos x="11" y="2"/>
                </a:cxn>
                <a:cxn ang="0">
                  <a:pos x="9" y="0"/>
                </a:cxn>
                <a:cxn ang="0">
                  <a:pos x="5" y="0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1"/>
                  </a:lnTo>
                  <a:lnTo>
                    <a:pt x="4" y="11"/>
                  </a:lnTo>
                  <a:lnTo>
                    <a:pt x="5" y="13"/>
                  </a:lnTo>
                  <a:lnTo>
                    <a:pt x="9" y="11"/>
                  </a:lnTo>
                  <a:lnTo>
                    <a:pt x="11" y="11"/>
                  </a:lnTo>
                  <a:lnTo>
                    <a:pt x="13" y="9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9" y="0"/>
                  </a:lnTo>
                  <a:lnTo>
                    <a:pt x="5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12" name="Freeform 125"/>
            <p:cNvSpPr>
              <a:spLocks/>
            </p:cNvSpPr>
            <p:nvPr/>
          </p:nvSpPr>
          <p:spPr bwMode="auto">
            <a:xfrm>
              <a:off x="8026159" y="2366379"/>
              <a:ext cx="5529" cy="977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12" y="11"/>
                </a:cxn>
                <a:cxn ang="0">
                  <a:pos x="12" y="10"/>
                </a:cxn>
                <a:cxn ang="0">
                  <a:pos x="14" y="8"/>
                </a:cxn>
                <a:cxn ang="0">
                  <a:pos x="12" y="4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6" y="0"/>
                </a:cxn>
              </a:cxnLst>
              <a:rect l="0" t="0" r="r" b="b"/>
              <a:pathLst>
                <a:path w="14" h="13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lnTo>
                    <a:pt x="8" y="13"/>
                  </a:lnTo>
                  <a:lnTo>
                    <a:pt x="12" y="11"/>
                  </a:lnTo>
                  <a:lnTo>
                    <a:pt x="12" y="10"/>
                  </a:lnTo>
                  <a:lnTo>
                    <a:pt x="14" y="8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8" y="0"/>
                  </a:lnTo>
                  <a:lnTo>
                    <a:pt x="6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13" name="Freeform 124"/>
            <p:cNvSpPr>
              <a:spLocks/>
            </p:cNvSpPr>
            <p:nvPr/>
          </p:nvSpPr>
          <p:spPr bwMode="auto">
            <a:xfrm>
              <a:off x="8026159" y="2366379"/>
              <a:ext cx="5529" cy="977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8" y="13"/>
                </a:cxn>
                <a:cxn ang="0">
                  <a:pos x="12" y="11"/>
                </a:cxn>
                <a:cxn ang="0">
                  <a:pos x="12" y="10"/>
                </a:cxn>
                <a:cxn ang="0">
                  <a:pos x="14" y="8"/>
                </a:cxn>
                <a:cxn ang="0">
                  <a:pos x="12" y="4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6" y="0"/>
                </a:cxn>
              </a:cxnLst>
              <a:rect l="0" t="0" r="r" b="b"/>
              <a:pathLst>
                <a:path w="14" h="13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lnTo>
                    <a:pt x="8" y="13"/>
                  </a:lnTo>
                  <a:lnTo>
                    <a:pt x="12" y="11"/>
                  </a:lnTo>
                  <a:lnTo>
                    <a:pt x="12" y="10"/>
                  </a:lnTo>
                  <a:lnTo>
                    <a:pt x="14" y="8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8" y="0"/>
                  </a:lnTo>
                  <a:lnTo>
                    <a:pt x="6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14" name="Freeform 123"/>
            <p:cNvSpPr>
              <a:spLocks/>
            </p:cNvSpPr>
            <p:nvPr/>
          </p:nvSpPr>
          <p:spPr bwMode="auto">
            <a:xfrm>
              <a:off x="8038139" y="2339843"/>
              <a:ext cx="11980" cy="2234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2" y="0"/>
                </a:cxn>
                <a:cxn ang="0">
                  <a:pos x="10" y="2"/>
                </a:cxn>
                <a:cxn ang="0">
                  <a:pos x="6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0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0" y="20"/>
                </a:cxn>
                <a:cxn ang="0">
                  <a:pos x="0" y="24"/>
                </a:cxn>
                <a:cxn ang="0">
                  <a:pos x="2" y="25"/>
                </a:cxn>
                <a:cxn ang="0">
                  <a:pos x="4" y="27"/>
                </a:cxn>
                <a:cxn ang="0">
                  <a:pos x="6" y="29"/>
                </a:cxn>
                <a:cxn ang="0">
                  <a:pos x="10" y="31"/>
                </a:cxn>
                <a:cxn ang="0">
                  <a:pos x="12" y="31"/>
                </a:cxn>
                <a:cxn ang="0">
                  <a:pos x="16" y="33"/>
                </a:cxn>
                <a:cxn ang="0">
                  <a:pos x="18" y="31"/>
                </a:cxn>
                <a:cxn ang="0">
                  <a:pos x="21" y="31"/>
                </a:cxn>
                <a:cxn ang="0">
                  <a:pos x="23" y="29"/>
                </a:cxn>
                <a:cxn ang="0">
                  <a:pos x="27" y="27"/>
                </a:cxn>
                <a:cxn ang="0">
                  <a:pos x="29" y="25"/>
                </a:cxn>
                <a:cxn ang="0">
                  <a:pos x="29" y="24"/>
                </a:cxn>
                <a:cxn ang="0">
                  <a:pos x="31" y="20"/>
                </a:cxn>
                <a:cxn ang="0">
                  <a:pos x="31" y="16"/>
                </a:cxn>
                <a:cxn ang="0">
                  <a:pos x="31" y="14"/>
                </a:cxn>
                <a:cxn ang="0">
                  <a:pos x="29" y="10"/>
                </a:cxn>
                <a:cxn ang="0">
                  <a:pos x="29" y="8"/>
                </a:cxn>
                <a:cxn ang="0">
                  <a:pos x="27" y="4"/>
                </a:cxn>
                <a:cxn ang="0">
                  <a:pos x="23" y="2"/>
                </a:cxn>
                <a:cxn ang="0">
                  <a:pos x="21" y="2"/>
                </a:cxn>
                <a:cxn ang="0">
                  <a:pos x="18" y="0"/>
                </a:cxn>
                <a:cxn ang="0">
                  <a:pos x="16" y="0"/>
                </a:cxn>
              </a:cxnLst>
              <a:rect l="0" t="0" r="r" b="b"/>
              <a:pathLst>
                <a:path w="31" h="33">
                  <a:moveTo>
                    <a:pt x="16" y="0"/>
                  </a:moveTo>
                  <a:lnTo>
                    <a:pt x="12" y="0"/>
                  </a:lnTo>
                  <a:lnTo>
                    <a:pt x="10" y="2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10" y="31"/>
                  </a:lnTo>
                  <a:lnTo>
                    <a:pt x="12" y="31"/>
                  </a:lnTo>
                  <a:lnTo>
                    <a:pt x="16" y="33"/>
                  </a:lnTo>
                  <a:lnTo>
                    <a:pt x="18" y="31"/>
                  </a:lnTo>
                  <a:lnTo>
                    <a:pt x="21" y="31"/>
                  </a:lnTo>
                  <a:lnTo>
                    <a:pt x="23" y="29"/>
                  </a:lnTo>
                  <a:lnTo>
                    <a:pt x="27" y="27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31" y="20"/>
                  </a:lnTo>
                  <a:lnTo>
                    <a:pt x="31" y="16"/>
                  </a:lnTo>
                  <a:lnTo>
                    <a:pt x="31" y="14"/>
                  </a:lnTo>
                  <a:lnTo>
                    <a:pt x="29" y="10"/>
                  </a:lnTo>
                  <a:lnTo>
                    <a:pt x="29" y="8"/>
                  </a:lnTo>
                  <a:lnTo>
                    <a:pt x="27" y="4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18" y="0"/>
                  </a:lnTo>
                  <a:lnTo>
                    <a:pt x="16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15" name="Freeform 122"/>
            <p:cNvSpPr>
              <a:spLocks/>
            </p:cNvSpPr>
            <p:nvPr/>
          </p:nvSpPr>
          <p:spPr bwMode="auto">
            <a:xfrm>
              <a:off x="8038139" y="2339843"/>
              <a:ext cx="11980" cy="2234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2" y="0"/>
                </a:cxn>
                <a:cxn ang="0">
                  <a:pos x="10" y="2"/>
                </a:cxn>
                <a:cxn ang="0">
                  <a:pos x="6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0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0" y="20"/>
                </a:cxn>
                <a:cxn ang="0">
                  <a:pos x="0" y="24"/>
                </a:cxn>
                <a:cxn ang="0">
                  <a:pos x="2" y="25"/>
                </a:cxn>
                <a:cxn ang="0">
                  <a:pos x="4" y="27"/>
                </a:cxn>
                <a:cxn ang="0">
                  <a:pos x="6" y="29"/>
                </a:cxn>
                <a:cxn ang="0">
                  <a:pos x="10" y="31"/>
                </a:cxn>
                <a:cxn ang="0">
                  <a:pos x="12" y="31"/>
                </a:cxn>
                <a:cxn ang="0">
                  <a:pos x="16" y="33"/>
                </a:cxn>
                <a:cxn ang="0">
                  <a:pos x="18" y="31"/>
                </a:cxn>
                <a:cxn ang="0">
                  <a:pos x="21" y="31"/>
                </a:cxn>
                <a:cxn ang="0">
                  <a:pos x="23" y="29"/>
                </a:cxn>
                <a:cxn ang="0">
                  <a:pos x="27" y="27"/>
                </a:cxn>
                <a:cxn ang="0">
                  <a:pos x="29" y="25"/>
                </a:cxn>
                <a:cxn ang="0">
                  <a:pos x="29" y="24"/>
                </a:cxn>
                <a:cxn ang="0">
                  <a:pos x="31" y="20"/>
                </a:cxn>
                <a:cxn ang="0">
                  <a:pos x="31" y="16"/>
                </a:cxn>
                <a:cxn ang="0">
                  <a:pos x="31" y="14"/>
                </a:cxn>
                <a:cxn ang="0">
                  <a:pos x="29" y="10"/>
                </a:cxn>
                <a:cxn ang="0">
                  <a:pos x="29" y="8"/>
                </a:cxn>
                <a:cxn ang="0">
                  <a:pos x="27" y="4"/>
                </a:cxn>
                <a:cxn ang="0">
                  <a:pos x="23" y="2"/>
                </a:cxn>
                <a:cxn ang="0">
                  <a:pos x="21" y="2"/>
                </a:cxn>
                <a:cxn ang="0">
                  <a:pos x="18" y="0"/>
                </a:cxn>
                <a:cxn ang="0">
                  <a:pos x="16" y="0"/>
                </a:cxn>
              </a:cxnLst>
              <a:rect l="0" t="0" r="r" b="b"/>
              <a:pathLst>
                <a:path w="31" h="33">
                  <a:moveTo>
                    <a:pt x="16" y="0"/>
                  </a:moveTo>
                  <a:lnTo>
                    <a:pt x="12" y="0"/>
                  </a:lnTo>
                  <a:lnTo>
                    <a:pt x="10" y="2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10" y="31"/>
                  </a:lnTo>
                  <a:lnTo>
                    <a:pt x="12" y="31"/>
                  </a:lnTo>
                  <a:lnTo>
                    <a:pt x="16" y="33"/>
                  </a:lnTo>
                  <a:lnTo>
                    <a:pt x="18" y="31"/>
                  </a:lnTo>
                  <a:lnTo>
                    <a:pt x="21" y="31"/>
                  </a:lnTo>
                  <a:lnTo>
                    <a:pt x="23" y="29"/>
                  </a:lnTo>
                  <a:lnTo>
                    <a:pt x="27" y="27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31" y="20"/>
                  </a:lnTo>
                  <a:lnTo>
                    <a:pt x="31" y="16"/>
                  </a:lnTo>
                  <a:lnTo>
                    <a:pt x="31" y="14"/>
                  </a:lnTo>
                  <a:lnTo>
                    <a:pt x="29" y="10"/>
                  </a:lnTo>
                  <a:lnTo>
                    <a:pt x="29" y="8"/>
                  </a:lnTo>
                  <a:lnTo>
                    <a:pt x="27" y="4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18" y="0"/>
                  </a:lnTo>
                  <a:lnTo>
                    <a:pt x="16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16" name="Freeform 121"/>
            <p:cNvSpPr>
              <a:spLocks/>
            </p:cNvSpPr>
            <p:nvPr/>
          </p:nvSpPr>
          <p:spPr bwMode="auto">
            <a:xfrm>
              <a:off x="8016944" y="2335653"/>
              <a:ext cx="7372" cy="1257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2" y="5"/>
                </a:cxn>
                <a:cxn ang="0">
                  <a:pos x="0" y="9"/>
                </a:cxn>
                <a:cxn ang="0">
                  <a:pos x="2" y="13"/>
                </a:cxn>
                <a:cxn ang="0">
                  <a:pos x="4" y="17"/>
                </a:cxn>
                <a:cxn ang="0">
                  <a:pos x="6" y="19"/>
                </a:cxn>
                <a:cxn ang="0">
                  <a:pos x="10" y="19"/>
                </a:cxn>
                <a:cxn ang="0">
                  <a:pos x="14" y="19"/>
                </a:cxn>
                <a:cxn ang="0">
                  <a:pos x="16" y="17"/>
                </a:cxn>
                <a:cxn ang="0">
                  <a:pos x="18" y="13"/>
                </a:cxn>
                <a:cxn ang="0">
                  <a:pos x="19" y="9"/>
                </a:cxn>
                <a:cxn ang="0">
                  <a:pos x="18" y="5"/>
                </a:cxn>
                <a:cxn ang="0">
                  <a:pos x="16" y="3"/>
                </a:cxn>
                <a:cxn ang="0">
                  <a:pos x="14" y="2"/>
                </a:cxn>
                <a:cxn ang="0">
                  <a:pos x="10" y="0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lnTo>
                    <a:pt x="6" y="2"/>
                  </a:lnTo>
                  <a:lnTo>
                    <a:pt x="4" y="3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3"/>
                  </a:lnTo>
                  <a:lnTo>
                    <a:pt x="4" y="17"/>
                  </a:lnTo>
                  <a:lnTo>
                    <a:pt x="6" y="19"/>
                  </a:lnTo>
                  <a:lnTo>
                    <a:pt x="10" y="19"/>
                  </a:lnTo>
                  <a:lnTo>
                    <a:pt x="14" y="19"/>
                  </a:lnTo>
                  <a:lnTo>
                    <a:pt x="16" y="17"/>
                  </a:lnTo>
                  <a:lnTo>
                    <a:pt x="18" y="13"/>
                  </a:lnTo>
                  <a:lnTo>
                    <a:pt x="19" y="9"/>
                  </a:lnTo>
                  <a:lnTo>
                    <a:pt x="18" y="5"/>
                  </a:lnTo>
                  <a:lnTo>
                    <a:pt x="16" y="3"/>
                  </a:lnTo>
                  <a:lnTo>
                    <a:pt x="14" y="2"/>
                  </a:lnTo>
                  <a:lnTo>
                    <a:pt x="1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17" name="Freeform 120"/>
            <p:cNvSpPr>
              <a:spLocks/>
            </p:cNvSpPr>
            <p:nvPr/>
          </p:nvSpPr>
          <p:spPr bwMode="auto">
            <a:xfrm>
              <a:off x="8016944" y="2335653"/>
              <a:ext cx="7372" cy="1257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2"/>
                </a:cxn>
                <a:cxn ang="0">
                  <a:pos x="4" y="3"/>
                </a:cxn>
                <a:cxn ang="0">
                  <a:pos x="2" y="5"/>
                </a:cxn>
                <a:cxn ang="0">
                  <a:pos x="0" y="9"/>
                </a:cxn>
                <a:cxn ang="0">
                  <a:pos x="2" y="13"/>
                </a:cxn>
                <a:cxn ang="0">
                  <a:pos x="4" y="17"/>
                </a:cxn>
                <a:cxn ang="0">
                  <a:pos x="6" y="19"/>
                </a:cxn>
                <a:cxn ang="0">
                  <a:pos x="10" y="19"/>
                </a:cxn>
                <a:cxn ang="0">
                  <a:pos x="14" y="19"/>
                </a:cxn>
                <a:cxn ang="0">
                  <a:pos x="16" y="17"/>
                </a:cxn>
                <a:cxn ang="0">
                  <a:pos x="18" y="13"/>
                </a:cxn>
                <a:cxn ang="0">
                  <a:pos x="19" y="9"/>
                </a:cxn>
                <a:cxn ang="0">
                  <a:pos x="18" y="5"/>
                </a:cxn>
                <a:cxn ang="0">
                  <a:pos x="16" y="3"/>
                </a:cxn>
                <a:cxn ang="0">
                  <a:pos x="14" y="2"/>
                </a:cxn>
                <a:cxn ang="0">
                  <a:pos x="10" y="0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lnTo>
                    <a:pt x="6" y="2"/>
                  </a:lnTo>
                  <a:lnTo>
                    <a:pt x="4" y="3"/>
                  </a:lnTo>
                  <a:lnTo>
                    <a:pt x="2" y="5"/>
                  </a:lnTo>
                  <a:lnTo>
                    <a:pt x="0" y="9"/>
                  </a:lnTo>
                  <a:lnTo>
                    <a:pt x="2" y="13"/>
                  </a:lnTo>
                  <a:lnTo>
                    <a:pt x="4" y="17"/>
                  </a:lnTo>
                  <a:lnTo>
                    <a:pt x="6" y="19"/>
                  </a:lnTo>
                  <a:lnTo>
                    <a:pt x="10" y="19"/>
                  </a:lnTo>
                  <a:lnTo>
                    <a:pt x="14" y="19"/>
                  </a:lnTo>
                  <a:lnTo>
                    <a:pt x="16" y="17"/>
                  </a:lnTo>
                  <a:lnTo>
                    <a:pt x="18" y="13"/>
                  </a:lnTo>
                  <a:lnTo>
                    <a:pt x="19" y="9"/>
                  </a:lnTo>
                  <a:lnTo>
                    <a:pt x="18" y="5"/>
                  </a:lnTo>
                  <a:lnTo>
                    <a:pt x="16" y="3"/>
                  </a:lnTo>
                  <a:lnTo>
                    <a:pt x="14" y="2"/>
                  </a:lnTo>
                  <a:lnTo>
                    <a:pt x="10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18" name="Freeform 119"/>
            <p:cNvSpPr>
              <a:spLocks/>
            </p:cNvSpPr>
            <p:nvPr/>
          </p:nvSpPr>
          <p:spPr bwMode="auto">
            <a:xfrm>
              <a:off x="8069472" y="2355206"/>
              <a:ext cx="11058" cy="1955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2" y="1"/>
                </a:cxn>
                <a:cxn ang="0">
                  <a:pos x="8" y="1"/>
                </a:cxn>
                <a:cxn ang="0">
                  <a:pos x="4" y="5"/>
                </a:cxn>
                <a:cxn ang="0">
                  <a:pos x="2" y="9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0" y="17"/>
                </a:cxn>
                <a:cxn ang="0">
                  <a:pos x="2" y="19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12" y="27"/>
                </a:cxn>
                <a:cxn ang="0">
                  <a:pos x="14" y="28"/>
                </a:cxn>
                <a:cxn ang="0">
                  <a:pos x="16" y="27"/>
                </a:cxn>
                <a:cxn ang="0">
                  <a:pos x="19" y="27"/>
                </a:cxn>
                <a:cxn ang="0">
                  <a:pos x="23" y="23"/>
                </a:cxn>
                <a:cxn ang="0">
                  <a:pos x="27" y="19"/>
                </a:cxn>
                <a:cxn ang="0">
                  <a:pos x="27" y="17"/>
                </a:cxn>
                <a:cxn ang="0">
                  <a:pos x="27" y="15"/>
                </a:cxn>
                <a:cxn ang="0">
                  <a:pos x="27" y="11"/>
                </a:cxn>
                <a:cxn ang="0">
                  <a:pos x="27" y="9"/>
                </a:cxn>
                <a:cxn ang="0">
                  <a:pos x="23" y="5"/>
                </a:cxn>
                <a:cxn ang="0">
                  <a:pos x="19" y="1"/>
                </a:cxn>
                <a:cxn ang="0">
                  <a:pos x="16" y="1"/>
                </a:cxn>
                <a:cxn ang="0">
                  <a:pos x="14" y="0"/>
                </a:cxn>
              </a:cxnLst>
              <a:rect l="0" t="0" r="r" b="b"/>
              <a:pathLst>
                <a:path w="27" h="28">
                  <a:moveTo>
                    <a:pt x="14" y="0"/>
                  </a:moveTo>
                  <a:lnTo>
                    <a:pt x="12" y="1"/>
                  </a:lnTo>
                  <a:lnTo>
                    <a:pt x="8" y="1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2" y="19"/>
                  </a:lnTo>
                  <a:lnTo>
                    <a:pt x="4" y="23"/>
                  </a:lnTo>
                  <a:lnTo>
                    <a:pt x="8" y="27"/>
                  </a:lnTo>
                  <a:lnTo>
                    <a:pt x="12" y="27"/>
                  </a:lnTo>
                  <a:lnTo>
                    <a:pt x="14" y="28"/>
                  </a:lnTo>
                  <a:lnTo>
                    <a:pt x="16" y="27"/>
                  </a:lnTo>
                  <a:lnTo>
                    <a:pt x="19" y="27"/>
                  </a:lnTo>
                  <a:lnTo>
                    <a:pt x="23" y="23"/>
                  </a:lnTo>
                  <a:lnTo>
                    <a:pt x="27" y="19"/>
                  </a:lnTo>
                  <a:lnTo>
                    <a:pt x="27" y="17"/>
                  </a:lnTo>
                  <a:lnTo>
                    <a:pt x="27" y="15"/>
                  </a:lnTo>
                  <a:lnTo>
                    <a:pt x="27" y="11"/>
                  </a:lnTo>
                  <a:lnTo>
                    <a:pt x="27" y="9"/>
                  </a:lnTo>
                  <a:lnTo>
                    <a:pt x="23" y="5"/>
                  </a:lnTo>
                  <a:lnTo>
                    <a:pt x="19" y="1"/>
                  </a:lnTo>
                  <a:lnTo>
                    <a:pt x="16" y="1"/>
                  </a:lnTo>
                  <a:lnTo>
                    <a:pt x="14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19" name="Freeform 118"/>
            <p:cNvSpPr>
              <a:spLocks/>
            </p:cNvSpPr>
            <p:nvPr/>
          </p:nvSpPr>
          <p:spPr bwMode="auto">
            <a:xfrm>
              <a:off x="8069472" y="2355206"/>
              <a:ext cx="11058" cy="1955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2" y="1"/>
                </a:cxn>
                <a:cxn ang="0">
                  <a:pos x="8" y="1"/>
                </a:cxn>
                <a:cxn ang="0">
                  <a:pos x="4" y="5"/>
                </a:cxn>
                <a:cxn ang="0">
                  <a:pos x="2" y="9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0" y="17"/>
                </a:cxn>
                <a:cxn ang="0">
                  <a:pos x="2" y="19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12" y="27"/>
                </a:cxn>
                <a:cxn ang="0">
                  <a:pos x="14" y="28"/>
                </a:cxn>
                <a:cxn ang="0">
                  <a:pos x="16" y="27"/>
                </a:cxn>
                <a:cxn ang="0">
                  <a:pos x="19" y="27"/>
                </a:cxn>
                <a:cxn ang="0">
                  <a:pos x="23" y="23"/>
                </a:cxn>
                <a:cxn ang="0">
                  <a:pos x="27" y="19"/>
                </a:cxn>
                <a:cxn ang="0">
                  <a:pos x="27" y="17"/>
                </a:cxn>
                <a:cxn ang="0">
                  <a:pos x="27" y="15"/>
                </a:cxn>
                <a:cxn ang="0">
                  <a:pos x="27" y="11"/>
                </a:cxn>
                <a:cxn ang="0">
                  <a:pos x="27" y="9"/>
                </a:cxn>
                <a:cxn ang="0">
                  <a:pos x="23" y="5"/>
                </a:cxn>
                <a:cxn ang="0">
                  <a:pos x="19" y="1"/>
                </a:cxn>
                <a:cxn ang="0">
                  <a:pos x="16" y="1"/>
                </a:cxn>
                <a:cxn ang="0">
                  <a:pos x="14" y="0"/>
                </a:cxn>
              </a:cxnLst>
              <a:rect l="0" t="0" r="r" b="b"/>
              <a:pathLst>
                <a:path w="27" h="28">
                  <a:moveTo>
                    <a:pt x="14" y="0"/>
                  </a:moveTo>
                  <a:lnTo>
                    <a:pt x="12" y="1"/>
                  </a:lnTo>
                  <a:lnTo>
                    <a:pt x="8" y="1"/>
                  </a:lnTo>
                  <a:lnTo>
                    <a:pt x="4" y="5"/>
                  </a:lnTo>
                  <a:lnTo>
                    <a:pt x="2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2" y="19"/>
                  </a:lnTo>
                  <a:lnTo>
                    <a:pt x="4" y="23"/>
                  </a:lnTo>
                  <a:lnTo>
                    <a:pt x="8" y="27"/>
                  </a:lnTo>
                  <a:lnTo>
                    <a:pt x="12" y="27"/>
                  </a:lnTo>
                  <a:lnTo>
                    <a:pt x="14" y="28"/>
                  </a:lnTo>
                  <a:lnTo>
                    <a:pt x="16" y="27"/>
                  </a:lnTo>
                  <a:lnTo>
                    <a:pt x="19" y="27"/>
                  </a:lnTo>
                  <a:lnTo>
                    <a:pt x="23" y="23"/>
                  </a:lnTo>
                  <a:lnTo>
                    <a:pt x="27" y="19"/>
                  </a:lnTo>
                  <a:lnTo>
                    <a:pt x="27" y="17"/>
                  </a:lnTo>
                  <a:lnTo>
                    <a:pt x="27" y="15"/>
                  </a:lnTo>
                  <a:lnTo>
                    <a:pt x="27" y="11"/>
                  </a:lnTo>
                  <a:lnTo>
                    <a:pt x="27" y="9"/>
                  </a:lnTo>
                  <a:lnTo>
                    <a:pt x="23" y="5"/>
                  </a:lnTo>
                  <a:lnTo>
                    <a:pt x="19" y="1"/>
                  </a:lnTo>
                  <a:lnTo>
                    <a:pt x="16" y="1"/>
                  </a:lnTo>
                  <a:lnTo>
                    <a:pt x="14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20" name="Freeform 117"/>
            <p:cNvSpPr>
              <a:spLocks/>
            </p:cNvSpPr>
            <p:nvPr/>
          </p:nvSpPr>
          <p:spPr bwMode="auto">
            <a:xfrm>
              <a:off x="8059335" y="2331463"/>
              <a:ext cx="8294" cy="15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1"/>
                </a:cxn>
                <a:cxn ang="0">
                  <a:pos x="2" y="15"/>
                </a:cxn>
                <a:cxn ang="0">
                  <a:pos x="4" y="19"/>
                </a:cxn>
                <a:cxn ang="0">
                  <a:pos x="8" y="21"/>
                </a:cxn>
                <a:cxn ang="0">
                  <a:pos x="12" y="21"/>
                </a:cxn>
                <a:cxn ang="0">
                  <a:pos x="16" y="21"/>
                </a:cxn>
                <a:cxn ang="0">
                  <a:pos x="19" y="19"/>
                </a:cxn>
                <a:cxn ang="0">
                  <a:pos x="21" y="15"/>
                </a:cxn>
                <a:cxn ang="0">
                  <a:pos x="23" y="11"/>
                </a:cxn>
                <a:cxn ang="0">
                  <a:pos x="21" y="6"/>
                </a:cxn>
                <a:cxn ang="0">
                  <a:pos x="19" y="2"/>
                </a:cxn>
                <a:cxn ang="0">
                  <a:pos x="16" y="0"/>
                </a:cxn>
                <a:cxn ang="0">
                  <a:pos x="12" y="0"/>
                </a:cxn>
              </a:cxnLst>
              <a:rect l="0" t="0" r="r" b="b"/>
              <a:pathLst>
                <a:path w="23" h="21">
                  <a:moveTo>
                    <a:pt x="12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1"/>
                  </a:lnTo>
                  <a:lnTo>
                    <a:pt x="2" y="15"/>
                  </a:lnTo>
                  <a:lnTo>
                    <a:pt x="4" y="19"/>
                  </a:lnTo>
                  <a:lnTo>
                    <a:pt x="8" y="21"/>
                  </a:lnTo>
                  <a:lnTo>
                    <a:pt x="12" y="21"/>
                  </a:lnTo>
                  <a:lnTo>
                    <a:pt x="16" y="21"/>
                  </a:lnTo>
                  <a:lnTo>
                    <a:pt x="19" y="19"/>
                  </a:lnTo>
                  <a:lnTo>
                    <a:pt x="21" y="15"/>
                  </a:lnTo>
                  <a:lnTo>
                    <a:pt x="23" y="11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6" y="0"/>
                  </a:lnTo>
                  <a:lnTo>
                    <a:pt x="12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21" name="Freeform 116"/>
            <p:cNvSpPr>
              <a:spLocks/>
            </p:cNvSpPr>
            <p:nvPr/>
          </p:nvSpPr>
          <p:spPr bwMode="auto">
            <a:xfrm>
              <a:off x="8059335" y="2331463"/>
              <a:ext cx="8294" cy="15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1"/>
                </a:cxn>
                <a:cxn ang="0">
                  <a:pos x="2" y="15"/>
                </a:cxn>
                <a:cxn ang="0">
                  <a:pos x="4" y="19"/>
                </a:cxn>
                <a:cxn ang="0">
                  <a:pos x="8" y="21"/>
                </a:cxn>
                <a:cxn ang="0">
                  <a:pos x="12" y="21"/>
                </a:cxn>
                <a:cxn ang="0">
                  <a:pos x="16" y="21"/>
                </a:cxn>
                <a:cxn ang="0">
                  <a:pos x="19" y="19"/>
                </a:cxn>
                <a:cxn ang="0">
                  <a:pos x="21" y="15"/>
                </a:cxn>
                <a:cxn ang="0">
                  <a:pos x="23" y="11"/>
                </a:cxn>
                <a:cxn ang="0">
                  <a:pos x="21" y="6"/>
                </a:cxn>
                <a:cxn ang="0">
                  <a:pos x="19" y="2"/>
                </a:cxn>
                <a:cxn ang="0">
                  <a:pos x="16" y="0"/>
                </a:cxn>
                <a:cxn ang="0">
                  <a:pos x="12" y="0"/>
                </a:cxn>
              </a:cxnLst>
              <a:rect l="0" t="0" r="r" b="b"/>
              <a:pathLst>
                <a:path w="23" h="21">
                  <a:moveTo>
                    <a:pt x="12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1"/>
                  </a:lnTo>
                  <a:lnTo>
                    <a:pt x="2" y="15"/>
                  </a:lnTo>
                  <a:lnTo>
                    <a:pt x="4" y="19"/>
                  </a:lnTo>
                  <a:lnTo>
                    <a:pt x="8" y="21"/>
                  </a:lnTo>
                  <a:lnTo>
                    <a:pt x="12" y="21"/>
                  </a:lnTo>
                  <a:lnTo>
                    <a:pt x="16" y="21"/>
                  </a:lnTo>
                  <a:lnTo>
                    <a:pt x="19" y="19"/>
                  </a:lnTo>
                  <a:lnTo>
                    <a:pt x="21" y="15"/>
                  </a:lnTo>
                  <a:lnTo>
                    <a:pt x="23" y="11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6" y="0"/>
                  </a:lnTo>
                  <a:lnTo>
                    <a:pt x="12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22" name="Freeform 115"/>
            <p:cNvSpPr>
              <a:spLocks/>
            </p:cNvSpPr>
            <p:nvPr/>
          </p:nvSpPr>
          <p:spPr bwMode="auto">
            <a:xfrm>
              <a:off x="8001278" y="2381742"/>
              <a:ext cx="9215" cy="1536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7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2" y="17"/>
                </a:cxn>
                <a:cxn ang="0">
                  <a:pos x="4" y="19"/>
                </a:cxn>
                <a:cxn ang="0">
                  <a:pos x="7" y="23"/>
                </a:cxn>
                <a:cxn ang="0">
                  <a:pos x="11" y="23"/>
                </a:cxn>
                <a:cxn ang="0">
                  <a:pos x="15" y="23"/>
                </a:cxn>
                <a:cxn ang="0">
                  <a:pos x="19" y="19"/>
                </a:cxn>
                <a:cxn ang="0">
                  <a:pos x="21" y="17"/>
                </a:cxn>
                <a:cxn ang="0">
                  <a:pos x="23" y="12"/>
                </a:cxn>
                <a:cxn ang="0">
                  <a:pos x="21" y="8"/>
                </a:cxn>
                <a:cxn ang="0">
                  <a:pos x="19" y="4"/>
                </a:cxn>
                <a:cxn ang="0">
                  <a:pos x="15" y="2"/>
                </a:cxn>
                <a:cxn ang="0">
                  <a:pos x="11" y="0"/>
                </a:cxn>
              </a:cxnLst>
              <a:rect l="0" t="0" r="r" b="b"/>
              <a:pathLst>
                <a:path w="23" h="23">
                  <a:moveTo>
                    <a:pt x="11" y="0"/>
                  </a:moveTo>
                  <a:lnTo>
                    <a:pt x="7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7"/>
                  </a:lnTo>
                  <a:lnTo>
                    <a:pt x="4" y="19"/>
                  </a:lnTo>
                  <a:lnTo>
                    <a:pt x="7" y="23"/>
                  </a:lnTo>
                  <a:lnTo>
                    <a:pt x="11" y="23"/>
                  </a:lnTo>
                  <a:lnTo>
                    <a:pt x="15" y="23"/>
                  </a:lnTo>
                  <a:lnTo>
                    <a:pt x="19" y="19"/>
                  </a:lnTo>
                  <a:lnTo>
                    <a:pt x="21" y="17"/>
                  </a:lnTo>
                  <a:lnTo>
                    <a:pt x="23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1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23" name="Freeform 114"/>
            <p:cNvSpPr>
              <a:spLocks/>
            </p:cNvSpPr>
            <p:nvPr/>
          </p:nvSpPr>
          <p:spPr bwMode="auto">
            <a:xfrm>
              <a:off x="8001278" y="2381742"/>
              <a:ext cx="9215" cy="1536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7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2" y="17"/>
                </a:cxn>
                <a:cxn ang="0">
                  <a:pos x="4" y="19"/>
                </a:cxn>
                <a:cxn ang="0">
                  <a:pos x="7" y="23"/>
                </a:cxn>
                <a:cxn ang="0">
                  <a:pos x="11" y="23"/>
                </a:cxn>
                <a:cxn ang="0">
                  <a:pos x="15" y="23"/>
                </a:cxn>
                <a:cxn ang="0">
                  <a:pos x="19" y="19"/>
                </a:cxn>
                <a:cxn ang="0">
                  <a:pos x="21" y="17"/>
                </a:cxn>
                <a:cxn ang="0">
                  <a:pos x="23" y="12"/>
                </a:cxn>
                <a:cxn ang="0">
                  <a:pos x="21" y="8"/>
                </a:cxn>
                <a:cxn ang="0">
                  <a:pos x="19" y="4"/>
                </a:cxn>
                <a:cxn ang="0">
                  <a:pos x="15" y="2"/>
                </a:cxn>
                <a:cxn ang="0">
                  <a:pos x="11" y="0"/>
                </a:cxn>
              </a:cxnLst>
              <a:rect l="0" t="0" r="r" b="b"/>
              <a:pathLst>
                <a:path w="23" h="23">
                  <a:moveTo>
                    <a:pt x="11" y="0"/>
                  </a:moveTo>
                  <a:lnTo>
                    <a:pt x="7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7"/>
                  </a:lnTo>
                  <a:lnTo>
                    <a:pt x="4" y="19"/>
                  </a:lnTo>
                  <a:lnTo>
                    <a:pt x="7" y="23"/>
                  </a:lnTo>
                  <a:lnTo>
                    <a:pt x="11" y="23"/>
                  </a:lnTo>
                  <a:lnTo>
                    <a:pt x="15" y="23"/>
                  </a:lnTo>
                  <a:lnTo>
                    <a:pt x="19" y="19"/>
                  </a:lnTo>
                  <a:lnTo>
                    <a:pt x="21" y="17"/>
                  </a:lnTo>
                  <a:lnTo>
                    <a:pt x="23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1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24" name="Freeform 113"/>
            <p:cNvSpPr>
              <a:spLocks/>
            </p:cNvSpPr>
            <p:nvPr/>
          </p:nvSpPr>
          <p:spPr bwMode="auto">
            <a:xfrm>
              <a:off x="8148724" y="2397104"/>
              <a:ext cx="8294" cy="13966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1" y="20"/>
                </a:cxn>
                <a:cxn ang="0">
                  <a:pos x="5" y="21"/>
                </a:cxn>
                <a:cxn ang="0">
                  <a:pos x="9" y="21"/>
                </a:cxn>
                <a:cxn ang="0">
                  <a:pos x="15" y="21"/>
                </a:cxn>
                <a:cxn ang="0">
                  <a:pos x="17" y="20"/>
                </a:cxn>
                <a:cxn ang="0">
                  <a:pos x="21" y="16"/>
                </a:cxn>
                <a:cxn ang="0">
                  <a:pos x="21" y="12"/>
                </a:cxn>
                <a:cxn ang="0">
                  <a:pos x="21" y="6"/>
                </a:cxn>
                <a:cxn ang="0">
                  <a:pos x="17" y="2"/>
                </a:cxn>
                <a:cxn ang="0">
                  <a:pos x="15" y="0"/>
                </a:cxn>
                <a:cxn ang="0">
                  <a:pos x="9" y="0"/>
                </a:cxn>
              </a:cxnLst>
              <a:rect l="0" t="0" r="r" b="b"/>
              <a:pathLst>
                <a:path w="21" h="21">
                  <a:moveTo>
                    <a:pt x="9" y="0"/>
                  </a:moveTo>
                  <a:lnTo>
                    <a:pt x="5" y="0"/>
                  </a:lnTo>
                  <a:lnTo>
                    <a:pt x="1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1" y="20"/>
                  </a:lnTo>
                  <a:lnTo>
                    <a:pt x="5" y="21"/>
                  </a:lnTo>
                  <a:lnTo>
                    <a:pt x="9" y="21"/>
                  </a:lnTo>
                  <a:lnTo>
                    <a:pt x="15" y="21"/>
                  </a:lnTo>
                  <a:lnTo>
                    <a:pt x="17" y="20"/>
                  </a:lnTo>
                  <a:lnTo>
                    <a:pt x="21" y="16"/>
                  </a:lnTo>
                  <a:lnTo>
                    <a:pt x="21" y="12"/>
                  </a:lnTo>
                  <a:lnTo>
                    <a:pt x="21" y="6"/>
                  </a:lnTo>
                  <a:lnTo>
                    <a:pt x="17" y="2"/>
                  </a:lnTo>
                  <a:lnTo>
                    <a:pt x="15" y="0"/>
                  </a:lnTo>
                  <a:lnTo>
                    <a:pt x="9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25" name="Freeform 112"/>
            <p:cNvSpPr>
              <a:spLocks/>
            </p:cNvSpPr>
            <p:nvPr/>
          </p:nvSpPr>
          <p:spPr bwMode="auto">
            <a:xfrm>
              <a:off x="8148724" y="2397104"/>
              <a:ext cx="8294" cy="13966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1" y="20"/>
                </a:cxn>
                <a:cxn ang="0">
                  <a:pos x="5" y="21"/>
                </a:cxn>
                <a:cxn ang="0">
                  <a:pos x="9" y="21"/>
                </a:cxn>
                <a:cxn ang="0">
                  <a:pos x="15" y="21"/>
                </a:cxn>
                <a:cxn ang="0">
                  <a:pos x="17" y="20"/>
                </a:cxn>
                <a:cxn ang="0">
                  <a:pos x="21" y="16"/>
                </a:cxn>
                <a:cxn ang="0">
                  <a:pos x="21" y="12"/>
                </a:cxn>
                <a:cxn ang="0">
                  <a:pos x="21" y="6"/>
                </a:cxn>
                <a:cxn ang="0">
                  <a:pos x="17" y="2"/>
                </a:cxn>
                <a:cxn ang="0">
                  <a:pos x="15" y="0"/>
                </a:cxn>
                <a:cxn ang="0">
                  <a:pos x="9" y="0"/>
                </a:cxn>
              </a:cxnLst>
              <a:rect l="0" t="0" r="r" b="b"/>
              <a:pathLst>
                <a:path w="21" h="21">
                  <a:moveTo>
                    <a:pt x="9" y="0"/>
                  </a:moveTo>
                  <a:lnTo>
                    <a:pt x="5" y="0"/>
                  </a:lnTo>
                  <a:lnTo>
                    <a:pt x="1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1" y="20"/>
                  </a:lnTo>
                  <a:lnTo>
                    <a:pt x="5" y="21"/>
                  </a:lnTo>
                  <a:lnTo>
                    <a:pt x="9" y="21"/>
                  </a:lnTo>
                  <a:lnTo>
                    <a:pt x="15" y="21"/>
                  </a:lnTo>
                  <a:lnTo>
                    <a:pt x="17" y="20"/>
                  </a:lnTo>
                  <a:lnTo>
                    <a:pt x="21" y="16"/>
                  </a:lnTo>
                  <a:lnTo>
                    <a:pt x="21" y="12"/>
                  </a:lnTo>
                  <a:lnTo>
                    <a:pt x="21" y="6"/>
                  </a:lnTo>
                  <a:lnTo>
                    <a:pt x="17" y="2"/>
                  </a:lnTo>
                  <a:lnTo>
                    <a:pt x="15" y="0"/>
                  </a:lnTo>
                  <a:lnTo>
                    <a:pt x="9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26" name="Freeform 111"/>
            <p:cNvSpPr>
              <a:spLocks/>
            </p:cNvSpPr>
            <p:nvPr/>
          </p:nvSpPr>
          <p:spPr bwMode="auto">
            <a:xfrm>
              <a:off x="8174527" y="2422243"/>
              <a:ext cx="9215" cy="15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1"/>
                </a:cxn>
                <a:cxn ang="0">
                  <a:pos x="2" y="15"/>
                </a:cxn>
                <a:cxn ang="0">
                  <a:pos x="4" y="19"/>
                </a:cxn>
                <a:cxn ang="0">
                  <a:pos x="8" y="21"/>
                </a:cxn>
                <a:cxn ang="0">
                  <a:pos x="12" y="21"/>
                </a:cxn>
                <a:cxn ang="0">
                  <a:pos x="16" y="21"/>
                </a:cxn>
                <a:cxn ang="0">
                  <a:pos x="19" y="19"/>
                </a:cxn>
                <a:cxn ang="0">
                  <a:pos x="21" y="15"/>
                </a:cxn>
                <a:cxn ang="0">
                  <a:pos x="23" y="11"/>
                </a:cxn>
                <a:cxn ang="0">
                  <a:pos x="21" y="6"/>
                </a:cxn>
                <a:cxn ang="0">
                  <a:pos x="19" y="2"/>
                </a:cxn>
                <a:cxn ang="0">
                  <a:pos x="16" y="0"/>
                </a:cxn>
                <a:cxn ang="0">
                  <a:pos x="12" y="0"/>
                </a:cxn>
              </a:cxnLst>
              <a:rect l="0" t="0" r="r" b="b"/>
              <a:pathLst>
                <a:path w="23" h="21">
                  <a:moveTo>
                    <a:pt x="12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1"/>
                  </a:lnTo>
                  <a:lnTo>
                    <a:pt x="2" y="15"/>
                  </a:lnTo>
                  <a:lnTo>
                    <a:pt x="4" y="19"/>
                  </a:lnTo>
                  <a:lnTo>
                    <a:pt x="8" y="21"/>
                  </a:lnTo>
                  <a:lnTo>
                    <a:pt x="12" y="21"/>
                  </a:lnTo>
                  <a:lnTo>
                    <a:pt x="16" y="21"/>
                  </a:lnTo>
                  <a:lnTo>
                    <a:pt x="19" y="19"/>
                  </a:lnTo>
                  <a:lnTo>
                    <a:pt x="21" y="15"/>
                  </a:lnTo>
                  <a:lnTo>
                    <a:pt x="23" y="11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6" y="0"/>
                  </a:lnTo>
                  <a:lnTo>
                    <a:pt x="12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27" name="Freeform 110"/>
            <p:cNvSpPr>
              <a:spLocks/>
            </p:cNvSpPr>
            <p:nvPr/>
          </p:nvSpPr>
          <p:spPr bwMode="auto">
            <a:xfrm>
              <a:off x="8174527" y="2422243"/>
              <a:ext cx="9215" cy="15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1"/>
                </a:cxn>
                <a:cxn ang="0">
                  <a:pos x="2" y="15"/>
                </a:cxn>
                <a:cxn ang="0">
                  <a:pos x="4" y="19"/>
                </a:cxn>
                <a:cxn ang="0">
                  <a:pos x="8" y="21"/>
                </a:cxn>
                <a:cxn ang="0">
                  <a:pos x="12" y="21"/>
                </a:cxn>
                <a:cxn ang="0">
                  <a:pos x="16" y="21"/>
                </a:cxn>
                <a:cxn ang="0">
                  <a:pos x="19" y="19"/>
                </a:cxn>
                <a:cxn ang="0">
                  <a:pos x="21" y="15"/>
                </a:cxn>
                <a:cxn ang="0">
                  <a:pos x="23" y="11"/>
                </a:cxn>
                <a:cxn ang="0">
                  <a:pos x="21" y="6"/>
                </a:cxn>
                <a:cxn ang="0">
                  <a:pos x="19" y="2"/>
                </a:cxn>
                <a:cxn ang="0">
                  <a:pos x="16" y="0"/>
                </a:cxn>
                <a:cxn ang="0">
                  <a:pos x="12" y="0"/>
                </a:cxn>
              </a:cxnLst>
              <a:rect l="0" t="0" r="r" b="b"/>
              <a:pathLst>
                <a:path w="23" h="21">
                  <a:moveTo>
                    <a:pt x="12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1"/>
                  </a:lnTo>
                  <a:lnTo>
                    <a:pt x="2" y="15"/>
                  </a:lnTo>
                  <a:lnTo>
                    <a:pt x="4" y="19"/>
                  </a:lnTo>
                  <a:lnTo>
                    <a:pt x="8" y="21"/>
                  </a:lnTo>
                  <a:lnTo>
                    <a:pt x="12" y="21"/>
                  </a:lnTo>
                  <a:lnTo>
                    <a:pt x="16" y="21"/>
                  </a:lnTo>
                  <a:lnTo>
                    <a:pt x="19" y="19"/>
                  </a:lnTo>
                  <a:lnTo>
                    <a:pt x="21" y="15"/>
                  </a:lnTo>
                  <a:lnTo>
                    <a:pt x="23" y="11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6" y="0"/>
                  </a:lnTo>
                  <a:lnTo>
                    <a:pt x="12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28" name="Freeform 109"/>
            <p:cNvSpPr>
              <a:spLocks/>
            </p:cNvSpPr>
            <p:nvPr/>
          </p:nvSpPr>
          <p:spPr bwMode="auto">
            <a:xfrm>
              <a:off x="8154253" y="2429227"/>
              <a:ext cx="5529" cy="977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4" y="12"/>
                </a:cxn>
                <a:cxn ang="0">
                  <a:pos x="8" y="14"/>
                </a:cxn>
                <a:cxn ang="0">
                  <a:pos x="10" y="12"/>
                </a:cxn>
                <a:cxn ang="0">
                  <a:pos x="12" y="12"/>
                </a:cxn>
                <a:cxn ang="0">
                  <a:pos x="13" y="10"/>
                </a:cxn>
                <a:cxn ang="0">
                  <a:pos x="13" y="6"/>
                </a:cxn>
                <a:cxn ang="0">
                  <a:pos x="13" y="4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8" y="0"/>
                </a:cxn>
              </a:cxnLst>
              <a:rect l="0" t="0" r="r" b="b"/>
              <a:pathLst>
                <a:path w="13" h="14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8" y="14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3" y="10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29" name="Freeform 108"/>
            <p:cNvSpPr>
              <a:spLocks/>
            </p:cNvSpPr>
            <p:nvPr/>
          </p:nvSpPr>
          <p:spPr bwMode="auto">
            <a:xfrm>
              <a:off x="8154253" y="2429227"/>
              <a:ext cx="5529" cy="977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4" y="12"/>
                </a:cxn>
                <a:cxn ang="0">
                  <a:pos x="8" y="14"/>
                </a:cxn>
                <a:cxn ang="0">
                  <a:pos x="10" y="12"/>
                </a:cxn>
                <a:cxn ang="0">
                  <a:pos x="12" y="12"/>
                </a:cxn>
                <a:cxn ang="0">
                  <a:pos x="13" y="10"/>
                </a:cxn>
                <a:cxn ang="0">
                  <a:pos x="13" y="6"/>
                </a:cxn>
                <a:cxn ang="0">
                  <a:pos x="13" y="4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8" y="0"/>
                </a:cxn>
              </a:cxnLst>
              <a:rect l="0" t="0" r="r" b="b"/>
              <a:pathLst>
                <a:path w="13" h="14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8" y="14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3" y="10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30" name="Freeform 107"/>
            <p:cNvSpPr>
              <a:spLocks/>
            </p:cNvSpPr>
            <p:nvPr/>
          </p:nvSpPr>
          <p:spPr bwMode="auto">
            <a:xfrm>
              <a:off x="8192036" y="2394311"/>
              <a:ext cx="8294" cy="15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12" y="24"/>
                </a:cxn>
                <a:cxn ang="0">
                  <a:pos x="16" y="24"/>
                </a:cxn>
                <a:cxn ang="0">
                  <a:pos x="20" y="20"/>
                </a:cxn>
                <a:cxn ang="0">
                  <a:pos x="22" y="18"/>
                </a:cxn>
                <a:cxn ang="0">
                  <a:pos x="22" y="12"/>
                </a:cxn>
                <a:cxn ang="0">
                  <a:pos x="22" y="8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2" y="0"/>
                </a:cxn>
              </a:cxnLst>
              <a:rect l="0" t="0" r="r" b="b"/>
              <a:pathLst>
                <a:path w="22" h="24">
                  <a:moveTo>
                    <a:pt x="12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2" y="18"/>
                  </a:lnTo>
                  <a:lnTo>
                    <a:pt x="22" y="12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2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31" name="Freeform 106"/>
            <p:cNvSpPr>
              <a:spLocks/>
            </p:cNvSpPr>
            <p:nvPr/>
          </p:nvSpPr>
          <p:spPr bwMode="auto">
            <a:xfrm>
              <a:off x="8192036" y="2394311"/>
              <a:ext cx="8294" cy="15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12" y="24"/>
                </a:cxn>
                <a:cxn ang="0">
                  <a:pos x="16" y="24"/>
                </a:cxn>
                <a:cxn ang="0">
                  <a:pos x="20" y="20"/>
                </a:cxn>
                <a:cxn ang="0">
                  <a:pos x="22" y="18"/>
                </a:cxn>
                <a:cxn ang="0">
                  <a:pos x="22" y="12"/>
                </a:cxn>
                <a:cxn ang="0">
                  <a:pos x="22" y="8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2" y="0"/>
                </a:cxn>
              </a:cxnLst>
              <a:rect l="0" t="0" r="r" b="b"/>
              <a:pathLst>
                <a:path w="22" h="24">
                  <a:moveTo>
                    <a:pt x="12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2" y="18"/>
                  </a:lnTo>
                  <a:lnTo>
                    <a:pt x="22" y="12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2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32" name="Freeform 105"/>
            <p:cNvSpPr>
              <a:spLocks/>
            </p:cNvSpPr>
            <p:nvPr/>
          </p:nvSpPr>
          <p:spPr bwMode="auto">
            <a:xfrm>
              <a:off x="8165312" y="2387328"/>
              <a:ext cx="8294" cy="1396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2" y="17"/>
                </a:cxn>
                <a:cxn ang="0">
                  <a:pos x="6" y="19"/>
                </a:cxn>
                <a:cxn ang="0">
                  <a:pos x="10" y="19"/>
                </a:cxn>
                <a:cxn ang="0">
                  <a:pos x="13" y="19"/>
                </a:cxn>
                <a:cxn ang="0">
                  <a:pos x="15" y="17"/>
                </a:cxn>
                <a:cxn ang="0">
                  <a:pos x="17" y="13"/>
                </a:cxn>
                <a:cxn ang="0">
                  <a:pos x="19" y="9"/>
                </a:cxn>
                <a:cxn ang="0">
                  <a:pos x="17" y="6"/>
                </a:cxn>
                <a:cxn ang="0">
                  <a:pos x="15" y="4"/>
                </a:cxn>
                <a:cxn ang="0">
                  <a:pos x="13" y="2"/>
                </a:cxn>
                <a:cxn ang="0">
                  <a:pos x="10" y="0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6" y="19"/>
                  </a:lnTo>
                  <a:lnTo>
                    <a:pt x="10" y="19"/>
                  </a:lnTo>
                  <a:lnTo>
                    <a:pt x="13" y="19"/>
                  </a:lnTo>
                  <a:lnTo>
                    <a:pt x="15" y="17"/>
                  </a:lnTo>
                  <a:lnTo>
                    <a:pt x="17" y="13"/>
                  </a:lnTo>
                  <a:lnTo>
                    <a:pt x="19" y="9"/>
                  </a:lnTo>
                  <a:lnTo>
                    <a:pt x="17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33" name="Freeform 104"/>
            <p:cNvSpPr>
              <a:spLocks/>
            </p:cNvSpPr>
            <p:nvPr/>
          </p:nvSpPr>
          <p:spPr bwMode="auto">
            <a:xfrm>
              <a:off x="8165312" y="2387328"/>
              <a:ext cx="8294" cy="1396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2" y="17"/>
                </a:cxn>
                <a:cxn ang="0">
                  <a:pos x="6" y="19"/>
                </a:cxn>
                <a:cxn ang="0">
                  <a:pos x="10" y="19"/>
                </a:cxn>
                <a:cxn ang="0">
                  <a:pos x="13" y="19"/>
                </a:cxn>
                <a:cxn ang="0">
                  <a:pos x="15" y="17"/>
                </a:cxn>
                <a:cxn ang="0">
                  <a:pos x="17" y="13"/>
                </a:cxn>
                <a:cxn ang="0">
                  <a:pos x="19" y="9"/>
                </a:cxn>
                <a:cxn ang="0">
                  <a:pos x="17" y="6"/>
                </a:cxn>
                <a:cxn ang="0">
                  <a:pos x="15" y="4"/>
                </a:cxn>
                <a:cxn ang="0">
                  <a:pos x="13" y="2"/>
                </a:cxn>
                <a:cxn ang="0">
                  <a:pos x="10" y="0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6" y="19"/>
                  </a:lnTo>
                  <a:lnTo>
                    <a:pt x="10" y="19"/>
                  </a:lnTo>
                  <a:lnTo>
                    <a:pt x="13" y="19"/>
                  </a:lnTo>
                  <a:lnTo>
                    <a:pt x="15" y="17"/>
                  </a:lnTo>
                  <a:lnTo>
                    <a:pt x="17" y="13"/>
                  </a:lnTo>
                  <a:lnTo>
                    <a:pt x="19" y="9"/>
                  </a:lnTo>
                  <a:lnTo>
                    <a:pt x="17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0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34" name="Freeform 103"/>
            <p:cNvSpPr>
              <a:spLocks/>
            </p:cNvSpPr>
            <p:nvPr/>
          </p:nvSpPr>
          <p:spPr bwMode="auto">
            <a:xfrm>
              <a:off x="8180056" y="2370569"/>
              <a:ext cx="5529" cy="977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2" y="11"/>
                </a:cxn>
                <a:cxn ang="0">
                  <a:pos x="3" y="11"/>
                </a:cxn>
                <a:cxn ang="0">
                  <a:pos x="5" y="13"/>
                </a:cxn>
                <a:cxn ang="0">
                  <a:pos x="7" y="11"/>
                </a:cxn>
                <a:cxn ang="0">
                  <a:pos x="11" y="11"/>
                </a:cxn>
                <a:cxn ang="0">
                  <a:pos x="11" y="9"/>
                </a:cxn>
                <a:cxn ang="0">
                  <a:pos x="13" y="5"/>
                </a:cxn>
                <a:cxn ang="0">
                  <a:pos x="11" y="4"/>
                </a:cxn>
                <a:cxn ang="0">
                  <a:pos x="11" y="2"/>
                </a:cxn>
                <a:cxn ang="0">
                  <a:pos x="7" y="0"/>
                </a:cxn>
                <a:cxn ang="0">
                  <a:pos x="5" y="0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3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7" y="11"/>
                  </a:lnTo>
                  <a:lnTo>
                    <a:pt x="11" y="11"/>
                  </a:lnTo>
                  <a:lnTo>
                    <a:pt x="11" y="9"/>
                  </a:lnTo>
                  <a:lnTo>
                    <a:pt x="13" y="5"/>
                  </a:lnTo>
                  <a:lnTo>
                    <a:pt x="11" y="4"/>
                  </a:lnTo>
                  <a:lnTo>
                    <a:pt x="11" y="2"/>
                  </a:lnTo>
                  <a:lnTo>
                    <a:pt x="7" y="0"/>
                  </a:lnTo>
                  <a:lnTo>
                    <a:pt x="5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35" name="Freeform 102"/>
            <p:cNvSpPr>
              <a:spLocks/>
            </p:cNvSpPr>
            <p:nvPr/>
          </p:nvSpPr>
          <p:spPr bwMode="auto">
            <a:xfrm>
              <a:off x="8180056" y="2370569"/>
              <a:ext cx="5529" cy="977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2" y="11"/>
                </a:cxn>
                <a:cxn ang="0">
                  <a:pos x="3" y="11"/>
                </a:cxn>
                <a:cxn ang="0">
                  <a:pos x="5" y="13"/>
                </a:cxn>
                <a:cxn ang="0">
                  <a:pos x="7" y="11"/>
                </a:cxn>
                <a:cxn ang="0">
                  <a:pos x="11" y="11"/>
                </a:cxn>
                <a:cxn ang="0">
                  <a:pos x="11" y="9"/>
                </a:cxn>
                <a:cxn ang="0">
                  <a:pos x="13" y="5"/>
                </a:cxn>
                <a:cxn ang="0">
                  <a:pos x="11" y="4"/>
                </a:cxn>
                <a:cxn ang="0">
                  <a:pos x="11" y="2"/>
                </a:cxn>
                <a:cxn ang="0">
                  <a:pos x="7" y="0"/>
                </a:cxn>
                <a:cxn ang="0">
                  <a:pos x="5" y="0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3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5" y="13"/>
                  </a:lnTo>
                  <a:lnTo>
                    <a:pt x="7" y="11"/>
                  </a:lnTo>
                  <a:lnTo>
                    <a:pt x="11" y="11"/>
                  </a:lnTo>
                  <a:lnTo>
                    <a:pt x="11" y="9"/>
                  </a:lnTo>
                  <a:lnTo>
                    <a:pt x="13" y="5"/>
                  </a:lnTo>
                  <a:lnTo>
                    <a:pt x="11" y="4"/>
                  </a:lnTo>
                  <a:lnTo>
                    <a:pt x="11" y="2"/>
                  </a:lnTo>
                  <a:lnTo>
                    <a:pt x="7" y="0"/>
                  </a:lnTo>
                  <a:lnTo>
                    <a:pt x="5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36" name="Freeform 101"/>
            <p:cNvSpPr>
              <a:spLocks/>
            </p:cNvSpPr>
            <p:nvPr/>
          </p:nvSpPr>
          <p:spPr bwMode="auto">
            <a:xfrm>
              <a:off x="8150567" y="2366379"/>
              <a:ext cx="6451" cy="977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8" y="13"/>
                </a:cxn>
                <a:cxn ang="0">
                  <a:pos x="10" y="13"/>
                </a:cxn>
                <a:cxn ang="0">
                  <a:pos x="12" y="11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8" y="0"/>
                </a:cxn>
              </a:cxnLst>
              <a:rect l="0" t="0" r="r" b="b"/>
              <a:pathLst>
                <a:path w="14" h="13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8" y="13"/>
                  </a:lnTo>
                  <a:lnTo>
                    <a:pt x="10" y="13"/>
                  </a:lnTo>
                  <a:lnTo>
                    <a:pt x="12" y="11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37" name="Freeform 100"/>
            <p:cNvSpPr>
              <a:spLocks/>
            </p:cNvSpPr>
            <p:nvPr/>
          </p:nvSpPr>
          <p:spPr bwMode="auto">
            <a:xfrm>
              <a:off x="8150567" y="2366379"/>
              <a:ext cx="6451" cy="977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8" y="13"/>
                </a:cxn>
                <a:cxn ang="0">
                  <a:pos x="10" y="13"/>
                </a:cxn>
                <a:cxn ang="0">
                  <a:pos x="12" y="11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8" y="0"/>
                </a:cxn>
              </a:cxnLst>
              <a:rect l="0" t="0" r="r" b="b"/>
              <a:pathLst>
                <a:path w="14" h="13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8" y="13"/>
                  </a:lnTo>
                  <a:lnTo>
                    <a:pt x="10" y="13"/>
                  </a:lnTo>
                  <a:lnTo>
                    <a:pt x="12" y="11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38" name="Freeform 99"/>
            <p:cNvSpPr>
              <a:spLocks/>
            </p:cNvSpPr>
            <p:nvPr/>
          </p:nvSpPr>
          <p:spPr bwMode="auto">
            <a:xfrm>
              <a:off x="8162547" y="2339843"/>
              <a:ext cx="12902" cy="2234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4" y="0"/>
                </a:cxn>
                <a:cxn ang="0">
                  <a:pos x="10" y="2"/>
                </a:cxn>
                <a:cxn ang="0">
                  <a:pos x="8" y="2"/>
                </a:cxn>
                <a:cxn ang="0">
                  <a:pos x="6" y="4"/>
                </a:cxn>
                <a:cxn ang="0">
                  <a:pos x="4" y="8"/>
                </a:cxn>
                <a:cxn ang="0">
                  <a:pos x="2" y="10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5"/>
                </a:cxn>
                <a:cxn ang="0">
                  <a:pos x="6" y="27"/>
                </a:cxn>
                <a:cxn ang="0">
                  <a:pos x="8" y="29"/>
                </a:cxn>
                <a:cxn ang="0">
                  <a:pos x="10" y="31"/>
                </a:cxn>
                <a:cxn ang="0">
                  <a:pos x="14" y="31"/>
                </a:cxn>
                <a:cxn ang="0">
                  <a:pos x="18" y="33"/>
                </a:cxn>
                <a:cxn ang="0">
                  <a:pos x="19" y="31"/>
                </a:cxn>
                <a:cxn ang="0">
                  <a:pos x="23" y="31"/>
                </a:cxn>
                <a:cxn ang="0">
                  <a:pos x="25" y="29"/>
                </a:cxn>
                <a:cxn ang="0">
                  <a:pos x="27" y="27"/>
                </a:cxn>
                <a:cxn ang="0">
                  <a:pos x="29" y="25"/>
                </a:cxn>
                <a:cxn ang="0">
                  <a:pos x="31" y="24"/>
                </a:cxn>
                <a:cxn ang="0">
                  <a:pos x="33" y="20"/>
                </a:cxn>
                <a:cxn ang="0">
                  <a:pos x="33" y="16"/>
                </a:cxn>
                <a:cxn ang="0">
                  <a:pos x="33" y="14"/>
                </a:cxn>
                <a:cxn ang="0">
                  <a:pos x="31" y="10"/>
                </a:cxn>
                <a:cxn ang="0">
                  <a:pos x="29" y="8"/>
                </a:cxn>
                <a:cxn ang="0">
                  <a:pos x="27" y="4"/>
                </a:cxn>
                <a:cxn ang="0">
                  <a:pos x="25" y="2"/>
                </a:cxn>
                <a:cxn ang="0">
                  <a:pos x="23" y="2"/>
                </a:cxn>
                <a:cxn ang="0">
                  <a:pos x="19" y="0"/>
                </a:cxn>
                <a:cxn ang="0">
                  <a:pos x="18" y="0"/>
                </a:cxn>
              </a:cxnLst>
              <a:rect l="0" t="0" r="r" b="b"/>
              <a:pathLst>
                <a:path w="33" h="33">
                  <a:moveTo>
                    <a:pt x="18" y="0"/>
                  </a:moveTo>
                  <a:lnTo>
                    <a:pt x="14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5"/>
                  </a:lnTo>
                  <a:lnTo>
                    <a:pt x="6" y="27"/>
                  </a:lnTo>
                  <a:lnTo>
                    <a:pt x="8" y="29"/>
                  </a:lnTo>
                  <a:lnTo>
                    <a:pt x="10" y="31"/>
                  </a:lnTo>
                  <a:lnTo>
                    <a:pt x="14" y="31"/>
                  </a:lnTo>
                  <a:lnTo>
                    <a:pt x="18" y="33"/>
                  </a:lnTo>
                  <a:lnTo>
                    <a:pt x="19" y="31"/>
                  </a:lnTo>
                  <a:lnTo>
                    <a:pt x="23" y="31"/>
                  </a:lnTo>
                  <a:lnTo>
                    <a:pt x="25" y="29"/>
                  </a:lnTo>
                  <a:lnTo>
                    <a:pt x="27" y="27"/>
                  </a:lnTo>
                  <a:lnTo>
                    <a:pt x="29" y="25"/>
                  </a:lnTo>
                  <a:lnTo>
                    <a:pt x="31" y="24"/>
                  </a:lnTo>
                  <a:lnTo>
                    <a:pt x="33" y="20"/>
                  </a:lnTo>
                  <a:lnTo>
                    <a:pt x="33" y="16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9" y="8"/>
                  </a:lnTo>
                  <a:lnTo>
                    <a:pt x="27" y="4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19" y="0"/>
                  </a:lnTo>
                  <a:lnTo>
                    <a:pt x="18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39" name="Freeform 98"/>
            <p:cNvSpPr>
              <a:spLocks/>
            </p:cNvSpPr>
            <p:nvPr/>
          </p:nvSpPr>
          <p:spPr bwMode="auto">
            <a:xfrm>
              <a:off x="8162547" y="2339843"/>
              <a:ext cx="12902" cy="2234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4" y="0"/>
                </a:cxn>
                <a:cxn ang="0">
                  <a:pos x="10" y="2"/>
                </a:cxn>
                <a:cxn ang="0">
                  <a:pos x="8" y="2"/>
                </a:cxn>
                <a:cxn ang="0">
                  <a:pos x="6" y="4"/>
                </a:cxn>
                <a:cxn ang="0">
                  <a:pos x="4" y="8"/>
                </a:cxn>
                <a:cxn ang="0">
                  <a:pos x="2" y="10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5"/>
                </a:cxn>
                <a:cxn ang="0">
                  <a:pos x="6" y="27"/>
                </a:cxn>
                <a:cxn ang="0">
                  <a:pos x="8" y="29"/>
                </a:cxn>
                <a:cxn ang="0">
                  <a:pos x="10" y="31"/>
                </a:cxn>
                <a:cxn ang="0">
                  <a:pos x="14" y="31"/>
                </a:cxn>
                <a:cxn ang="0">
                  <a:pos x="18" y="33"/>
                </a:cxn>
                <a:cxn ang="0">
                  <a:pos x="19" y="31"/>
                </a:cxn>
                <a:cxn ang="0">
                  <a:pos x="23" y="31"/>
                </a:cxn>
                <a:cxn ang="0">
                  <a:pos x="25" y="29"/>
                </a:cxn>
                <a:cxn ang="0">
                  <a:pos x="27" y="27"/>
                </a:cxn>
                <a:cxn ang="0">
                  <a:pos x="29" y="25"/>
                </a:cxn>
                <a:cxn ang="0">
                  <a:pos x="31" y="24"/>
                </a:cxn>
                <a:cxn ang="0">
                  <a:pos x="33" y="20"/>
                </a:cxn>
                <a:cxn ang="0">
                  <a:pos x="33" y="16"/>
                </a:cxn>
                <a:cxn ang="0">
                  <a:pos x="33" y="14"/>
                </a:cxn>
                <a:cxn ang="0">
                  <a:pos x="31" y="10"/>
                </a:cxn>
                <a:cxn ang="0">
                  <a:pos x="29" y="8"/>
                </a:cxn>
                <a:cxn ang="0">
                  <a:pos x="27" y="4"/>
                </a:cxn>
                <a:cxn ang="0">
                  <a:pos x="25" y="2"/>
                </a:cxn>
                <a:cxn ang="0">
                  <a:pos x="23" y="2"/>
                </a:cxn>
                <a:cxn ang="0">
                  <a:pos x="19" y="0"/>
                </a:cxn>
                <a:cxn ang="0">
                  <a:pos x="18" y="0"/>
                </a:cxn>
              </a:cxnLst>
              <a:rect l="0" t="0" r="r" b="b"/>
              <a:pathLst>
                <a:path w="33" h="33">
                  <a:moveTo>
                    <a:pt x="18" y="0"/>
                  </a:moveTo>
                  <a:lnTo>
                    <a:pt x="14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5"/>
                  </a:lnTo>
                  <a:lnTo>
                    <a:pt x="6" y="27"/>
                  </a:lnTo>
                  <a:lnTo>
                    <a:pt x="8" y="29"/>
                  </a:lnTo>
                  <a:lnTo>
                    <a:pt x="10" y="31"/>
                  </a:lnTo>
                  <a:lnTo>
                    <a:pt x="14" y="31"/>
                  </a:lnTo>
                  <a:lnTo>
                    <a:pt x="18" y="33"/>
                  </a:lnTo>
                  <a:lnTo>
                    <a:pt x="19" y="31"/>
                  </a:lnTo>
                  <a:lnTo>
                    <a:pt x="23" y="31"/>
                  </a:lnTo>
                  <a:lnTo>
                    <a:pt x="25" y="29"/>
                  </a:lnTo>
                  <a:lnTo>
                    <a:pt x="27" y="27"/>
                  </a:lnTo>
                  <a:lnTo>
                    <a:pt x="29" y="25"/>
                  </a:lnTo>
                  <a:lnTo>
                    <a:pt x="31" y="24"/>
                  </a:lnTo>
                  <a:lnTo>
                    <a:pt x="33" y="20"/>
                  </a:lnTo>
                  <a:lnTo>
                    <a:pt x="33" y="16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9" y="8"/>
                  </a:lnTo>
                  <a:lnTo>
                    <a:pt x="27" y="4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19" y="0"/>
                  </a:lnTo>
                  <a:lnTo>
                    <a:pt x="18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40" name="Freeform 97"/>
            <p:cNvSpPr>
              <a:spLocks/>
            </p:cNvSpPr>
            <p:nvPr/>
          </p:nvSpPr>
          <p:spPr bwMode="auto">
            <a:xfrm>
              <a:off x="8143195" y="2335653"/>
              <a:ext cx="7372" cy="1257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2"/>
                </a:cxn>
                <a:cxn ang="0">
                  <a:pos x="2" y="3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2" y="17"/>
                </a:cxn>
                <a:cxn ang="0">
                  <a:pos x="6" y="19"/>
                </a:cxn>
                <a:cxn ang="0">
                  <a:pos x="10" y="19"/>
                </a:cxn>
                <a:cxn ang="0">
                  <a:pos x="14" y="19"/>
                </a:cxn>
                <a:cxn ang="0">
                  <a:pos x="16" y="17"/>
                </a:cxn>
                <a:cxn ang="0">
                  <a:pos x="17" y="13"/>
                </a:cxn>
                <a:cxn ang="0">
                  <a:pos x="19" y="9"/>
                </a:cxn>
                <a:cxn ang="0">
                  <a:pos x="17" y="5"/>
                </a:cxn>
                <a:cxn ang="0">
                  <a:pos x="16" y="3"/>
                </a:cxn>
                <a:cxn ang="0">
                  <a:pos x="14" y="2"/>
                </a:cxn>
                <a:cxn ang="0">
                  <a:pos x="10" y="0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lnTo>
                    <a:pt x="6" y="2"/>
                  </a:lnTo>
                  <a:lnTo>
                    <a:pt x="2" y="3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6" y="19"/>
                  </a:lnTo>
                  <a:lnTo>
                    <a:pt x="10" y="19"/>
                  </a:lnTo>
                  <a:lnTo>
                    <a:pt x="14" y="19"/>
                  </a:lnTo>
                  <a:lnTo>
                    <a:pt x="16" y="17"/>
                  </a:lnTo>
                  <a:lnTo>
                    <a:pt x="17" y="13"/>
                  </a:lnTo>
                  <a:lnTo>
                    <a:pt x="19" y="9"/>
                  </a:lnTo>
                  <a:lnTo>
                    <a:pt x="17" y="5"/>
                  </a:lnTo>
                  <a:lnTo>
                    <a:pt x="16" y="3"/>
                  </a:lnTo>
                  <a:lnTo>
                    <a:pt x="14" y="2"/>
                  </a:lnTo>
                  <a:lnTo>
                    <a:pt x="1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41" name="Freeform 96"/>
            <p:cNvSpPr>
              <a:spLocks/>
            </p:cNvSpPr>
            <p:nvPr/>
          </p:nvSpPr>
          <p:spPr bwMode="auto">
            <a:xfrm>
              <a:off x="8143195" y="2335653"/>
              <a:ext cx="7372" cy="1257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2"/>
                </a:cxn>
                <a:cxn ang="0">
                  <a:pos x="2" y="3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2" y="17"/>
                </a:cxn>
                <a:cxn ang="0">
                  <a:pos x="6" y="19"/>
                </a:cxn>
                <a:cxn ang="0">
                  <a:pos x="10" y="19"/>
                </a:cxn>
                <a:cxn ang="0">
                  <a:pos x="14" y="19"/>
                </a:cxn>
                <a:cxn ang="0">
                  <a:pos x="16" y="17"/>
                </a:cxn>
                <a:cxn ang="0">
                  <a:pos x="17" y="13"/>
                </a:cxn>
                <a:cxn ang="0">
                  <a:pos x="19" y="9"/>
                </a:cxn>
                <a:cxn ang="0">
                  <a:pos x="17" y="5"/>
                </a:cxn>
                <a:cxn ang="0">
                  <a:pos x="16" y="3"/>
                </a:cxn>
                <a:cxn ang="0">
                  <a:pos x="14" y="2"/>
                </a:cxn>
                <a:cxn ang="0">
                  <a:pos x="10" y="0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lnTo>
                    <a:pt x="6" y="2"/>
                  </a:lnTo>
                  <a:lnTo>
                    <a:pt x="2" y="3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6" y="19"/>
                  </a:lnTo>
                  <a:lnTo>
                    <a:pt x="10" y="19"/>
                  </a:lnTo>
                  <a:lnTo>
                    <a:pt x="14" y="19"/>
                  </a:lnTo>
                  <a:lnTo>
                    <a:pt x="16" y="17"/>
                  </a:lnTo>
                  <a:lnTo>
                    <a:pt x="17" y="13"/>
                  </a:lnTo>
                  <a:lnTo>
                    <a:pt x="19" y="9"/>
                  </a:lnTo>
                  <a:lnTo>
                    <a:pt x="17" y="5"/>
                  </a:lnTo>
                  <a:lnTo>
                    <a:pt x="16" y="3"/>
                  </a:lnTo>
                  <a:lnTo>
                    <a:pt x="14" y="2"/>
                  </a:lnTo>
                  <a:lnTo>
                    <a:pt x="10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42" name="Freeform 95"/>
            <p:cNvSpPr>
              <a:spLocks/>
            </p:cNvSpPr>
            <p:nvPr/>
          </p:nvSpPr>
          <p:spPr bwMode="auto">
            <a:xfrm>
              <a:off x="8195722" y="2355206"/>
              <a:ext cx="11058" cy="1955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0" y="1"/>
                </a:cxn>
                <a:cxn ang="0">
                  <a:pos x="8" y="1"/>
                </a:cxn>
                <a:cxn ang="0">
                  <a:pos x="4" y="5"/>
                </a:cxn>
                <a:cxn ang="0">
                  <a:pos x="0" y="9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10" y="27"/>
                </a:cxn>
                <a:cxn ang="0">
                  <a:pos x="14" y="28"/>
                </a:cxn>
                <a:cxn ang="0">
                  <a:pos x="15" y="27"/>
                </a:cxn>
                <a:cxn ang="0">
                  <a:pos x="19" y="27"/>
                </a:cxn>
                <a:cxn ang="0">
                  <a:pos x="23" y="23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27" y="15"/>
                </a:cxn>
                <a:cxn ang="0">
                  <a:pos x="27" y="11"/>
                </a:cxn>
                <a:cxn ang="0">
                  <a:pos x="25" y="9"/>
                </a:cxn>
                <a:cxn ang="0">
                  <a:pos x="23" y="5"/>
                </a:cxn>
                <a:cxn ang="0">
                  <a:pos x="19" y="1"/>
                </a:cxn>
                <a:cxn ang="0">
                  <a:pos x="15" y="1"/>
                </a:cxn>
                <a:cxn ang="0">
                  <a:pos x="14" y="0"/>
                </a:cxn>
              </a:cxnLst>
              <a:rect l="0" t="0" r="r" b="b"/>
              <a:pathLst>
                <a:path w="27" h="28">
                  <a:moveTo>
                    <a:pt x="14" y="0"/>
                  </a:moveTo>
                  <a:lnTo>
                    <a:pt x="10" y="1"/>
                  </a:lnTo>
                  <a:lnTo>
                    <a:pt x="8" y="1"/>
                  </a:lnTo>
                  <a:lnTo>
                    <a:pt x="4" y="5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4" y="23"/>
                  </a:lnTo>
                  <a:lnTo>
                    <a:pt x="8" y="27"/>
                  </a:lnTo>
                  <a:lnTo>
                    <a:pt x="10" y="27"/>
                  </a:lnTo>
                  <a:lnTo>
                    <a:pt x="14" y="28"/>
                  </a:lnTo>
                  <a:lnTo>
                    <a:pt x="15" y="27"/>
                  </a:lnTo>
                  <a:lnTo>
                    <a:pt x="19" y="27"/>
                  </a:lnTo>
                  <a:lnTo>
                    <a:pt x="23" y="23"/>
                  </a:lnTo>
                  <a:lnTo>
                    <a:pt x="25" y="19"/>
                  </a:lnTo>
                  <a:lnTo>
                    <a:pt x="27" y="17"/>
                  </a:lnTo>
                  <a:lnTo>
                    <a:pt x="27" y="15"/>
                  </a:lnTo>
                  <a:lnTo>
                    <a:pt x="27" y="11"/>
                  </a:lnTo>
                  <a:lnTo>
                    <a:pt x="25" y="9"/>
                  </a:lnTo>
                  <a:lnTo>
                    <a:pt x="23" y="5"/>
                  </a:lnTo>
                  <a:lnTo>
                    <a:pt x="19" y="1"/>
                  </a:lnTo>
                  <a:lnTo>
                    <a:pt x="15" y="1"/>
                  </a:lnTo>
                  <a:lnTo>
                    <a:pt x="14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43" name="Freeform 94"/>
            <p:cNvSpPr>
              <a:spLocks/>
            </p:cNvSpPr>
            <p:nvPr/>
          </p:nvSpPr>
          <p:spPr bwMode="auto">
            <a:xfrm>
              <a:off x="8195722" y="2355206"/>
              <a:ext cx="11058" cy="19553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0" y="1"/>
                </a:cxn>
                <a:cxn ang="0">
                  <a:pos x="8" y="1"/>
                </a:cxn>
                <a:cxn ang="0">
                  <a:pos x="4" y="5"/>
                </a:cxn>
                <a:cxn ang="0">
                  <a:pos x="0" y="9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10" y="27"/>
                </a:cxn>
                <a:cxn ang="0">
                  <a:pos x="14" y="28"/>
                </a:cxn>
                <a:cxn ang="0">
                  <a:pos x="15" y="27"/>
                </a:cxn>
                <a:cxn ang="0">
                  <a:pos x="19" y="27"/>
                </a:cxn>
                <a:cxn ang="0">
                  <a:pos x="23" y="23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27" y="15"/>
                </a:cxn>
                <a:cxn ang="0">
                  <a:pos x="27" y="11"/>
                </a:cxn>
                <a:cxn ang="0">
                  <a:pos x="25" y="9"/>
                </a:cxn>
                <a:cxn ang="0">
                  <a:pos x="23" y="5"/>
                </a:cxn>
                <a:cxn ang="0">
                  <a:pos x="19" y="1"/>
                </a:cxn>
                <a:cxn ang="0">
                  <a:pos x="15" y="1"/>
                </a:cxn>
                <a:cxn ang="0">
                  <a:pos x="14" y="0"/>
                </a:cxn>
              </a:cxnLst>
              <a:rect l="0" t="0" r="r" b="b"/>
              <a:pathLst>
                <a:path w="27" h="28">
                  <a:moveTo>
                    <a:pt x="14" y="0"/>
                  </a:moveTo>
                  <a:lnTo>
                    <a:pt x="10" y="1"/>
                  </a:lnTo>
                  <a:lnTo>
                    <a:pt x="8" y="1"/>
                  </a:lnTo>
                  <a:lnTo>
                    <a:pt x="4" y="5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4" y="23"/>
                  </a:lnTo>
                  <a:lnTo>
                    <a:pt x="8" y="27"/>
                  </a:lnTo>
                  <a:lnTo>
                    <a:pt x="10" y="27"/>
                  </a:lnTo>
                  <a:lnTo>
                    <a:pt x="14" y="28"/>
                  </a:lnTo>
                  <a:lnTo>
                    <a:pt x="15" y="27"/>
                  </a:lnTo>
                  <a:lnTo>
                    <a:pt x="19" y="27"/>
                  </a:lnTo>
                  <a:lnTo>
                    <a:pt x="23" y="23"/>
                  </a:lnTo>
                  <a:lnTo>
                    <a:pt x="25" y="19"/>
                  </a:lnTo>
                  <a:lnTo>
                    <a:pt x="27" y="17"/>
                  </a:lnTo>
                  <a:lnTo>
                    <a:pt x="27" y="15"/>
                  </a:lnTo>
                  <a:lnTo>
                    <a:pt x="27" y="11"/>
                  </a:lnTo>
                  <a:lnTo>
                    <a:pt x="25" y="9"/>
                  </a:lnTo>
                  <a:lnTo>
                    <a:pt x="23" y="5"/>
                  </a:lnTo>
                  <a:lnTo>
                    <a:pt x="19" y="1"/>
                  </a:lnTo>
                  <a:lnTo>
                    <a:pt x="15" y="1"/>
                  </a:lnTo>
                  <a:lnTo>
                    <a:pt x="14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44" name="Freeform 93"/>
            <p:cNvSpPr>
              <a:spLocks/>
            </p:cNvSpPr>
            <p:nvPr/>
          </p:nvSpPr>
          <p:spPr bwMode="auto">
            <a:xfrm>
              <a:off x="8185585" y="2331463"/>
              <a:ext cx="8294" cy="15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4" y="19"/>
                </a:cxn>
                <a:cxn ang="0">
                  <a:pos x="8" y="21"/>
                </a:cxn>
                <a:cxn ang="0">
                  <a:pos x="12" y="21"/>
                </a:cxn>
                <a:cxn ang="0">
                  <a:pos x="15" y="21"/>
                </a:cxn>
                <a:cxn ang="0">
                  <a:pos x="19" y="19"/>
                </a:cxn>
                <a:cxn ang="0">
                  <a:pos x="21" y="15"/>
                </a:cxn>
                <a:cxn ang="0">
                  <a:pos x="23" y="11"/>
                </a:cxn>
                <a:cxn ang="0">
                  <a:pos x="21" y="6"/>
                </a:cxn>
                <a:cxn ang="0">
                  <a:pos x="19" y="2"/>
                </a:cxn>
                <a:cxn ang="0">
                  <a:pos x="15" y="0"/>
                </a:cxn>
                <a:cxn ang="0">
                  <a:pos x="12" y="0"/>
                </a:cxn>
              </a:cxnLst>
              <a:rect l="0" t="0" r="r" b="b"/>
              <a:pathLst>
                <a:path w="23" h="21">
                  <a:moveTo>
                    <a:pt x="12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4" y="19"/>
                  </a:lnTo>
                  <a:lnTo>
                    <a:pt x="8" y="21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9" y="19"/>
                  </a:lnTo>
                  <a:lnTo>
                    <a:pt x="21" y="15"/>
                  </a:lnTo>
                  <a:lnTo>
                    <a:pt x="23" y="11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45" name="Freeform 92"/>
            <p:cNvSpPr>
              <a:spLocks/>
            </p:cNvSpPr>
            <p:nvPr/>
          </p:nvSpPr>
          <p:spPr bwMode="auto">
            <a:xfrm>
              <a:off x="8185585" y="2331463"/>
              <a:ext cx="8294" cy="15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4" y="19"/>
                </a:cxn>
                <a:cxn ang="0">
                  <a:pos x="8" y="21"/>
                </a:cxn>
                <a:cxn ang="0">
                  <a:pos x="12" y="21"/>
                </a:cxn>
                <a:cxn ang="0">
                  <a:pos x="15" y="21"/>
                </a:cxn>
                <a:cxn ang="0">
                  <a:pos x="19" y="19"/>
                </a:cxn>
                <a:cxn ang="0">
                  <a:pos x="21" y="15"/>
                </a:cxn>
                <a:cxn ang="0">
                  <a:pos x="23" y="11"/>
                </a:cxn>
                <a:cxn ang="0">
                  <a:pos x="21" y="6"/>
                </a:cxn>
                <a:cxn ang="0">
                  <a:pos x="19" y="2"/>
                </a:cxn>
                <a:cxn ang="0">
                  <a:pos x="15" y="0"/>
                </a:cxn>
                <a:cxn ang="0">
                  <a:pos x="12" y="0"/>
                </a:cxn>
              </a:cxnLst>
              <a:rect l="0" t="0" r="r" b="b"/>
              <a:pathLst>
                <a:path w="23" h="21">
                  <a:moveTo>
                    <a:pt x="12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4" y="19"/>
                  </a:lnTo>
                  <a:lnTo>
                    <a:pt x="8" y="21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9" y="19"/>
                  </a:lnTo>
                  <a:lnTo>
                    <a:pt x="21" y="15"/>
                  </a:lnTo>
                  <a:lnTo>
                    <a:pt x="23" y="11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46" name="Freeform 91"/>
            <p:cNvSpPr>
              <a:spLocks/>
            </p:cNvSpPr>
            <p:nvPr/>
          </p:nvSpPr>
          <p:spPr bwMode="auto">
            <a:xfrm>
              <a:off x="8127528" y="2381742"/>
              <a:ext cx="9215" cy="1536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7"/>
                </a:cxn>
                <a:cxn ang="0">
                  <a:pos x="3" y="19"/>
                </a:cxn>
                <a:cxn ang="0">
                  <a:pos x="7" y="23"/>
                </a:cxn>
                <a:cxn ang="0">
                  <a:pos x="11" y="23"/>
                </a:cxn>
                <a:cxn ang="0">
                  <a:pos x="15" y="23"/>
                </a:cxn>
                <a:cxn ang="0">
                  <a:pos x="19" y="19"/>
                </a:cxn>
                <a:cxn ang="0">
                  <a:pos x="21" y="17"/>
                </a:cxn>
                <a:cxn ang="0">
                  <a:pos x="23" y="12"/>
                </a:cxn>
                <a:cxn ang="0">
                  <a:pos x="21" y="8"/>
                </a:cxn>
                <a:cxn ang="0">
                  <a:pos x="19" y="4"/>
                </a:cxn>
                <a:cxn ang="0">
                  <a:pos x="15" y="2"/>
                </a:cxn>
                <a:cxn ang="0">
                  <a:pos x="11" y="0"/>
                </a:cxn>
              </a:cxnLst>
              <a:rect l="0" t="0" r="r" b="b"/>
              <a:pathLst>
                <a:path w="23" h="23">
                  <a:moveTo>
                    <a:pt x="11" y="0"/>
                  </a:moveTo>
                  <a:lnTo>
                    <a:pt x="7" y="2"/>
                  </a:lnTo>
                  <a:lnTo>
                    <a:pt x="3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3" y="19"/>
                  </a:lnTo>
                  <a:lnTo>
                    <a:pt x="7" y="23"/>
                  </a:lnTo>
                  <a:lnTo>
                    <a:pt x="11" y="23"/>
                  </a:lnTo>
                  <a:lnTo>
                    <a:pt x="15" y="23"/>
                  </a:lnTo>
                  <a:lnTo>
                    <a:pt x="19" y="19"/>
                  </a:lnTo>
                  <a:lnTo>
                    <a:pt x="21" y="17"/>
                  </a:lnTo>
                  <a:lnTo>
                    <a:pt x="23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1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47" name="Freeform 90"/>
            <p:cNvSpPr>
              <a:spLocks/>
            </p:cNvSpPr>
            <p:nvPr/>
          </p:nvSpPr>
          <p:spPr bwMode="auto">
            <a:xfrm>
              <a:off x="8127528" y="2381742"/>
              <a:ext cx="9215" cy="1536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7"/>
                </a:cxn>
                <a:cxn ang="0">
                  <a:pos x="3" y="19"/>
                </a:cxn>
                <a:cxn ang="0">
                  <a:pos x="7" y="23"/>
                </a:cxn>
                <a:cxn ang="0">
                  <a:pos x="11" y="23"/>
                </a:cxn>
                <a:cxn ang="0">
                  <a:pos x="15" y="23"/>
                </a:cxn>
                <a:cxn ang="0">
                  <a:pos x="19" y="19"/>
                </a:cxn>
                <a:cxn ang="0">
                  <a:pos x="21" y="17"/>
                </a:cxn>
                <a:cxn ang="0">
                  <a:pos x="23" y="12"/>
                </a:cxn>
                <a:cxn ang="0">
                  <a:pos x="21" y="8"/>
                </a:cxn>
                <a:cxn ang="0">
                  <a:pos x="19" y="4"/>
                </a:cxn>
                <a:cxn ang="0">
                  <a:pos x="15" y="2"/>
                </a:cxn>
                <a:cxn ang="0">
                  <a:pos x="11" y="0"/>
                </a:cxn>
              </a:cxnLst>
              <a:rect l="0" t="0" r="r" b="b"/>
              <a:pathLst>
                <a:path w="23" h="23">
                  <a:moveTo>
                    <a:pt x="11" y="0"/>
                  </a:moveTo>
                  <a:lnTo>
                    <a:pt x="7" y="2"/>
                  </a:lnTo>
                  <a:lnTo>
                    <a:pt x="3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3" y="19"/>
                  </a:lnTo>
                  <a:lnTo>
                    <a:pt x="7" y="23"/>
                  </a:lnTo>
                  <a:lnTo>
                    <a:pt x="11" y="23"/>
                  </a:lnTo>
                  <a:lnTo>
                    <a:pt x="15" y="23"/>
                  </a:lnTo>
                  <a:lnTo>
                    <a:pt x="19" y="19"/>
                  </a:lnTo>
                  <a:lnTo>
                    <a:pt x="21" y="17"/>
                  </a:lnTo>
                  <a:lnTo>
                    <a:pt x="23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1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48" name="Freeform 89"/>
            <p:cNvSpPr>
              <a:spLocks/>
            </p:cNvSpPr>
            <p:nvPr/>
          </p:nvSpPr>
          <p:spPr bwMode="auto">
            <a:xfrm>
              <a:off x="8275896" y="2397104"/>
              <a:ext cx="8294" cy="1396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6" y="21"/>
                </a:cxn>
                <a:cxn ang="0">
                  <a:pos x="10" y="21"/>
                </a:cxn>
                <a:cxn ang="0">
                  <a:pos x="16" y="21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2"/>
                </a:cxn>
                <a:cxn ang="0">
                  <a:pos x="22" y="6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0" y="0"/>
                </a:cxn>
              </a:cxnLst>
              <a:rect l="0" t="0" r="r" b="b"/>
              <a:pathLst>
                <a:path w="22" h="21">
                  <a:moveTo>
                    <a:pt x="10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1"/>
                  </a:lnTo>
                  <a:lnTo>
                    <a:pt x="10" y="21"/>
                  </a:lnTo>
                  <a:lnTo>
                    <a:pt x="16" y="21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2"/>
                  </a:lnTo>
                  <a:lnTo>
                    <a:pt x="22" y="6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49" name="Freeform 88"/>
            <p:cNvSpPr>
              <a:spLocks/>
            </p:cNvSpPr>
            <p:nvPr/>
          </p:nvSpPr>
          <p:spPr bwMode="auto">
            <a:xfrm>
              <a:off x="8275896" y="2397104"/>
              <a:ext cx="8294" cy="1396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6" y="21"/>
                </a:cxn>
                <a:cxn ang="0">
                  <a:pos x="10" y="21"/>
                </a:cxn>
                <a:cxn ang="0">
                  <a:pos x="16" y="21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2"/>
                </a:cxn>
                <a:cxn ang="0">
                  <a:pos x="22" y="6"/>
                </a:cxn>
                <a:cxn ang="0">
                  <a:pos x="18" y="2"/>
                </a:cxn>
                <a:cxn ang="0">
                  <a:pos x="16" y="0"/>
                </a:cxn>
                <a:cxn ang="0">
                  <a:pos x="10" y="0"/>
                </a:cxn>
              </a:cxnLst>
              <a:rect l="0" t="0" r="r" b="b"/>
              <a:pathLst>
                <a:path w="22" h="21">
                  <a:moveTo>
                    <a:pt x="10" y="0"/>
                  </a:moveTo>
                  <a:lnTo>
                    <a:pt x="6" y="0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6" y="21"/>
                  </a:lnTo>
                  <a:lnTo>
                    <a:pt x="10" y="21"/>
                  </a:lnTo>
                  <a:lnTo>
                    <a:pt x="16" y="21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2"/>
                  </a:lnTo>
                  <a:lnTo>
                    <a:pt x="22" y="6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0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50" name="Freeform 87"/>
            <p:cNvSpPr>
              <a:spLocks/>
            </p:cNvSpPr>
            <p:nvPr/>
          </p:nvSpPr>
          <p:spPr bwMode="auto">
            <a:xfrm>
              <a:off x="8300777" y="2422243"/>
              <a:ext cx="10137" cy="1536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1"/>
                </a:cxn>
                <a:cxn ang="0">
                  <a:pos x="2" y="15"/>
                </a:cxn>
                <a:cxn ang="0">
                  <a:pos x="4" y="19"/>
                </a:cxn>
                <a:cxn ang="0">
                  <a:pos x="8" y="21"/>
                </a:cxn>
                <a:cxn ang="0">
                  <a:pos x="11" y="21"/>
                </a:cxn>
                <a:cxn ang="0">
                  <a:pos x="15" y="21"/>
                </a:cxn>
                <a:cxn ang="0">
                  <a:pos x="19" y="19"/>
                </a:cxn>
                <a:cxn ang="0">
                  <a:pos x="21" y="15"/>
                </a:cxn>
                <a:cxn ang="0">
                  <a:pos x="23" y="11"/>
                </a:cxn>
                <a:cxn ang="0">
                  <a:pos x="21" y="6"/>
                </a:cxn>
                <a:cxn ang="0">
                  <a:pos x="19" y="2"/>
                </a:cxn>
                <a:cxn ang="0">
                  <a:pos x="15" y="0"/>
                </a:cxn>
                <a:cxn ang="0">
                  <a:pos x="11" y="0"/>
                </a:cxn>
              </a:cxnLst>
              <a:rect l="0" t="0" r="r" b="b"/>
              <a:pathLst>
                <a:path w="23" h="21">
                  <a:moveTo>
                    <a:pt x="11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1"/>
                  </a:lnTo>
                  <a:lnTo>
                    <a:pt x="2" y="15"/>
                  </a:lnTo>
                  <a:lnTo>
                    <a:pt x="4" y="19"/>
                  </a:lnTo>
                  <a:lnTo>
                    <a:pt x="8" y="21"/>
                  </a:lnTo>
                  <a:lnTo>
                    <a:pt x="11" y="21"/>
                  </a:lnTo>
                  <a:lnTo>
                    <a:pt x="15" y="21"/>
                  </a:lnTo>
                  <a:lnTo>
                    <a:pt x="19" y="19"/>
                  </a:lnTo>
                  <a:lnTo>
                    <a:pt x="21" y="15"/>
                  </a:lnTo>
                  <a:lnTo>
                    <a:pt x="23" y="11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1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51" name="Freeform 86"/>
            <p:cNvSpPr>
              <a:spLocks/>
            </p:cNvSpPr>
            <p:nvPr/>
          </p:nvSpPr>
          <p:spPr bwMode="auto">
            <a:xfrm>
              <a:off x="8300777" y="2422243"/>
              <a:ext cx="10137" cy="1536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1"/>
                </a:cxn>
                <a:cxn ang="0">
                  <a:pos x="2" y="15"/>
                </a:cxn>
                <a:cxn ang="0">
                  <a:pos x="4" y="19"/>
                </a:cxn>
                <a:cxn ang="0">
                  <a:pos x="8" y="21"/>
                </a:cxn>
                <a:cxn ang="0">
                  <a:pos x="11" y="21"/>
                </a:cxn>
                <a:cxn ang="0">
                  <a:pos x="15" y="21"/>
                </a:cxn>
                <a:cxn ang="0">
                  <a:pos x="19" y="19"/>
                </a:cxn>
                <a:cxn ang="0">
                  <a:pos x="21" y="15"/>
                </a:cxn>
                <a:cxn ang="0">
                  <a:pos x="23" y="11"/>
                </a:cxn>
                <a:cxn ang="0">
                  <a:pos x="21" y="6"/>
                </a:cxn>
                <a:cxn ang="0">
                  <a:pos x="19" y="2"/>
                </a:cxn>
                <a:cxn ang="0">
                  <a:pos x="15" y="0"/>
                </a:cxn>
                <a:cxn ang="0">
                  <a:pos x="11" y="0"/>
                </a:cxn>
              </a:cxnLst>
              <a:rect l="0" t="0" r="r" b="b"/>
              <a:pathLst>
                <a:path w="23" h="21">
                  <a:moveTo>
                    <a:pt x="11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1"/>
                  </a:lnTo>
                  <a:lnTo>
                    <a:pt x="2" y="15"/>
                  </a:lnTo>
                  <a:lnTo>
                    <a:pt x="4" y="19"/>
                  </a:lnTo>
                  <a:lnTo>
                    <a:pt x="8" y="21"/>
                  </a:lnTo>
                  <a:lnTo>
                    <a:pt x="11" y="21"/>
                  </a:lnTo>
                  <a:lnTo>
                    <a:pt x="15" y="21"/>
                  </a:lnTo>
                  <a:lnTo>
                    <a:pt x="19" y="19"/>
                  </a:lnTo>
                  <a:lnTo>
                    <a:pt x="21" y="15"/>
                  </a:lnTo>
                  <a:lnTo>
                    <a:pt x="23" y="11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1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52" name="Freeform 85"/>
            <p:cNvSpPr>
              <a:spLocks/>
            </p:cNvSpPr>
            <p:nvPr/>
          </p:nvSpPr>
          <p:spPr bwMode="auto">
            <a:xfrm>
              <a:off x="8281425" y="2429227"/>
              <a:ext cx="5529" cy="977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4" y="12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6"/>
                </a:cxn>
                <a:cxn ang="0">
                  <a:pos x="13" y="4"/>
                </a:cxn>
                <a:cxn ang="0">
                  <a:pos x="11" y="2"/>
                </a:cxn>
                <a:cxn ang="0">
                  <a:pos x="9" y="0"/>
                </a:cxn>
                <a:cxn ang="0">
                  <a:pos x="8" y="0"/>
                </a:cxn>
              </a:cxnLst>
              <a:rect l="0" t="0" r="r" b="b"/>
              <a:pathLst>
                <a:path w="13" h="14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8" y="14"/>
                  </a:lnTo>
                  <a:lnTo>
                    <a:pt x="9" y="12"/>
                  </a:lnTo>
                  <a:lnTo>
                    <a:pt x="11" y="12"/>
                  </a:lnTo>
                  <a:lnTo>
                    <a:pt x="13" y="10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9" y="0"/>
                  </a:lnTo>
                  <a:lnTo>
                    <a:pt x="8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53" name="Freeform 84"/>
            <p:cNvSpPr>
              <a:spLocks/>
            </p:cNvSpPr>
            <p:nvPr/>
          </p:nvSpPr>
          <p:spPr bwMode="auto">
            <a:xfrm>
              <a:off x="8281425" y="2429227"/>
              <a:ext cx="5529" cy="977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4" y="12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1" y="12"/>
                </a:cxn>
                <a:cxn ang="0">
                  <a:pos x="13" y="10"/>
                </a:cxn>
                <a:cxn ang="0">
                  <a:pos x="13" y="6"/>
                </a:cxn>
                <a:cxn ang="0">
                  <a:pos x="13" y="4"/>
                </a:cxn>
                <a:cxn ang="0">
                  <a:pos x="11" y="2"/>
                </a:cxn>
                <a:cxn ang="0">
                  <a:pos x="9" y="0"/>
                </a:cxn>
                <a:cxn ang="0">
                  <a:pos x="8" y="0"/>
                </a:cxn>
              </a:cxnLst>
              <a:rect l="0" t="0" r="r" b="b"/>
              <a:pathLst>
                <a:path w="13" h="14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8" y="14"/>
                  </a:lnTo>
                  <a:lnTo>
                    <a:pt x="9" y="12"/>
                  </a:lnTo>
                  <a:lnTo>
                    <a:pt x="11" y="12"/>
                  </a:lnTo>
                  <a:lnTo>
                    <a:pt x="13" y="10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9" y="0"/>
                  </a:lnTo>
                  <a:lnTo>
                    <a:pt x="8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54" name="Freeform 83"/>
            <p:cNvSpPr>
              <a:spLocks/>
            </p:cNvSpPr>
            <p:nvPr/>
          </p:nvSpPr>
          <p:spPr bwMode="auto">
            <a:xfrm>
              <a:off x="8318287" y="2394311"/>
              <a:ext cx="9215" cy="15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12" y="24"/>
                </a:cxn>
                <a:cxn ang="0">
                  <a:pos x="16" y="24"/>
                </a:cxn>
                <a:cxn ang="0">
                  <a:pos x="20" y="20"/>
                </a:cxn>
                <a:cxn ang="0">
                  <a:pos x="21" y="18"/>
                </a:cxn>
                <a:cxn ang="0">
                  <a:pos x="21" y="12"/>
                </a:cxn>
                <a:cxn ang="0">
                  <a:pos x="21" y="8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2" y="0"/>
                </a:cxn>
              </a:cxnLst>
              <a:rect l="0" t="0" r="r" b="b"/>
              <a:pathLst>
                <a:path w="21" h="24">
                  <a:moveTo>
                    <a:pt x="12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1" y="18"/>
                  </a:lnTo>
                  <a:lnTo>
                    <a:pt x="21" y="12"/>
                  </a:lnTo>
                  <a:lnTo>
                    <a:pt x="21" y="8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2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55" name="Freeform 82"/>
            <p:cNvSpPr>
              <a:spLocks/>
            </p:cNvSpPr>
            <p:nvPr/>
          </p:nvSpPr>
          <p:spPr bwMode="auto">
            <a:xfrm>
              <a:off x="8318287" y="2394311"/>
              <a:ext cx="9215" cy="15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12" y="24"/>
                </a:cxn>
                <a:cxn ang="0">
                  <a:pos x="16" y="24"/>
                </a:cxn>
                <a:cxn ang="0">
                  <a:pos x="20" y="20"/>
                </a:cxn>
                <a:cxn ang="0">
                  <a:pos x="21" y="18"/>
                </a:cxn>
                <a:cxn ang="0">
                  <a:pos x="21" y="12"/>
                </a:cxn>
                <a:cxn ang="0">
                  <a:pos x="21" y="8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2" y="0"/>
                </a:cxn>
              </a:cxnLst>
              <a:rect l="0" t="0" r="r" b="b"/>
              <a:pathLst>
                <a:path w="21" h="24">
                  <a:moveTo>
                    <a:pt x="12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1" y="18"/>
                  </a:lnTo>
                  <a:lnTo>
                    <a:pt x="21" y="12"/>
                  </a:lnTo>
                  <a:lnTo>
                    <a:pt x="21" y="8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2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56" name="Freeform 81"/>
            <p:cNvSpPr>
              <a:spLocks/>
            </p:cNvSpPr>
            <p:nvPr/>
          </p:nvSpPr>
          <p:spPr bwMode="auto">
            <a:xfrm>
              <a:off x="8292484" y="2387328"/>
              <a:ext cx="7372" cy="13966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2" y="17"/>
                </a:cxn>
                <a:cxn ang="0">
                  <a:pos x="6" y="19"/>
                </a:cxn>
                <a:cxn ang="0">
                  <a:pos x="9" y="19"/>
                </a:cxn>
                <a:cxn ang="0">
                  <a:pos x="13" y="19"/>
                </a:cxn>
                <a:cxn ang="0">
                  <a:pos x="15" y="17"/>
                </a:cxn>
                <a:cxn ang="0">
                  <a:pos x="17" y="13"/>
                </a:cxn>
                <a:cxn ang="0">
                  <a:pos x="19" y="9"/>
                </a:cxn>
                <a:cxn ang="0">
                  <a:pos x="17" y="6"/>
                </a:cxn>
                <a:cxn ang="0">
                  <a:pos x="15" y="4"/>
                </a:cxn>
                <a:cxn ang="0">
                  <a:pos x="13" y="2"/>
                </a:cxn>
                <a:cxn ang="0">
                  <a:pos x="9" y="0"/>
                </a:cxn>
              </a:cxnLst>
              <a:rect l="0" t="0" r="r" b="b"/>
              <a:pathLst>
                <a:path w="19" h="19">
                  <a:moveTo>
                    <a:pt x="9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6" y="19"/>
                  </a:lnTo>
                  <a:lnTo>
                    <a:pt x="9" y="19"/>
                  </a:lnTo>
                  <a:lnTo>
                    <a:pt x="13" y="19"/>
                  </a:lnTo>
                  <a:lnTo>
                    <a:pt x="15" y="17"/>
                  </a:lnTo>
                  <a:lnTo>
                    <a:pt x="17" y="13"/>
                  </a:lnTo>
                  <a:lnTo>
                    <a:pt x="19" y="9"/>
                  </a:lnTo>
                  <a:lnTo>
                    <a:pt x="17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9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57" name="Freeform 80"/>
            <p:cNvSpPr>
              <a:spLocks/>
            </p:cNvSpPr>
            <p:nvPr/>
          </p:nvSpPr>
          <p:spPr bwMode="auto">
            <a:xfrm>
              <a:off x="8292484" y="2387328"/>
              <a:ext cx="7372" cy="13966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2" y="17"/>
                </a:cxn>
                <a:cxn ang="0">
                  <a:pos x="6" y="19"/>
                </a:cxn>
                <a:cxn ang="0">
                  <a:pos x="9" y="19"/>
                </a:cxn>
                <a:cxn ang="0">
                  <a:pos x="13" y="19"/>
                </a:cxn>
                <a:cxn ang="0">
                  <a:pos x="15" y="17"/>
                </a:cxn>
                <a:cxn ang="0">
                  <a:pos x="17" y="13"/>
                </a:cxn>
                <a:cxn ang="0">
                  <a:pos x="19" y="9"/>
                </a:cxn>
                <a:cxn ang="0">
                  <a:pos x="17" y="6"/>
                </a:cxn>
                <a:cxn ang="0">
                  <a:pos x="15" y="4"/>
                </a:cxn>
                <a:cxn ang="0">
                  <a:pos x="13" y="2"/>
                </a:cxn>
                <a:cxn ang="0">
                  <a:pos x="9" y="0"/>
                </a:cxn>
              </a:cxnLst>
              <a:rect l="0" t="0" r="r" b="b"/>
              <a:pathLst>
                <a:path w="19" h="19">
                  <a:moveTo>
                    <a:pt x="9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6" y="19"/>
                  </a:lnTo>
                  <a:lnTo>
                    <a:pt x="9" y="19"/>
                  </a:lnTo>
                  <a:lnTo>
                    <a:pt x="13" y="19"/>
                  </a:lnTo>
                  <a:lnTo>
                    <a:pt x="15" y="17"/>
                  </a:lnTo>
                  <a:lnTo>
                    <a:pt x="17" y="13"/>
                  </a:lnTo>
                  <a:lnTo>
                    <a:pt x="19" y="9"/>
                  </a:lnTo>
                  <a:lnTo>
                    <a:pt x="17" y="6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9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58" name="Freeform 79"/>
            <p:cNvSpPr>
              <a:spLocks/>
            </p:cNvSpPr>
            <p:nvPr/>
          </p:nvSpPr>
          <p:spPr bwMode="auto">
            <a:xfrm>
              <a:off x="8306307" y="2370569"/>
              <a:ext cx="5529" cy="977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2" y="11"/>
                </a:cxn>
                <a:cxn ang="0">
                  <a:pos x="4" y="11"/>
                </a:cxn>
                <a:cxn ang="0">
                  <a:pos x="6" y="13"/>
                </a:cxn>
                <a:cxn ang="0">
                  <a:pos x="8" y="11"/>
                </a:cxn>
                <a:cxn ang="0">
                  <a:pos x="12" y="11"/>
                </a:cxn>
                <a:cxn ang="0">
                  <a:pos x="12" y="9"/>
                </a:cxn>
                <a:cxn ang="0">
                  <a:pos x="14" y="5"/>
                </a:cxn>
                <a:cxn ang="0">
                  <a:pos x="12" y="4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6" y="0"/>
                </a:cxn>
              </a:cxnLst>
              <a:rect l="0" t="0" r="r" b="b"/>
              <a:pathLst>
                <a:path w="14" h="13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1"/>
                  </a:lnTo>
                  <a:lnTo>
                    <a:pt x="4" y="11"/>
                  </a:lnTo>
                  <a:lnTo>
                    <a:pt x="6" y="13"/>
                  </a:lnTo>
                  <a:lnTo>
                    <a:pt x="8" y="11"/>
                  </a:lnTo>
                  <a:lnTo>
                    <a:pt x="12" y="11"/>
                  </a:lnTo>
                  <a:lnTo>
                    <a:pt x="12" y="9"/>
                  </a:lnTo>
                  <a:lnTo>
                    <a:pt x="14" y="5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8" y="0"/>
                  </a:lnTo>
                  <a:lnTo>
                    <a:pt x="6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59" name="Freeform 78"/>
            <p:cNvSpPr>
              <a:spLocks/>
            </p:cNvSpPr>
            <p:nvPr/>
          </p:nvSpPr>
          <p:spPr bwMode="auto">
            <a:xfrm>
              <a:off x="8306307" y="2370569"/>
              <a:ext cx="5529" cy="977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2" y="11"/>
                </a:cxn>
                <a:cxn ang="0">
                  <a:pos x="4" y="11"/>
                </a:cxn>
                <a:cxn ang="0">
                  <a:pos x="6" y="13"/>
                </a:cxn>
                <a:cxn ang="0">
                  <a:pos x="8" y="11"/>
                </a:cxn>
                <a:cxn ang="0">
                  <a:pos x="12" y="11"/>
                </a:cxn>
                <a:cxn ang="0">
                  <a:pos x="12" y="9"/>
                </a:cxn>
                <a:cxn ang="0">
                  <a:pos x="14" y="5"/>
                </a:cxn>
                <a:cxn ang="0">
                  <a:pos x="12" y="4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6" y="0"/>
                </a:cxn>
              </a:cxnLst>
              <a:rect l="0" t="0" r="r" b="b"/>
              <a:pathLst>
                <a:path w="14" h="13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1"/>
                  </a:lnTo>
                  <a:lnTo>
                    <a:pt x="4" y="11"/>
                  </a:lnTo>
                  <a:lnTo>
                    <a:pt x="6" y="13"/>
                  </a:lnTo>
                  <a:lnTo>
                    <a:pt x="8" y="11"/>
                  </a:lnTo>
                  <a:lnTo>
                    <a:pt x="12" y="11"/>
                  </a:lnTo>
                  <a:lnTo>
                    <a:pt x="12" y="9"/>
                  </a:lnTo>
                  <a:lnTo>
                    <a:pt x="14" y="5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8" y="0"/>
                  </a:lnTo>
                  <a:lnTo>
                    <a:pt x="6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60" name="Freeform 77"/>
            <p:cNvSpPr>
              <a:spLocks/>
            </p:cNvSpPr>
            <p:nvPr/>
          </p:nvSpPr>
          <p:spPr bwMode="auto">
            <a:xfrm>
              <a:off x="8277739" y="2366379"/>
              <a:ext cx="5529" cy="977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8" y="13"/>
                </a:cxn>
                <a:cxn ang="0">
                  <a:pos x="10" y="13"/>
                </a:cxn>
                <a:cxn ang="0">
                  <a:pos x="12" y="11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8" y="0"/>
                </a:cxn>
              </a:cxnLst>
              <a:rect l="0" t="0" r="r" b="b"/>
              <a:pathLst>
                <a:path w="14" h="13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8" y="13"/>
                  </a:lnTo>
                  <a:lnTo>
                    <a:pt x="10" y="13"/>
                  </a:lnTo>
                  <a:lnTo>
                    <a:pt x="12" y="11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61" name="Freeform 76"/>
            <p:cNvSpPr>
              <a:spLocks/>
            </p:cNvSpPr>
            <p:nvPr/>
          </p:nvSpPr>
          <p:spPr bwMode="auto">
            <a:xfrm>
              <a:off x="8277739" y="2366379"/>
              <a:ext cx="5529" cy="977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2" y="10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8" y="13"/>
                </a:cxn>
                <a:cxn ang="0">
                  <a:pos x="10" y="13"/>
                </a:cxn>
                <a:cxn ang="0">
                  <a:pos x="12" y="11"/>
                </a:cxn>
                <a:cxn ang="0">
                  <a:pos x="14" y="10"/>
                </a:cxn>
                <a:cxn ang="0">
                  <a:pos x="14" y="8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8" y="0"/>
                </a:cxn>
              </a:cxnLst>
              <a:rect l="0" t="0" r="r" b="b"/>
              <a:pathLst>
                <a:path w="14" h="13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8" y="13"/>
                  </a:lnTo>
                  <a:lnTo>
                    <a:pt x="10" y="13"/>
                  </a:lnTo>
                  <a:lnTo>
                    <a:pt x="12" y="11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62" name="Freeform 75"/>
            <p:cNvSpPr>
              <a:spLocks/>
            </p:cNvSpPr>
            <p:nvPr/>
          </p:nvSpPr>
          <p:spPr bwMode="auto">
            <a:xfrm>
              <a:off x="8289719" y="2339843"/>
              <a:ext cx="12902" cy="223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4" y="0"/>
                </a:cxn>
                <a:cxn ang="0">
                  <a:pos x="10" y="2"/>
                </a:cxn>
                <a:cxn ang="0">
                  <a:pos x="8" y="2"/>
                </a:cxn>
                <a:cxn ang="0">
                  <a:pos x="6" y="4"/>
                </a:cxn>
                <a:cxn ang="0">
                  <a:pos x="4" y="8"/>
                </a:cxn>
                <a:cxn ang="0">
                  <a:pos x="2" y="10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5"/>
                </a:cxn>
                <a:cxn ang="0">
                  <a:pos x="6" y="27"/>
                </a:cxn>
                <a:cxn ang="0">
                  <a:pos x="8" y="29"/>
                </a:cxn>
                <a:cxn ang="0">
                  <a:pos x="10" y="31"/>
                </a:cxn>
                <a:cxn ang="0">
                  <a:pos x="14" y="31"/>
                </a:cxn>
                <a:cxn ang="0">
                  <a:pos x="17" y="33"/>
                </a:cxn>
                <a:cxn ang="0">
                  <a:pos x="19" y="31"/>
                </a:cxn>
                <a:cxn ang="0">
                  <a:pos x="23" y="31"/>
                </a:cxn>
                <a:cxn ang="0">
                  <a:pos x="25" y="29"/>
                </a:cxn>
                <a:cxn ang="0">
                  <a:pos x="27" y="27"/>
                </a:cxn>
                <a:cxn ang="0">
                  <a:pos x="29" y="25"/>
                </a:cxn>
                <a:cxn ang="0">
                  <a:pos x="31" y="24"/>
                </a:cxn>
                <a:cxn ang="0">
                  <a:pos x="33" y="20"/>
                </a:cxn>
                <a:cxn ang="0">
                  <a:pos x="33" y="16"/>
                </a:cxn>
                <a:cxn ang="0">
                  <a:pos x="33" y="14"/>
                </a:cxn>
                <a:cxn ang="0">
                  <a:pos x="31" y="10"/>
                </a:cxn>
                <a:cxn ang="0">
                  <a:pos x="29" y="8"/>
                </a:cxn>
                <a:cxn ang="0">
                  <a:pos x="27" y="4"/>
                </a:cxn>
                <a:cxn ang="0">
                  <a:pos x="25" y="2"/>
                </a:cxn>
                <a:cxn ang="0">
                  <a:pos x="23" y="2"/>
                </a:cxn>
                <a:cxn ang="0">
                  <a:pos x="19" y="0"/>
                </a:cxn>
                <a:cxn ang="0">
                  <a:pos x="17" y="0"/>
                </a:cxn>
              </a:cxnLst>
              <a:rect l="0" t="0" r="r" b="b"/>
              <a:pathLst>
                <a:path w="33" h="33">
                  <a:moveTo>
                    <a:pt x="17" y="0"/>
                  </a:moveTo>
                  <a:lnTo>
                    <a:pt x="14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5"/>
                  </a:lnTo>
                  <a:lnTo>
                    <a:pt x="6" y="27"/>
                  </a:lnTo>
                  <a:lnTo>
                    <a:pt x="8" y="29"/>
                  </a:lnTo>
                  <a:lnTo>
                    <a:pt x="10" y="31"/>
                  </a:lnTo>
                  <a:lnTo>
                    <a:pt x="14" y="31"/>
                  </a:lnTo>
                  <a:lnTo>
                    <a:pt x="17" y="33"/>
                  </a:lnTo>
                  <a:lnTo>
                    <a:pt x="19" y="31"/>
                  </a:lnTo>
                  <a:lnTo>
                    <a:pt x="23" y="31"/>
                  </a:lnTo>
                  <a:lnTo>
                    <a:pt x="25" y="29"/>
                  </a:lnTo>
                  <a:lnTo>
                    <a:pt x="27" y="27"/>
                  </a:lnTo>
                  <a:lnTo>
                    <a:pt x="29" y="25"/>
                  </a:lnTo>
                  <a:lnTo>
                    <a:pt x="31" y="24"/>
                  </a:lnTo>
                  <a:lnTo>
                    <a:pt x="33" y="20"/>
                  </a:lnTo>
                  <a:lnTo>
                    <a:pt x="33" y="16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9" y="8"/>
                  </a:lnTo>
                  <a:lnTo>
                    <a:pt x="27" y="4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19" y="0"/>
                  </a:lnTo>
                  <a:lnTo>
                    <a:pt x="17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63" name="Freeform 74"/>
            <p:cNvSpPr>
              <a:spLocks/>
            </p:cNvSpPr>
            <p:nvPr/>
          </p:nvSpPr>
          <p:spPr bwMode="auto">
            <a:xfrm>
              <a:off x="8289719" y="2339843"/>
              <a:ext cx="12902" cy="22346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14" y="0"/>
                </a:cxn>
                <a:cxn ang="0">
                  <a:pos x="10" y="2"/>
                </a:cxn>
                <a:cxn ang="0">
                  <a:pos x="8" y="2"/>
                </a:cxn>
                <a:cxn ang="0">
                  <a:pos x="6" y="4"/>
                </a:cxn>
                <a:cxn ang="0">
                  <a:pos x="4" y="8"/>
                </a:cxn>
                <a:cxn ang="0">
                  <a:pos x="2" y="10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5"/>
                </a:cxn>
                <a:cxn ang="0">
                  <a:pos x="6" y="27"/>
                </a:cxn>
                <a:cxn ang="0">
                  <a:pos x="8" y="29"/>
                </a:cxn>
                <a:cxn ang="0">
                  <a:pos x="10" y="31"/>
                </a:cxn>
                <a:cxn ang="0">
                  <a:pos x="14" y="31"/>
                </a:cxn>
                <a:cxn ang="0">
                  <a:pos x="17" y="33"/>
                </a:cxn>
                <a:cxn ang="0">
                  <a:pos x="19" y="31"/>
                </a:cxn>
                <a:cxn ang="0">
                  <a:pos x="23" y="31"/>
                </a:cxn>
                <a:cxn ang="0">
                  <a:pos x="25" y="29"/>
                </a:cxn>
                <a:cxn ang="0">
                  <a:pos x="27" y="27"/>
                </a:cxn>
                <a:cxn ang="0">
                  <a:pos x="29" y="25"/>
                </a:cxn>
                <a:cxn ang="0">
                  <a:pos x="31" y="24"/>
                </a:cxn>
                <a:cxn ang="0">
                  <a:pos x="33" y="20"/>
                </a:cxn>
                <a:cxn ang="0">
                  <a:pos x="33" y="16"/>
                </a:cxn>
                <a:cxn ang="0">
                  <a:pos x="33" y="14"/>
                </a:cxn>
                <a:cxn ang="0">
                  <a:pos x="31" y="10"/>
                </a:cxn>
                <a:cxn ang="0">
                  <a:pos x="29" y="8"/>
                </a:cxn>
                <a:cxn ang="0">
                  <a:pos x="27" y="4"/>
                </a:cxn>
                <a:cxn ang="0">
                  <a:pos x="25" y="2"/>
                </a:cxn>
                <a:cxn ang="0">
                  <a:pos x="23" y="2"/>
                </a:cxn>
                <a:cxn ang="0">
                  <a:pos x="19" y="0"/>
                </a:cxn>
                <a:cxn ang="0">
                  <a:pos x="17" y="0"/>
                </a:cxn>
              </a:cxnLst>
              <a:rect l="0" t="0" r="r" b="b"/>
              <a:pathLst>
                <a:path w="33" h="33">
                  <a:moveTo>
                    <a:pt x="17" y="0"/>
                  </a:moveTo>
                  <a:lnTo>
                    <a:pt x="14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5"/>
                  </a:lnTo>
                  <a:lnTo>
                    <a:pt x="6" y="27"/>
                  </a:lnTo>
                  <a:lnTo>
                    <a:pt x="8" y="29"/>
                  </a:lnTo>
                  <a:lnTo>
                    <a:pt x="10" y="31"/>
                  </a:lnTo>
                  <a:lnTo>
                    <a:pt x="14" y="31"/>
                  </a:lnTo>
                  <a:lnTo>
                    <a:pt x="17" y="33"/>
                  </a:lnTo>
                  <a:lnTo>
                    <a:pt x="19" y="31"/>
                  </a:lnTo>
                  <a:lnTo>
                    <a:pt x="23" y="31"/>
                  </a:lnTo>
                  <a:lnTo>
                    <a:pt x="25" y="29"/>
                  </a:lnTo>
                  <a:lnTo>
                    <a:pt x="27" y="27"/>
                  </a:lnTo>
                  <a:lnTo>
                    <a:pt x="29" y="25"/>
                  </a:lnTo>
                  <a:lnTo>
                    <a:pt x="31" y="24"/>
                  </a:lnTo>
                  <a:lnTo>
                    <a:pt x="33" y="20"/>
                  </a:lnTo>
                  <a:lnTo>
                    <a:pt x="33" y="16"/>
                  </a:lnTo>
                  <a:lnTo>
                    <a:pt x="33" y="14"/>
                  </a:lnTo>
                  <a:lnTo>
                    <a:pt x="31" y="10"/>
                  </a:lnTo>
                  <a:lnTo>
                    <a:pt x="29" y="8"/>
                  </a:lnTo>
                  <a:lnTo>
                    <a:pt x="27" y="4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19" y="0"/>
                  </a:lnTo>
                  <a:lnTo>
                    <a:pt x="17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64" name="Freeform 73"/>
            <p:cNvSpPr>
              <a:spLocks/>
            </p:cNvSpPr>
            <p:nvPr/>
          </p:nvSpPr>
          <p:spPr bwMode="auto">
            <a:xfrm>
              <a:off x="8269445" y="2335653"/>
              <a:ext cx="7372" cy="1257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2"/>
                </a:cxn>
                <a:cxn ang="0">
                  <a:pos x="2" y="3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2" y="17"/>
                </a:cxn>
                <a:cxn ang="0">
                  <a:pos x="6" y="19"/>
                </a:cxn>
                <a:cxn ang="0">
                  <a:pos x="10" y="19"/>
                </a:cxn>
                <a:cxn ang="0">
                  <a:pos x="13" y="19"/>
                </a:cxn>
                <a:cxn ang="0">
                  <a:pos x="15" y="17"/>
                </a:cxn>
                <a:cxn ang="0">
                  <a:pos x="17" y="13"/>
                </a:cxn>
                <a:cxn ang="0">
                  <a:pos x="19" y="9"/>
                </a:cxn>
                <a:cxn ang="0">
                  <a:pos x="17" y="5"/>
                </a:cxn>
                <a:cxn ang="0">
                  <a:pos x="15" y="3"/>
                </a:cxn>
                <a:cxn ang="0">
                  <a:pos x="13" y="2"/>
                </a:cxn>
                <a:cxn ang="0">
                  <a:pos x="10" y="0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lnTo>
                    <a:pt x="6" y="2"/>
                  </a:lnTo>
                  <a:lnTo>
                    <a:pt x="2" y="3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6" y="19"/>
                  </a:lnTo>
                  <a:lnTo>
                    <a:pt x="10" y="19"/>
                  </a:lnTo>
                  <a:lnTo>
                    <a:pt x="13" y="19"/>
                  </a:lnTo>
                  <a:lnTo>
                    <a:pt x="15" y="17"/>
                  </a:lnTo>
                  <a:lnTo>
                    <a:pt x="17" y="13"/>
                  </a:lnTo>
                  <a:lnTo>
                    <a:pt x="19" y="9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1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65" name="Freeform 72"/>
            <p:cNvSpPr>
              <a:spLocks/>
            </p:cNvSpPr>
            <p:nvPr/>
          </p:nvSpPr>
          <p:spPr bwMode="auto">
            <a:xfrm>
              <a:off x="8269445" y="2335653"/>
              <a:ext cx="7372" cy="1257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2"/>
                </a:cxn>
                <a:cxn ang="0">
                  <a:pos x="2" y="3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2" y="17"/>
                </a:cxn>
                <a:cxn ang="0">
                  <a:pos x="6" y="19"/>
                </a:cxn>
                <a:cxn ang="0">
                  <a:pos x="10" y="19"/>
                </a:cxn>
                <a:cxn ang="0">
                  <a:pos x="13" y="19"/>
                </a:cxn>
                <a:cxn ang="0">
                  <a:pos x="15" y="17"/>
                </a:cxn>
                <a:cxn ang="0">
                  <a:pos x="17" y="13"/>
                </a:cxn>
                <a:cxn ang="0">
                  <a:pos x="19" y="9"/>
                </a:cxn>
                <a:cxn ang="0">
                  <a:pos x="17" y="5"/>
                </a:cxn>
                <a:cxn ang="0">
                  <a:pos x="15" y="3"/>
                </a:cxn>
                <a:cxn ang="0">
                  <a:pos x="13" y="2"/>
                </a:cxn>
                <a:cxn ang="0">
                  <a:pos x="10" y="0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lnTo>
                    <a:pt x="6" y="2"/>
                  </a:lnTo>
                  <a:lnTo>
                    <a:pt x="2" y="3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6" y="19"/>
                  </a:lnTo>
                  <a:lnTo>
                    <a:pt x="10" y="19"/>
                  </a:lnTo>
                  <a:lnTo>
                    <a:pt x="13" y="19"/>
                  </a:lnTo>
                  <a:lnTo>
                    <a:pt x="15" y="17"/>
                  </a:lnTo>
                  <a:lnTo>
                    <a:pt x="17" y="13"/>
                  </a:lnTo>
                  <a:lnTo>
                    <a:pt x="19" y="9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10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66" name="Freeform 71"/>
            <p:cNvSpPr>
              <a:spLocks/>
            </p:cNvSpPr>
            <p:nvPr/>
          </p:nvSpPr>
          <p:spPr bwMode="auto">
            <a:xfrm>
              <a:off x="8322894" y="2355206"/>
              <a:ext cx="10137" cy="1955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0" y="1"/>
                </a:cxn>
                <a:cxn ang="0">
                  <a:pos x="8" y="1"/>
                </a:cxn>
                <a:cxn ang="0">
                  <a:pos x="4" y="5"/>
                </a:cxn>
                <a:cxn ang="0">
                  <a:pos x="0" y="9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10" y="27"/>
                </a:cxn>
                <a:cxn ang="0">
                  <a:pos x="13" y="28"/>
                </a:cxn>
                <a:cxn ang="0">
                  <a:pos x="15" y="27"/>
                </a:cxn>
                <a:cxn ang="0">
                  <a:pos x="19" y="27"/>
                </a:cxn>
                <a:cxn ang="0">
                  <a:pos x="23" y="23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27" y="15"/>
                </a:cxn>
                <a:cxn ang="0">
                  <a:pos x="27" y="11"/>
                </a:cxn>
                <a:cxn ang="0">
                  <a:pos x="25" y="9"/>
                </a:cxn>
                <a:cxn ang="0">
                  <a:pos x="23" y="5"/>
                </a:cxn>
                <a:cxn ang="0">
                  <a:pos x="19" y="1"/>
                </a:cxn>
                <a:cxn ang="0">
                  <a:pos x="15" y="1"/>
                </a:cxn>
                <a:cxn ang="0">
                  <a:pos x="13" y="0"/>
                </a:cxn>
              </a:cxnLst>
              <a:rect l="0" t="0" r="r" b="b"/>
              <a:pathLst>
                <a:path w="27" h="28">
                  <a:moveTo>
                    <a:pt x="13" y="0"/>
                  </a:moveTo>
                  <a:lnTo>
                    <a:pt x="10" y="1"/>
                  </a:lnTo>
                  <a:lnTo>
                    <a:pt x="8" y="1"/>
                  </a:lnTo>
                  <a:lnTo>
                    <a:pt x="4" y="5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4" y="23"/>
                  </a:lnTo>
                  <a:lnTo>
                    <a:pt x="8" y="27"/>
                  </a:lnTo>
                  <a:lnTo>
                    <a:pt x="10" y="27"/>
                  </a:lnTo>
                  <a:lnTo>
                    <a:pt x="13" y="28"/>
                  </a:lnTo>
                  <a:lnTo>
                    <a:pt x="15" y="27"/>
                  </a:lnTo>
                  <a:lnTo>
                    <a:pt x="19" y="27"/>
                  </a:lnTo>
                  <a:lnTo>
                    <a:pt x="23" y="23"/>
                  </a:lnTo>
                  <a:lnTo>
                    <a:pt x="25" y="19"/>
                  </a:lnTo>
                  <a:lnTo>
                    <a:pt x="27" y="17"/>
                  </a:lnTo>
                  <a:lnTo>
                    <a:pt x="27" y="15"/>
                  </a:lnTo>
                  <a:lnTo>
                    <a:pt x="27" y="11"/>
                  </a:lnTo>
                  <a:lnTo>
                    <a:pt x="25" y="9"/>
                  </a:lnTo>
                  <a:lnTo>
                    <a:pt x="23" y="5"/>
                  </a:lnTo>
                  <a:lnTo>
                    <a:pt x="19" y="1"/>
                  </a:lnTo>
                  <a:lnTo>
                    <a:pt x="15" y="1"/>
                  </a:lnTo>
                  <a:lnTo>
                    <a:pt x="13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67" name="Freeform 70"/>
            <p:cNvSpPr>
              <a:spLocks/>
            </p:cNvSpPr>
            <p:nvPr/>
          </p:nvSpPr>
          <p:spPr bwMode="auto">
            <a:xfrm>
              <a:off x="8322894" y="2355206"/>
              <a:ext cx="10137" cy="1955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0" y="1"/>
                </a:cxn>
                <a:cxn ang="0">
                  <a:pos x="8" y="1"/>
                </a:cxn>
                <a:cxn ang="0">
                  <a:pos x="4" y="5"/>
                </a:cxn>
                <a:cxn ang="0">
                  <a:pos x="0" y="9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0" y="17"/>
                </a:cxn>
                <a:cxn ang="0">
                  <a:pos x="0" y="19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10" y="27"/>
                </a:cxn>
                <a:cxn ang="0">
                  <a:pos x="13" y="28"/>
                </a:cxn>
                <a:cxn ang="0">
                  <a:pos x="15" y="27"/>
                </a:cxn>
                <a:cxn ang="0">
                  <a:pos x="19" y="27"/>
                </a:cxn>
                <a:cxn ang="0">
                  <a:pos x="23" y="23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27" y="15"/>
                </a:cxn>
                <a:cxn ang="0">
                  <a:pos x="27" y="11"/>
                </a:cxn>
                <a:cxn ang="0">
                  <a:pos x="25" y="9"/>
                </a:cxn>
                <a:cxn ang="0">
                  <a:pos x="23" y="5"/>
                </a:cxn>
                <a:cxn ang="0">
                  <a:pos x="19" y="1"/>
                </a:cxn>
                <a:cxn ang="0">
                  <a:pos x="15" y="1"/>
                </a:cxn>
                <a:cxn ang="0">
                  <a:pos x="13" y="0"/>
                </a:cxn>
              </a:cxnLst>
              <a:rect l="0" t="0" r="r" b="b"/>
              <a:pathLst>
                <a:path w="27" h="28">
                  <a:moveTo>
                    <a:pt x="13" y="0"/>
                  </a:moveTo>
                  <a:lnTo>
                    <a:pt x="10" y="1"/>
                  </a:lnTo>
                  <a:lnTo>
                    <a:pt x="8" y="1"/>
                  </a:lnTo>
                  <a:lnTo>
                    <a:pt x="4" y="5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4" y="23"/>
                  </a:lnTo>
                  <a:lnTo>
                    <a:pt x="8" y="27"/>
                  </a:lnTo>
                  <a:lnTo>
                    <a:pt x="10" y="27"/>
                  </a:lnTo>
                  <a:lnTo>
                    <a:pt x="13" y="28"/>
                  </a:lnTo>
                  <a:lnTo>
                    <a:pt x="15" y="27"/>
                  </a:lnTo>
                  <a:lnTo>
                    <a:pt x="19" y="27"/>
                  </a:lnTo>
                  <a:lnTo>
                    <a:pt x="23" y="23"/>
                  </a:lnTo>
                  <a:lnTo>
                    <a:pt x="25" y="19"/>
                  </a:lnTo>
                  <a:lnTo>
                    <a:pt x="27" y="17"/>
                  </a:lnTo>
                  <a:lnTo>
                    <a:pt x="27" y="15"/>
                  </a:lnTo>
                  <a:lnTo>
                    <a:pt x="27" y="11"/>
                  </a:lnTo>
                  <a:lnTo>
                    <a:pt x="25" y="9"/>
                  </a:lnTo>
                  <a:lnTo>
                    <a:pt x="23" y="5"/>
                  </a:lnTo>
                  <a:lnTo>
                    <a:pt x="19" y="1"/>
                  </a:lnTo>
                  <a:lnTo>
                    <a:pt x="15" y="1"/>
                  </a:lnTo>
                  <a:lnTo>
                    <a:pt x="13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68" name="Freeform 69"/>
            <p:cNvSpPr>
              <a:spLocks/>
            </p:cNvSpPr>
            <p:nvPr/>
          </p:nvSpPr>
          <p:spPr bwMode="auto">
            <a:xfrm>
              <a:off x="8311836" y="2331463"/>
              <a:ext cx="9215" cy="1536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4" y="19"/>
                </a:cxn>
                <a:cxn ang="0">
                  <a:pos x="8" y="21"/>
                </a:cxn>
                <a:cxn ang="0">
                  <a:pos x="11" y="21"/>
                </a:cxn>
                <a:cxn ang="0">
                  <a:pos x="15" y="21"/>
                </a:cxn>
                <a:cxn ang="0">
                  <a:pos x="19" y="19"/>
                </a:cxn>
                <a:cxn ang="0">
                  <a:pos x="21" y="15"/>
                </a:cxn>
                <a:cxn ang="0">
                  <a:pos x="23" y="11"/>
                </a:cxn>
                <a:cxn ang="0">
                  <a:pos x="21" y="6"/>
                </a:cxn>
                <a:cxn ang="0">
                  <a:pos x="19" y="2"/>
                </a:cxn>
                <a:cxn ang="0">
                  <a:pos x="15" y="0"/>
                </a:cxn>
                <a:cxn ang="0">
                  <a:pos x="11" y="0"/>
                </a:cxn>
              </a:cxnLst>
              <a:rect l="0" t="0" r="r" b="b"/>
              <a:pathLst>
                <a:path w="23" h="21">
                  <a:moveTo>
                    <a:pt x="11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4" y="19"/>
                  </a:lnTo>
                  <a:lnTo>
                    <a:pt x="8" y="21"/>
                  </a:lnTo>
                  <a:lnTo>
                    <a:pt x="11" y="21"/>
                  </a:lnTo>
                  <a:lnTo>
                    <a:pt x="15" y="21"/>
                  </a:lnTo>
                  <a:lnTo>
                    <a:pt x="19" y="19"/>
                  </a:lnTo>
                  <a:lnTo>
                    <a:pt x="21" y="15"/>
                  </a:lnTo>
                  <a:lnTo>
                    <a:pt x="23" y="11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1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69" name="Freeform 68"/>
            <p:cNvSpPr>
              <a:spLocks/>
            </p:cNvSpPr>
            <p:nvPr/>
          </p:nvSpPr>
          <p:spPr bwMode="auto">
            <a:xfrm>
              <a:off x="8311836" y="2331463"/>
              <a:ext cx="9215" cy="1536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4" y="19"/>
                </a:cxn>
                <a:cxn ang="0">
                  <a:pos x="8" y="21"/>
                </a:cxn>
                <a:cxn ang="0">
                  <a:pos x="11" y="21"/>
                </a:cxn>
                <a:cxn ang="0">
                  <a:pos x="15" y="21"/>
                </a:cxn>
                <a:cxn ang="0">
                  <a:pos x="19" y="19"/>
                </a:cxn>
                <a:cxn ang="0">
                  <a:pos x="21" y="15"/>
                </a:cxn>
                <a:cxn ang="0">
                  <a:pos x="23" y="11"/>
                </a:cxn>
                <a:cxn ang="0">
                  <a:pos x="21" y="6"/>
                </a:cxn>
                <a:cxn ang="0">
                  <a:pos x="19" y="2"/>
                </a:cxn>
                <a:cxn ang="0">
                  <a:pos x="15" y="0"/>
                </a:cxn>
                <a:cxn ang="0">
                  <a:pos x="11" y="0"/>
                </a:cxn>
              </a:cxnLst>
              <a:rect l="0" t="0" r="r" b="b"/>
              <a:pathLst>
                <a:path w="23" h="21">
                  <a:moveTo>
                    <a:pt x="11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4" y="19"/>
                  </a:lnTo>
                  <a:lnTo>
                    <a:pt x="8" y="21"/>
                  </a:lnTo>
                  <a:lnTo>
                    <a:pt x="11" y="21"/>
                  </a:lnTo>
                  <a:lnTo>
                    <a:pt x="15" y="21"/>
                  </a:lnTo>
                  <a:lnTo>
                    <a:pt x="19" y="19"/>
                  </a:lnTo>
                  <a:lnTo>
                    <a:pt x="21" y="15"/>
                  </a:lnTo>
                  <a:lnTo>
                    <a:pt x="23" y="11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1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70" name="Freeform 67"/>
            <p:cNvSpPr>
              <a:spLocks/>
            </p:cNvSpPr>
            <p:nvPr/>
          </p:nvSpPr>
          <p:spPr bwMode="auto">
            <a:xfrm>
              <a:off x="8403990" y="2397104"/>
              <a:ext cx="9215" cy="13966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8" y="21"/>
                </a:cxn>
                <a:cxn ang="0">
                  <a:pos x="12" y="21"/>
                </a:cxn>
                <a:cxn ang="0">
                  <a:pos x="15" y="21"/>
                </a:cxn>
                <a:cxn ang="0">
                  <a:pos x="19" y="20"/>
                </a:cxn>
                <a:cxn ang="0">
                  <a:pos x="21" y="16"/>
                </a:cxn>
                <a:cxn ang="0">
                  <a:pos x="23" y="12"/>
                </a:cxn>
                <a:cxn ang="0">
                  <a:pos x="21" y="6"/>
                </a:cxn>
                <a:cxn ang="0">
                  <a:pos x="19" y="2"/>
                </a:cxn>
                <a:cxn ang="0">
                  <a:pos x="15" y="0"/>
                </a:cxn>
                <a:cxn ang="0">
                  <a:pos x="12" y="0"/>
                </a:cxn>
              </a:cxnLst>
              <a:rect l="0" t="0" r="r" b="b"/>
              <a:pathLst>
                <a:path w="23" h="21">
                  <a:moveTo>
                    <a:pt x="12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1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9" y="20"/>
                  </a:lnTo>
                  <a:lnTo>
                    <a:pt x="21" y="16"/>
                  </a:lnTo>
                  <a:lnTo>
                    <a:pt x="23" y="12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71" name="Freeform 66"/>
            <p:cNvSpPr>
              <a:spLocks/>
            </p:cNvSpPr>
            <p:nvPr/>
          </p:nvSpPr>
          <p:spPr bwMode="auto">
            <a:xfrm>
              <a:off x="8403990" y="2397104"/>
              <a:ext cx="9215" cy="13966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0" y="6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8" y="21"/>
                </a:cxn>
                <a:cxn ang="0">
                  <a:pos x="12" y="21"/>
                </a:cxn>
                <a:cxn ang="0">
                  <a:pos x="15" y="21"/>
                </a:cxn>
                <a:cxn ang="0">
                  <a:pos x="19" y="20"/>
                </a:cxn>
                <a:cxn ang="0">
                  <a:pos x="21" y="16"/>
                </a:cxn>
                <a:cxn ang="0">
                  <a:pos x="23" y="12"/>
                </a:cxn>
                <a:cxn ang="0">
                  <a:pos x="21" y="6"/>
                </a:cxn>
                <a:cxn ang="0">
                  <a:pos x="19" y="2"/>
                </a:cxn>
                <a:cxn ang="0">
                  <a:pos x="15" y="0"/>
                </a:cxn>
                <a:cxn ang="0">
                  <a:pos x="12" y="0"/>
                </a:cxn>
              </a:cxnLst>
              <a:rect l="0" t="0" r="r" b="b"/>
              <a:pathLst>
                <a:path w="23" h="21">
                  <a:moveTo>
                    <a:pt x="12" y="0"/>
                  </a:moveTo>
                  <a:lnTo>
                    <a:pt x="8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1"/>
                  </a:lnTo>
                  <a:lnTo>
                    <a:pt x="12" y="21"/>
                  </a:lnTo>
                  <a:lnTo>
                    <a:pt x="15" y="21"/>
                  </a:lnTo>
                  <a:lnTo>
                    <a:pt x="19" y="20"/>
                  </a:lnTo>
                  <a:lnTo>
                    <a:pt x="21" y="16"/>
                  </a:lnTo>
                  <a:lnTo>
                    <a:pt x="23" y="12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72" name="Freeform 65"/>
            <p:cNvSpPr>
              <a:spLocks/>
            </p:cNvSpPr>
            <p:nvPr/>
          </p:nvSpPr>
          <p:spPr bwMode="auto">
            <a:xfrm>
              <a:off x="8430714" y="2422243"/>
              <a:ext cx="7372" cy="1536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1" y="19"/>
                </a:cxn>
                <a:cxn ang="0">
                  <a:pos x="5" y="21"/>
                </a:cxn>
                <a:cxn ang="0">
                  <a:pos x="11" y="21"/>
                </a:cxn>
                <a:cxn ang="0">
                  <a:pos x="15" y="21"/>
                </a:cxn>
                <a:cxn ang="0">
                  <a:pos x="19" y="19"/>
                </a:cxn>
                <a:cxn ang="0">
                  <a:pos x="21" y="15"/>
                </a:cxn>
                <a:cxn ang="0">
                  <a:pos x="21" y="11"/>
                </a:cxn>
                <a:cxn ang="0">
                  <a:pos x="21" y="6"/>
                </a:cxn>
                <a:cxn ang="0">
                  <a:pos x="19" y="2"/>
                </a:cxn>
                <a:cxn ang="0">
                  <a:pos x="15" y="0"/>
                </a:cxn>
                <a:cxn ang="0">
                  <a:pos x="11" y="0"/>
                </a:cxn>
              </a:cxnLst>
              <a:rect l="0" t="0" r="r" b="b"/>
              <a:pathLst>
                <a:path w="21" h="21">
                  <a:moveTo>
                    <a:pt x="11" y="0"/>
                  </a:moveTo>
                  <a:lnTo>
                    <a:pt x="5" y="0"/>
                  </a:lnTo>
                  <a:lnTo>
                    <a:pt x="1" y="2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1" y="19"/>
                  </a:lnTo>
                  <a:lnTo>
                    <a:pt x="5" y="21"/>
                  </a:lnTo>
                  <a:lnTo>
                    <a:pt x="11" y="21"/>
                  </a:lnTo>
                  <a:lnTo>
                    <a:pt x="15" y="21"/>
                  </a:lnTo>
                  <a:lnTo>
                    <a:pt x="19" y="19"/>
                  </a:lnTo>
                  <a:lnTo>
                    <a:pt x="21" y="15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1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73" name="Freeform 64"/>
            <p:cNvSpPr>
              <a:spLocks/>
            </p:cNvSpPr>
            <p:nvPr/>
          </p:nvSpPr>
          <p:spPr bwMode="auto">
            <a:xfrm>
              <a:off x="8430714" y="2422243"/>
              <a:ext cx="7372" cy="1536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1" y="19"/>
                </a:cxn>
                <a:cxn ang="0">
                  <a:pos x="5" y="21"/>
                </a:cxn>
                <a:cxn ang="0">
                  <a:pos x="11" y="21"/>
                </a:cxn>
                <a:cxn ang="0">
                  <a:pos x="15" y="21"/>
                </a:cxn>
                <a:cxn ang="0">
                  <a:pos x="19" y="19"/>
                </a:cxn>
                <a:cxn ang="0">
                  <a:pos x="21" y="15"/>
                </a:cxn>
                <a:cxn ang="0">
                  <a:pos x="21" y="11"/>
                </a:cxn>
                <a:cxn ang="0">
                  <a:pos x="21" y="6"/>
                </a:cxn>
                <a:cxn ang="0">
                  <a:pos x="19" y="2"/>
                </a:cxn>
                <a:cxn ang="0">
                  <a:pos x="15" y="0"/>
                </a:cxn>
                <a:cxn ang="0">
                  <a:pos x="11" y="0"/>
                </a:cxn>
              </a:cxnLst>
              <a:rect l="0" t="0" r="r" b="b"/>
              <a:pathLst>
                <a:path w="21" h="21">
                  <a:moveTo>
                    <a:pt x="11" y="0"/>
                  </a:moveTo>
                  <a:lnTo>
                    <a:pt x="5" y="0"/>
                  </a:lnTo>
                  <a:lnTo>
                    <a:pt x="1" y="2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1" y="19"/>
                  </a:lnTo>
                  <a:lnTo>
                    <a:pt x="5" y="21"/>
                  </a:lnTo>
                  <a:lnTo>
                    <a:pt x="11" y="21"/>
                  </a:lnTo>
                  <a:lnTo>
                    <a:pt x="15" y="21"/>
                  </a:lnTo>
                  <a:lnTo>
                    <a:pt x="19" y="19"/>
                  </a:lnTo>
                  <a:lnTo>
                    <a:pt x="21" y="15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1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74" name="Freeform 63"/>
            <p:cNvSpPr>
              <a:spLocks/>
            </p:cNvSpPr>
            <p:nvPr/>
          </p:nvSpPr>
          <p:spPr bwMode="auto">
            <a:xfrm>
              <a:off x="8410440" y="2429227"/>
              <a:ext cx="4608" cy="977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4" y="12"/>
                </a:cxn>
                <a:cxn ang="0">
                  <a:pos x="6" y="14"/>
                </a:cxn>
                <a:cxn ang="0">
                  <a:pos x="8" y="12"/>
                </a:cxn>
                <a:cxn ang="0">
                  <a:pos x="12" y="12"/>
                </a:cxn>
                <a:cxn ang="0">
                  <a:pos x="12" y="10"/>
                </a:cxn>
                <a:cxn ang="0">
                  <a:pos x="14" y="6"/>
                </a:cxn>
                <a:cxn ang="0">
                  <a:pos x="12" y="4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6" y="0"/>
                </a:cxn>
              </a:cxnLst>
              <a:rect l="0" t="0" r="r" b="b"/>
              <a:pathLst>
                <a:path w="14" h="14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8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4" y="6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8" y="0"/>
                  </a:lnTo>
                  <a:lnTo>
                    <a:pt x="6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75" name="Freeform 62"/>
            <p:cNvSpPr>
              <a:spLocks/>
            </p:cNvSpPr>
            <p:nvPr/>
          </p:nvSpPr>
          <p:spPr bwMode="auto">
            <a:xfrm>
              <a:off x="8410440" y="2429227"/>
              <a:ext cx="4608" cy="977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4" y="12"/>
                </a:cxn>
                <a:cxn ang="0">
                  <a:pos x="6" y="14"/>
                </a:cxn>
                <a:cxn ang="0">
                  <a:pos x="8" y="12"/>
                </a:cxn>
                <a:cxn ang="0">
                  <a:pos x="12" y="12"/>
                </a:cxn>
                <a:cxn ang="0">
                  <a:pos x="12" y="10"/>
                </a:cxn>
                <a:cxn ang="0">
                  <a:pos x="14" y="6"/>
                </a:cxn>
                <a:cxn ang="0">
                  <a:pos x="12" y="4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6" y="0"/>
                </a:cxn>
              </a:cxnLst>
              <a:rect l="0" t="0" r="r" b="b"/>
              <a:pathLst>
                <a:path w="14" h="14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8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4" y="6"/>
                  </a:lnTo>
                  <a:lnTo>
                    <a:pt x="12" y="4"/>
                  </a:lnTo>
                  <a:lnTo>
                    <a:pt x="12" y="2"/>
                  </a:lnTo>
                  <a:lnTo>
                    <a:pt x="8" y="0"/>
                  </a:lnTo>
                  <a:lnTo>
                    <a:pt x="6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76" name="Freeform 61"/>
            <p:cNvSpPr>
              <a:spLocks/>
            </p:cNvSpPr>
            <p:nvPr/>
          </p:nvSpPr>
          <p:spPr bwMode="auto">
            <a:xfrm>
              <a:off x="8447302" y="2394311"/>
              <a:ext cx="9215" cy="1536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2" y="18"/>
                </a:cxn>
                <a:cxn ang="0">
                  <a:pos x="4" y="20"/>
                </a:cxn>
                <a:cxn ang="0">
                  <a:pos x="8" y="24"/>
                </a:cxn>
                <a:cxn ang="0">
                  <a:pos x="11" y="24"/>
                </a:cxn>
                <a:cxn ang="0">
                  <a:pos x="15" y="24"/>
                </a:cxn>
                <a:cxn ang="0">
                  <a:pos x="19" y="20"/>
                </a:cxn>
                <a:cxn ang="0">
                  <a:pos x="21" y="18"/>
                </a:cxn>
                <a:cxn ang="0">
                  <a:pos x="23" y="12"/>
                </a:cxn>
                <a:cxn ang="0">
                  <a:pos x="21" y="8"/>
                </a:cxn>
                <a:cxn ang="0">
                  <a:pos x="19" y="4"/>
                </a:cxn>
                <a:cxn ang="0">
                  <a:pos x="15" y="2"/>
                </a:cxn>
                <a:cxn ang="0">
                  <a:pos x="11" y="0"/>
                </a:cxn>
              </a:cxnLst>
              <a:rect l="0" t="0" r="r" b="b"/>
              <a:pathLst>
                <a:path w="23" h="24">
                  <a:moveTo>
                    <a:pt x="11" y="0"/>
                  </a:move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8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1" y="24"/>
                  </a:lnTo>
                  <a:lnTo>
                    <a:pt x="15" y="24"/>
                  </a:lnTo>
                  <a:lnTo>
                    <a:pt x="19" y="20"/>
                  </a:lnTo>
                  <a:lnTo>
                    <a:pt x="21" y="18"/>
                  </a:lnTo>
                  <a:lnTo>
                    <a:pt x="23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1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77" name="Freeform 60"/>
            <p:cNvSpPr>
              <a:spLocks/>
            </p:cNvSpPr>
            <p:nvPr/>
          </p:nvSpPr>
          <p:spPr bwMode="auto">
            <a:xfrm>
              <a:off x="8447302" y="2394311"/>
              <a:ext cx="9215" cy="1536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2" y="18"/>
                </a:cxn>
                <a:cxn ang="0">
                  <a:pos x="4" y="20"/>
                </a:cxn>
                <a:cxn ang="0">
                  <a:pos x="8" y="24"/>
                </a:cxn>
                <a:cxn ang="0">
                  <a:pos x="11" y="24"/>
                </a:cxn>
                <a:cxn ang="0">
                  <a:pos x="15" y="24"/>
                </a:cxn>
                <a:cxn ang="0">
                  <a:pos x="19" y="20"/>
                </a:cxn>
                <a:cxn ang="0">
                  <a:pos x="21" y="18"/>
                </a:cxn>
                <a:cxn ang="0">
                  <a:pos x="23" y="12"/>
                </a:cxn>
                <a:cxn ang="0">
                  <a:pos x="21" y="8"/>
                </a:cxn>
                <a:cxn ang="0">
                  <a:pos x="19" y="4"/>
                </a:cxn>
                <a:cxn ang="0">
                  <a:pos x="15" y="2"/>
                </a:cxn>
                <a:cxn ang="0">
                  <a:pos x="11" y="0"/>
                </a:cxn>
              </a:cxnLst>
              <a:rect l="0" t="0" r="r" b="b"/>
              <a:pathLst>
                <a:path w="23" h="24">
                  <a:moveTo>
                    <a:pt x="11" y="0"/>
                  </a:move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8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1" y="24"/>
                  </a:lnTo>
                  <a:lnTo>
                    <a:pt x="15" y="24"/>
                  </a:lnTo>
                  <a:lnTo>
                    <a:pt x="19" y="20"/>
                  </a:lnTo>
                  <a:lnTo>
                    <a:pt x="21" y="18"/>
                  </a:lnTo>
                  <a:lnTo>
                    <a:pt x="23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1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78" name="Freeform 59"/>
            <p:cNvSpPr>
              <a:spLocks/>
            </p:cNvSpPr>
            <p:nvPr/>
          </p:nvSpPr>
          <p:spPr bwMode="auto">
            <a:xfrm>
              <a:off x="8421499" y="2387328"/>
              <a:ext cx="7372" cy="1396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2" y="17"/>
                </a:cxn>
                <a:cxn ang="0">
                  <a:pos x="4" y="19"/>
                </a:cxn>
                <a:cxn ang="0">
                  <a:pos x="8" y="19"/>
                </a:cxn>
                <a:cxn ang="0">
                  <a:pos x="12" y="19"/>
                </a:cxn>
                <a:cxn ang="0">
                  <a:pos x="16" y="17"/>
                </a:cxn>
                <a:cxn ang="0">
                  <a:pos x="18" y="13"/>
                </a:cxn>
                <a:cxn ang="0">
                  <a:pos x="18" y="9"/>
                </a:cxn>
                <a:cxn ang="0">
                  <a:pos x="18" y="6"/>
                </a:cxn>
                <a:cxn ang="0">
                  <a:pos x="16" y="4"/>
                </a:cxn>
                <a:cxn ang="0">
                  <a:pos x="12" y="2"/>
                </a:cxn>
                <a:cxn ang="0">
                  <a:pos x="8" y="0"/>
                </a:cxn>
              </a:cxnLst>
              <a:rect l="0" t="0" r="r" b="b"/>
              <a:pathLst>
                <a:path w="18" h="19">
                  <a:moveTo>
                    <a:pt x="8" y="0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4" y="19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6" y="17"/>
                  </a:lnTo>
                  <a:lnTo>
                    <a:pt x="18" y="13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6" y="4"/>
                  </a:lnTo>
                  <a:lnTo>
                    <a:pt x="12" y="2"/>
                  </a:lnTo>
                  <a:lnTo>
                    <a:pt x="8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79" name="Freeform 58"/>
            <p:cNvSpPr>
              <a:spLocks/>
            </p:cNvSpPr>
            <p:nvPr/>
          </p:nvSpPr>
          <p:spPr bwMode="auto">
            <a:xfrm>
              <a:off x="8421499" y="2387328"/>
              <a:ext cx="7372" cy="1396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2" y="17"/>
                </a:cxn>
                <a:cxn ang="0">
                  <a:pos x="4" y="19"/>
                </a:cxn>
                <a:cxn ang="0">
                  <a:pos x="8" y="19"/>
                </a:cxn>
                <a:cxn ang="0">
                  <a:pos x="12" y="19"/>
                </a:cxn>
                <a:cxn ang="0">
                  <a:pos x="16" y="17"/>
                </a:cxn>
                <a:cxn ang="0">
                  <a:pos x="18" y="13"/>
                </a:cxn>
                <a:cxn ang="0">
                  <a:pos x="18" y="9"/>
                </a:cxn>
                <a:cxn ang="0">
                  <a:pos x="18" y="6"/>
                </a:cxn>
                <a:cxn ang="0">
                  <a:pos x="16" y="4"/>
                </a:cxn>
                <a:cxn ang="0">
                  <a:pos x="12" y="2"/>
                </a:cxn>
                <a:cxn ang="0">
                  <a:pos x="8" y="0"/>
                </a:cxn>
              </a:cxnLst>
              <a:rect l="0" t="0" r="r" b="b"/>
              <a:pathLst>
                <a:path w="18" h="19">
                  <a:moveTo>
                    <a:pt x="8" y="0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4" y="19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6" y="17"/>
                  </a:lnTo>
                  <a:lnTo>
                    <a:pt x="18" y="13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6" y="4"/>
                  </a:lnTo>
                  <a:lnTo>
                    <a:pt x="12" y="2"/>
                  </a:lnTo>
                  <a:lnTo>
                    <a:pt x="8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80" name="Freeform 57"/>
            <p:cNvSpPr>
              <a:spLocks/>
            </p:cNvSpPr>
            <p:nvPr/>
          </p:nvSpPr>
          <p:spPr bwMode="auto">
            <a:xfrm>
              <a:off x="8435322" y="2370569"/>
              <a:ext cx="4608" cy="977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2" y="11"/>
                </a:cxn>
                <a:cxn ang="0">
                  <a:pos x="4" y="11"/>
                </a:cxn>
                <a:cxn ang="0">
                  <a:pos x="8" y="13"/>
                </a:cxn>
                <a:cxn ang="0">
                  <a:pos x="10" y="11"/>
                </a:cxn>
                <a:cxn ang="0">
                  <a:pos x="12" y="11"/>
                </a:cxn>
                <a:cxn ang="0">
                  <a:pos x="14" y="9"/>
                </a:cxn>
                <a:cxn ang="0">
                  <a:pos x="14" y="5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8" y="0"/>
                </a:cxn>
              </a:cxnLst>
              <a:rect l="0" t="0" r="r" b="b"/>
              <a:pathLst>
                <a:path w="14" h="13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1"/>
                  </a:lnTo>
                  <a:lnTo>
                    <a:pt x="4" y="11"/>
                  </a:lnTo>
                  <a:lnTo>
                    <a:pt x="8" y="13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4" y="9"/>
                  </a:lnTo>
                  <a:lnTo>
                    <a:pt x="14" y="5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81" name="Freeform 56"/>
            <p:cNvSpPr>
              <a:spLocks/>
            </p:cNvSpPr>
            <p:nvPr/>
          </p:nvSpPr>
          <p:spPr bwMode="auto">
            <a:xfrm>
              <a:off x="8435322" y="2370569"/>
              <a:ext cx="4608" cy="9776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2" y="11"/>
                </a:cxn>
                <a:cxn ang="0">
                  <a:pos x="4" y="11"/>
                </a:cxn>
                <a:cxn ang="0">
                  <a:pos x="8" y="13"/>
                </a:cxn>
                <a:cxn ang="0">
                  <a:pos x="10" y="11"/>
                </a:cxn>
                <a:cxn ang="0">
                  <a:pos x="12" y="11"/>
                </a:cxn>
                <a:cxn ang="0">
                  <a:pos x="14" y="9"/>
                </a:cxn>
                <a:cxn ang="0">
                  <a:pos x="14" y="5"/>
                </a:cxn>
                <a:cxn ang="0">
                  <a:pos x="14" y="4"/>
                </a:cxn>
                <a:cxn ang="0">
                  <a:pos x="12" y="2"/>
                </a:cxn>
                <a:cxn ang="0">
                  <a:pos x="10" y="0"/>
                </a:cxn>
                <a:cxn ang="0">
                  <a:pos x="8" y="0"/>
                </a:cxn>
              </a:cxnLst>
              <a:rect l="0" t="0" r="r" b="b"/>
              <a:pathLst>
                <a:path w="14" h="13">
                  <a:moveTo>
                    <a:pt x="8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9"/>
                  </a:lnTo>
                  <a:lnTo>
                    <a:pt x="2" y="11"/>
                  </a:lnTo>
                  <a:lnTo>
                    <a:pt x="4" y="11"/>
                  </a:lnTo>
                  <a:lnTo>
                    <a:pt x="8" y="13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4" y="9"/>
                  </a:lnTo>
                  <a:lnTo>
                    <a:pt x="14" y="5"/>
                  </a:lnTo>
                  <a:lnTo>
                    <a:pt x="14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82" name="Freeform 55"/>
            <p:cNvSpPr>
              <a:spLocks/>
            </p:cNvSpPr>
            <p:nvPr/>
          </p:nvSpPr>
          <p:spPr bwMode="auto">
            <a:xfrm>
              <a:off x="8406754" y="2366379"/>
              <a:ext cx="6451" cy="977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11" y="11"/>
                </a:cxn>
                <a:cxn ang="0">
                  <a:pos x="13" y="10"/>
                </a:cxn>
                <a:cxn ang="0">
                  <a:pos x="13" y="8"/>
                </a:cxn>
                <a:cxn ang="0">
                  <a:pos x="13" y="4"/>
                </a:cxn>
                <a:cxn ang="0">
                  <a:pos x="11" y="2"/>
                </a:cxn>
                <a:cxn ang="0">
                  <a:pos x="9" y="0"/>
                </a:cxn>
                <a:cxn ang="0">
                  <a:pos x="6" y="0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lnTo>
                    <a:pt x="9" y="13"/>
                  </a:lnTo>
                  <a:lnTo>
                    <a:pt x="11" y="11"/>
                  </a:lnTo>
                  <a:lnTo>
                    <a:pt x="13" y="10"/>
                  </a:lnTo>
                  <a:lnTo>
                    <a:pt x="13" y="8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9" y="0"/>
                  </a:lnTo>
                  <a:lnTo>
                    <a:pt x="6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83" name="Freeform 54"/>
            <p:cNvSpPr>
              <a:spLocks/>
            </p:cNvSpPr>
            <p:nvPr/>
          </p:nvSpPr>
          <p:spPr bwMode="auto">
            <a:xfrm>
              <a:off x="8406754" y="2366379"/>
              <a:ext cx="6451" cy="9776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0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3"/>
                </a:cxn>
                <a:cxn ang="0">
                  <a:pos x="9" y="13"/>
                </a:cxn>
                <a:cxn ang="0">
                  <a:pos x="11" y="11"/>
                </a:cxn>
                <a:cxn ang="0">
                  <a:pos x="13" y="10"/>
                </a:cxn>
                <a:cxn ang="0">
                  <a:pos x="13" y="8"/>
                </a:cxn>
                <a:cxn ang="0">
                  <a:pos x="13" y="4"/>
                </a:cxn>
                <a:cxn ang="0">
                  <a:pos x="11" y="2"/>
                </a:cxn>
                <a:cxn ang="0">
                  <a:pos x="9" y="0"/>
                </a:cxn>
                <a:cxn ang="0">
                  <a:pos x="6" y="0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3"/>
                  </a:lnTo>
                  <a:lnTo>
                    <a:pt x="9" y="13"/>
                  </a:lnTo>
                  <a:lnTo>
                    <a:pt x="11" y="11"/>
                  </a:lnTo>
                  <a:lnTo>
                    <a:pt x="13" y="10"/>
                  </a:lnTo>
                  <a:lnTo>
                    <a:pt x="13" y="8"/>
                  </a:lnTo>
                  <a:lnTo>
                    <a:pt x="13" y="4"/>
                  </a:lnTo>
                  <a:lnTo>
                    <a:pt x="11" y="2"/>
                  </a:lnTo>
                  <a:lnTo>
                    <a:pt x="9" y="0"/>
                  </a:lnTo>
                  <a:lnTo>
                    <a:pt x="6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84" name="Freeform 53"/>
            <p:cNvSpPr>
              <a:spLocks/>
            </p:cNvSpPr>
            <p:nvPr/>
          </p:nvSpPr>
          <p:spPr bwMode="auto">
            <a:xfrm>
              <a:off x="8418734" y="2339843"/>
              <a:ext cx="11980" cy="22346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1" y="0"/>
                </a:cxn>
                <a:cxn ang="0">
                  <a:pos x="9" y="2"/>
                </a:cxn>
                <a:cxn ang="0">
                  <a:pos x="5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0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0" y="20"/>
                </a:cxn>
                <a:cxn ang="0">
                  <a:pos x="0" y="24"/>
                </a:cxn>
                <a:cxn ang="0">
                  <a:pos x="2" y="25"/>
                </a:cxn>
                <a:cxn ang="0">
                  <a:pos x="4" y="27"/>
                </a:cxn>
                <a:cxn ang="0">
                  <a:pos x="5" y="29"/>
                </a:cxn>
                <a:cxn ang="0">
                  <a:pos x="9" y="31"/>
                </a:cxn>
                <a:cxn ang="0">
                  <a:pos x="11" y="31"/>
                </a:cxn>
                <a:cxn ang="0">
                  <a:pos x="15" y="33"/>
                </a:cxn>
                <a:cxn ang="0">
                  <a:pos x="19" y="31"/>
                </a:cxn>
                <a:cxn ang="0">
                  <a:pos x="21" y="31"/>
                </a:cxn>
                <a:cxn ang="0">
                  <a:pos x="25" y="29"/>
                </a:cxn>
                <a:cxn ang="0">
                  <a:pos x="27" y="27"/>
                </a:cxn>
                <a:cxn ang="0">
                  <a:pos x="29" y="25"/>
                </a:cxn>
                <a:cxn ang="0">
                  <a:pos x="30" y="24"/>
                </a:cxn>
                <a:cxn ang="0">
                  <a:pos x="30" y="20"/>
                </a:cxn>
                <a:cxn ang="0">
                  <a:pos x="30" y="16"/>
                </a:cxn>
                <a:cxn ang="0">
                  <a:pos x="30" y="14"/>
                </a:cxn>
                <a:cxn ang="0">
                  <a:pos x="30" y="10"/>
                </a:cxn>
                <a:cxn ang="0">
                  <a:pos x="29" y="8"/>
                </a:cxn>
                <a:cxn ang="0">
                  <a:pos x="27" y="4"/>
                </a:cxn>
                <a:cxn ang="0">
                  <a:pos x="25" y="2"/>
                </a:cxn>
                <a:cxn ang="0">
                  <a:pos x="21" y="2"/>
                </a:cxn>
                <a:cxn ang="0">
                  <a:pos x="19" y="0"/>
                </a:cxn>
                <a:cxn ang="0">
                  <a:pos x="15" y="0"/>
                </a:cxn>
              </a:cxnLst>
              <a:rect l="0" t="0" r="r" b="b"/>
              <a:pathLst>
                <a:path w="30" h="33">
                  <a:moveTo>
                    <a:pt x="15" y="0"/>
                  </a:moveTo>
                  <a:lnTo>
                    <a:pt x="11" y="0"/>
                  </a:lnTo>
                  <a:lnTo>
                    <a:pt x="9" y="2"/>
                  </a:lnTo>
                  <a:lnTo>
                    <a:pt x="5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4" y="27"/>
                  </a:lnTo>
                  <a:lnTo>
                    <a:pt x="5" y="29"/>
                  </a:lnTo>
                  <a:lnTo>
                    <a:pt x="9" y="31"/>
                  </a:lnTo>
                  <a:lnTo>
                    <a:pt x="11" y="31"/>
                  </a:lnTo>
                  <a:lnTo>
                    <a:pt x="15" y="33"/>
                  </a:lnTo>
                  <a:lnTo>
                    <a:pt x="19" y="31"/>
                  </a:lnTo>
                  <a:lnTo>
                    <a:pt x="21" y="31"/>
                  </a:lnTo>
                  <a:lnTo>
                    <a:pt x="25" y="29"/>
                  </a:lnTo>
                  <a:lnTo>
                    <a:pt x="27" y="27"/>
                  </a:lnTo>
                  <a:lnTo>
                    <a:pt x="29" y="25"/>
                  </a:lnTo>
                  <a:lnTo>
                    <a:pt x="30" y="24"/>
                  </a:lnTo>
                  <a:lnTo>
                    <a:pt x="30" y="20"/>
                  </a:lnTo>
                  <a:lnTo>
                    <a:pt x="30" y="16"/>
                  </a:lnTo>
                  <a:lnTo>
                    <a:pt x="30" y="14"/>
                  </a:lnTo>
                  <a:lnTo>
                    <a:pt x="30" y="10"/>
                  </a:lnTo>
                  <a:lnTo>
                    <a:pt x="29" y="8"/>
                  </a:lnTo>
                  <a:lnTo>
                    <a:pt x="27" y="4"/>
                  </a:lnTo>
                  <a:lnTo>
                    <a:pt x="25" y="2"/>
                  </a:lnTo>
                  <a:lnTo>
                    <a:pt x="21" y="2"/>
                  </a:lnTo>
                  <a:lnTo>
                    <a:pt x="19" y="0"/>
                  </a:lnTo>
                  <a:lnTo>
                    <a:pt x="15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85" name="Freeform 52"/>
            <p:cNvSpPr>
              <a:spLocks/>
            </p:cNvSpPr>
            <p:nvPr/>
          </p:nvSpPr>
          <p:spPr bwMode="auto">
            <a:xfrm>
              <a:off x="8418734" y="2339843"/>
              <a:ext cx="11980" cy="22346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1" y="0"/>
                </a:cxn>
                <a:cxn ang="0">
                  <a:pos x="9" y="2"/>
                </a:cxn>
                <a:cxn ang="0">
                  <a:pos x="5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0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0" y="20"/>
                </a:cxn>
                <a:cxn ang="0">
                  <a:pos x="0" y="24"/>
                </a:cxn>
                <a:cxn ang="0">
                  <a:pos x="2" y="25"/>
                </a:cxn>
                <a:cxn ang="0">
                  <a:pos x="4" y="27"/>
                </a:cxn>
                <a:cxn ang="0">
                  <a:pos x="5" y="29"/>
                </a:cxn>
                <a:cxn ang="0">
                  <a:pos x="9" y="31"/>
                </a:cxn>
                <a:cxn ang="0">
                  <a:pos x="11" y="31"/>
                </a:cxn>
                <a:cxn ang="0">
                  <a:pos x="15" y="33"/>
                </a:cxn>
                <a:cxn ang="0">
                  <a:pos x="19" y="31"/>
                </a:cxn>
                <a:cxn ang="0">
                  <a:pos x="21" y="31"/>
                </a:cxn>
                <a:cxn ang="0">
                  <a:pos x="25" y="29"/>
                </a:cxn>
                <a:cxn ang="0">
                  <a:pos x="27" y="27"/>
                </a:cxn>
                <a:cxn ang="0">
                  <a:pos x="29" y="25"/>
                </a:cxn>
                <a:cxn ang="0">
                  <a:pos x="30" y="24"/>
                </a:cxn>
                <a:cxn ang="0">
                  <a:pos x="30" y="20"/>
                </a:cxn>
                <a:cxn ang="0">
                  <a:pos x="30" y="16"/>
                </a:cxn>
                <a:cxn ang="0">
                  <a:pos x="30" y="14"/>
                </a:cxn>
                <a:cxn ang="0">
                  <a:pos x="30" y="10"/>
                </a:cxn>
                <a:cxn ang="0">
                  <a:pos x="29" y="8"/>
                </a:cxn>
                <a:cxn ang="0">
                  <a:pos x="27" y="4"/>
                </a:cxn>
                <a:cxn ang="0">
                  <a:pos x="25" y="2"/>
                </a:cxn>
                <a:cxn ang="0">
                  <a:pos x="21" y="2"/>
                </a:cxn>
                <a:cxn ang="0">
                  <a:pos x="19" y="0"/>
                </a:cxn>
                <a:cxn ang="0">
                  <a:pos x="15" y="0"/>
                </a:cxn>
              </a:cxnLst>
              <a:rect l="0" t="0" r="r" b="b"/>
              <a:pathLst>
                <a:path w="30" h="33">
                  <a:moveTo>
                    <a:pt x="15" y="0"/>
                  </a:moveTo>
                  <a:lnTo>
                    <a:pt x="11" y="0"/>
                  </a:lnTo>
                  <a:lnTo>
                    <a:pt x="9" y="2"/>
                  </a:lnTo>
                  <a:lnTo>
                    <a:pt x="5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2" y="25"/>
                  </a:lnTo>
                  <a:lnTo>
                    <a:pt x="4" y="27"/>
                  </a:lnTo>
                  <a:lnTo>
                    <a:pt x="5" y="29"/>
                  </a:lnTo>
                  <a:lnTo>
                    <a:pt x="9" y="31"/>
                  </a:lnTo>
                  <a:lnTo>
                    <a:pt x="11" y="31"/>
                  </a:lnTo>
                  <a:lnTo>
                    <a:pt x="15" y="33"/>
                  </a:lnTo>
                  <a:lnTo>
                    <a:pt x="19" y="31"/>
                  </a:lnTo>
                  <a:lnTo>
                    <a:pt x="21" y="31"/>
                  </a:lnTo>
                  <a:lnTo>
                    <a:pt x="25" y="29"/>
                  </a:lnTo>
                  <a:lnTo>
                    <a:pt x="27" y="27"/>
                  </a:lnTo>
                  <a:lnTo>
                    <a:pt x="29" y="25"/>
                  </a:lnTo>
                  <a:lnTo>
                    <a:pt x="30" y="24"/>
                  </a:lnTo>
                  <a:lnTo>
                    <a:pt x="30" y="20"/>
                  </a:lnTo>
                  <a:lnTo>
                    <a:pt x="30" y="16"/>
                  </a:lnTo>
                  <a:lnTo>
                    <a:pt x="30" y="14"/>
                  </a:lnTo>
                  <a:lnTo>
                    <a:pt x="30" y="10"/>
                  </a:lnTo>
                  <a:lnTo>
                    <a:pt x="29" y="8"/>
                  </a:lnTo>
                  <a:lnTo>
                    <a:pt x="27" y="4"/>
                  </a:lnTo>
                  <a:lnTo>
                    <a:pt x="25" y="2"/>
                  </a:lnTo>
                  <a:lnTo>
                    <a:pt x="21" y="2"/>
                  </a:lnTo>
                  <a:lnTo>
                    <a:pt x="19" y="0"/>
                  </a:lnTo>
                  <a:lnTo>
                    <a:pt x="15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86" name="Freeform 51"/>
            <p:cNvSpPr>
              <a:spLocks/>
            </p:cNvSpPr>
            <p:nvPr/>
          </p:nvSpPr>
          <p:spPr bwMode="auto">
            <a:xfrm>
              <a:off x="8398460" y="2335653"/>
              <a:ext cx="7372" cy="1257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" y="2"/>
                </a:cxn>
                <a:cxn ang="0">
                  <a:pos x="2" y="3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2" y="17"/>
                </a:cxn>
                <a:cxn ang="0">
                  <a:pos x="3" y="19"/>
                </a:cxn>
                <a:cxn ang="0">
                  <a:pos x="7" y="19"/>
                </a:cxn>
                <a:cxn ang="0">
                  <a:pos x="11" y="19"/>
                </a:cxn>
                <a:cxn ang="0">
                  <a:pos x="15" y="17"/>
                </a:cxn>
                <a:cxn ang="0">
                  <a:pos x="17" y="13"/>
                </a:cxn>
                <a:cxn ang="0">
                  <a:pos x="17" y="9"/>
                </a:cxn>
                <a:cxn ang="0">
                  <a:pos x="17" y="5"/>
                </a:cxn>
                <a:cxn ang="0">
                  <a:pos x="15" y="3"/>
                </a:cxn>
                <a:cxn ang="0">
                  <a:pos x="11" y="2"/>
                </a:cxn>
                <a:cxn ang="0">
                  <a:pos x="7" y="0"/>
                </a:cxn>
              </a:cxnLst>
              <a:rect l="0" t="0" r="r" b="b"/>
              <a:pathLst>
                <a:path w="17" h="19">
                  <a:moveTo>
                    <a:pt x="7" y="0"/>
                  </a:moveTo>
                  <a:lnTo>
                    <a:pt x="3" y="2"/>
                  </a:lnTo>
                  <a:lnTo>
                    <a:pt x="2" y="3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3" y="19"/>
                  </a:lnTo>
                  <a:lnTo>
                    <a:pt x="7" y="19"/>
                  </a:lnTo>
                  <a:lnTo>
                    <a:pt x="11" y="19"/>
                  </a:lnTo>
                  <a:lnTo>
                    <a:pt x="15" y="17"/>
                  </a:lnTo>
                  <a:lnTo>
                    <a:pt x="17" y="13"/>
                  </a:lnTo>
                  <a:lnTo>
                    <a:pt x="17" y="9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1" y="2"/>
                  </a:ln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87" name="Freeform 50"/>
            <p:cNvSpPr>
              <a:spLocks/>
            </p:cNvSpPr>
            <p:nvPr/>
          </p:nvSpPr>
          <p:spPr bwMode="auto">
            <a:xfrm>
              <a:off x="8398460" y="2335653"/>
              <a:ext cx="7372" cy="12570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3" y="2"/>
                </a:cxn>
                <a:cxn ang="0">
                  <a:pos x="2" y="3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2" y="17"/>
                </a:cxn>
                <a:cxn ang="0">
                  <a:pos x="3" y="19"/>
                </a:cxn>
                <a:cxn ang="0">
                  <a:pos x="7" y="19"/>
                </a:cxn>
                <a:cxn ang="0">
                  <a:pos x="11" y="19"/>
                </a:cxn>
                <a:cxn ang="0">
                  <a:pos x="15" y="17"/>
                </a:cxn>
                <a:cxn ang="0">
                  <a:pos x="17" y="13"/>
                </a:cxn>
                <a:cxn ang="0">
                  <a:pos x="17" y="9"/>
                </a:cxn>
                <a:cxn ang="0">
                  <a:pos x="17" y="5"/>
                </a:cxn>
                <a:cxn ang="0">
                  <a:pos x="15" y="3"/>
                </a:cxn>
                <a:cxn ang="0">
                  <a:pos x="11" y="2"/>
                </a:cxn>
                <a:cxn ang="0">
                  <a:pos x="7" y="0"/>
                </a:cxn>
              </a:cxnLst>
              <a:rect l="0" t="0" r="r" b="b"/>
              <a:pathLst>
                <a:path w="17" h="19">
                  <a:moveTo>
                    <a:pt x="7" y="0"/>
                  </a:moveTo>
                  <a:lnTo>
                    <a:pt x="3" y="2"/>
                  </a:lnTo>
                  <a:lnTo>
                    <a:pt x="2" y="3"/>
                  </a:lnTo>
                  <a:lnTo>
                    <a:pt x="0" y="5"/>
                  </a:lnTo>
                  <a:lnTo>
                    <a:pt x="0" y="9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3" y="19"/>
                  </a:lnTo>
                  <a:lnTo>
                    <a:pt x="7" y="19"/>
                  </a:lnTo>
                  <a:lnTo>
                    <a:pt x="11" y="19"/>
                  </a:lnTo>
                  <a:lnTo>
                    <a:pt x="15" y="17"/>
                  </a:lnTo>
                  <a:lnTo>
                    <a:pt x="17" y="13"/>
                  </a:lnTo>
                  <a:lnTo>
                    <a:pt x="17" y="9"/>
                  </a:lnTo>
                  <a:lnTo>
                    <a:pt x="17" y="5"/>
                  </a:lnTo>
                  <a:lnTo>
                    <a:pt x="15" y="3"/>
                  </a:lnTo>
                  <a:lnTo>
                    <a:pt x="11" y="2"/>
                  </a:lnTo>
                  <a:lnTo>
                    <a:pt x="7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88" name="Freeform 49"/>
            <p:cNvSpPr>
              <a:spLocks/>
            </p:cNvSpPr>
            <p:nvPr/>
          </p:nvSpPr>
          <p:spPr bwMode="auto">
            <a:xfrm>
              <a:off x="8450988" y="2355206"/>
              <a:ext cx="10137" cy="1955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1" y="1"/>
                </a:cxn>
                <a:cxn ang="0">
                  <a:pos x="9" y="1"/>
                </a:cxn>
                <a:cxn ang="0">
                  <a:pos x="3" y="5"/>
                </a:cxn>
                <a:cxn ang="0">
                  <a:pos x="1" y="9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0" y="17"/>
                </a:cxn>
                <a:cxn ang="0">
                  <a:pos x="1" y="19"/>
                </a:cxn>
                <a:cxn ang="0">
                  <a:pos x="3" y="23"/>
                </a:cxn>
                <a:cxn ang="0">
                  <a:pos x="9" y="27"/>
                </a:cxn>
                <a:cxn ang="0">
                  <a:pos x="11" y="27"/>
                </a:cxn>
                <a:cxn ang="0">
                  <a:pos x="13" y="28"/>
                </a:cxn>
                <a:cxn ang="0">
                  <a:pos x="17" y="27"/>
                </a:cxn>
                <a:cxn ang="0">
                  <a:pos x="19" y="27"/>
                </a:cxn>
                <a:cxn ang="0">
                  <a:pos x="23" y="23"/>
                </a:cxn>
                <a:cxn ang="0">
                  <a:pos x="27" y="19"/>
                </a:cxn>
                <a:cxn ang="0">
                  <a:pos x="27" y="17"/>
                </a:cxn>
                <a:cxn ang="0">
                  <a:pos x="27" y="15"/>
                </a:cxn>
                <a:cxn ang="0">
                  <a:pos x="27" y="11"/>
                </a:cxn>
                <a:cxn ang="0">
                  <a:pos x="27" y="9"/>
                </a:cxn>
                <a:cxn ang="0">
                  <a:pos x="23" y="5"/>
                </a:cxn>
                <a:cxn ang="0">
                  <a:pos x="19" y="1"/>
                </a:cxn>
                <a:cxn ang="0">
                  <a:pos x="17" y="1"/>
                </a:cxn>
                <a:cxn ang="0">
                  <a:pos x="13" y="0"/>
                </a:cxn>
              </a:cxnLst>
              <a:rect l="0" t="0" r="r" b="b"/>
              <a:pathLst>
                <a:path w="27" h="28">
                  <a:moveTo>
                    <a:pt x="13" y="0"/>
                  </a:moveTo>
                  <a:lnTo>
                    <a:pt x="11" y="1"/>
                  </a:lnTo>
                  <a:lnTo>
                    <a:pt x="9" y="1"/>
                  </a:lnTo>
                  <a:lnTo>
                    <a:pt x="3" y="5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19"/>
                  </a:lnTo>
                  <a:lnTo>
                    <a:pt x="3" y="23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13" y="28"/>
                  </a:lnTo>
                  <a:lnTo>
                    <a:pt x="17" y="27"/>
                  </a:lnTo>
                  <a:lnTo>
                    <a:pt x="19" y="27"/>
                  </a:lnTo>
                  <a:lnTo>
                    <a:pt x="23" y="23"/>
                  </a:lnTo>
                  <a:lnTo>
                    <a:pt x="27" y="19"/>
                  </a:lnTo>
                  <a:lnTo>
                    <a:pt x="27" y="17"/>
                  </a:lnTo>
                  <a:lnTo>
                    <a:pt x="27" y="15"/>
                  </a:lnTo>
                  <a:lnTo>
                    <a:pt x="27" y="11"/>
                  </a:lnTo>
                  <a:lnTo>
                    <a:pt x="27" y="9"/>
                  </a:lnTo>
                  <a:lnTo>
                    <a:pt x="23" y="5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3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89" name="Freeform 48"/>
            <p:cNvSpPr>
              <a:spLocks/>
            </p:cNvSpPr>
            <p:nvPr/>
          </p:nvSpPr>
          <p:spPr bwMode="auto">
            <a:xfrm>
              <a:off x="8450988" y="2355206"/>
              <a:ext cx="10137" cy="1955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1" y="1"/>
                </a:cxn>
                <a:cxn ang="0">
                  <a:pos x="9" y="1"/>
                </a:cxn>
                <a:cxn ang="0">
                  <a:pos x="3" y="5"/>
                </a:cxn>
                <a:cxn ang="0">
                  <a:pos x="1" y="9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0" y="17"/>
                </a:cxn>
                <a:cxn ang="0">
                  <a:pos x="1" y="19"/>
                </a:cxn>
                <a:cxn ang="0">
                  <a:pos x="3" y="23"/>
                </a:cxn>
                <a:cxn ang="0">
                  <a:pos x="9" y="27"/>
                </a:cxn>
                <a:cxn ang="0">
                  <a:pos x="11" y="27"/>
                </a:cxn>
                <a:cxn ang="0">
                  <a:pos x="13" y="28"/>
                </a:cxn>
                <a:cxn ang="0">
                  <a:pos x="17" y="27"/>
                </a:cxn>
                <a:cxn ang="0">
                  <a:pos x="19" y="27"/>
                </a:cxn>
                <a:cxn ang="0">
                  <a:pos x="23" y="23"/>
                </a:cxn>
                <a:cxn ang="0">
                  <a:pos x="27" y="19"/>
                </a:cxn>
                <a:cxn ang="0">
                  <a:pos x="27" y="17"/>
                </a:cxn>
                <a:cxn ang="0">
                  <a:pos x="27" y="15"/>
                </a:cxn>
                <a:cxn ang="0">
                  <a:pos x="27" y="11"/>
                </a:cxn>
                <a:cxn ang="0">
                  <a:pos x="27" y="9"/>
                </a:cxn>
                <a:cxn ang="0">
                  <a:pos x="23" y="5"/>
                </a:cxn>
                <a:cxn ang="0">
                  <a:pos x="19" y="1"/>
                </a:cxn>
                <a:cxn ang="0">
                  <a:pos x="17" y="1"/>
                </a:cxn>
                <a:cxn ang="0">
                  <a:pos x="13" y="0"/>
                </a:cxn>
              </a:cxnLst>
              <a:rect l="0" t="0" r="r" b="b"/>
              <a:pathLst>
                <a:path w="27" h="28">
                  <a:moveTo>
                    <a:pt x="13" y="0"/>
                  </a:moveTo>
                  <a:lnTo>
                    <a:pt x="11" y="1"/>
                  </a:lnTo>
                  <a:lnTo>
                    <a:pt x="9" y="1"/>
                  </a:lnTo>
                  <a:lnTo>
                    <a:pt x="3" y="5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19"/>
                  </a:lnTo>
                  <a:lnTo>
                    <a:pt x="3" y="23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13" y="28"/>
                  </a:lnTo>
                  <a:lnTo>
                    <a:pt x="17" y="27"/>
                  </a:lnTo>
                  <a:lnTo>
                    <a:pt x="19" y="27"/>
                  </a:lnTo>
                  <a:lnTo>
                    <a:pt x="23" y="23"/>
                  </a:lnTo>
                  <a:lnTo>
                    <a:pt x="27" y="19"/>
                  </a:lnTo>
                  <a:lnTo>
                    <a:pt x="27" y="17"/>
                  </a:lnTo>
                  <a:lnTo>
                    <a:pt x="27" y="15"/>
                  </a:lnTo>
                  <a:lnTo>
                    <a:pt x="27" y="11"/>
                  </a:lnTo>
                  <a:lnTo>
                    <a:pt x="27" y="9"/>
                  </a:lnTo>
                  <a:lnTo>
                    <a:pt x="23" y="5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3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90" name="Freeform 47"/>
            <p:cNvSpPr>
              <a:spLocks/>
            </p:cNvSpPr>
            <p:nvPr/>
          </p:nvSpPr>
          <p:spPr bwMode="auto">
            <a:xfrm>
              <a:off x="8440851" y="2331463"/>
              <a:ext cx="8294" cy="1536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1" y="19"/>
                </a:cxn>
                <a:cxn ang="0">
                  <a:pos x="5" y="21"/>
                </a:cxn>
                <a:cxn ang="0">
                  <a:pos x="9" y="21"/>
                </a:cxn>
                <a:cxn ang="0">
                  <a:pos x="15" y="21"/>
                </a:cxn>
                <a:cxn ang="0">
                  <a:pos x="17" y="19"/>
                </a:cxn>
                <a:cxn ang="0">
                  <a:pos x="21" y="15"/>
                </a:cxn>
                <a:cxn ang="0">
                  <a:pos x="21" y="11"/>
                </a:cxn>
                <a:cxn ang="0">
                  <a:pos x="21" y="6"/>
                </a:cxn>
                <a:cxn ang="0">
                  <a:pos x="17" y="2"/>
                </a:cxn>
                <a:cxn ang="0">
                  <a:pos x="15" y="0"/>
                </a:cxn>
                <a:cxn ang="0">
                  <a:pos x="9" y="0"/>
                </a:cxn>
              </a:cxnLst>
              <a:rect l="0" t="0" r="r" b="b"/>
              <a:pathLst>
                <a:path w="21" h="21">
                  <a:moveTo>
                    <a:pt x="9" y="0"/>
                  </a:moveTo>
                  <a:lnTo>
                    <a:pt x="5" y="0"/>
                  </a:lnTo>
                  <a:lnTo>
                    <a:pt x="1" y="2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1" y="19"/>
                  </a:lnTo>
                  <a:lnTo>
                    <a:pt x="5" y="21"/>
                  </a:lnTo>
                  <a:lnTo>
                    <a:pt x="9" y="21"/>
                  </a:lnTo>
                  <a:lnTo>
                    <a:pt x="15" y="21"/>
                  </a:lnTo>
                  <a:lnTo>
                    <a:pt x="17" y="19"/>
                  </a:lnTo>
                  <a:lnTo>
                    <a:pt x="21" y="15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17" y="2"/>
                  </a:lnTo>
                  <a:lnTo>
                    <a:pt x="15" y="0"/>
                  </a:lnTo>
                  <a:lnTo>
                    <a:pt x="9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91" name="Freeform 46"/>
            <p:cNvSpPr>
              <a:spLocks/>
            </p:cNvSpPr>
            <p:nvPr/>
          </p:nvSpPr>
          <p:spPr bwMode="auto">
            <a:xfrm>
              <a:off x="8440851" y="2331463"/>
              <a:ext cx="8294" cy="1536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6"/>
                </a:cxn>
                <a:cxn ang="0">
                  <a:pos x="0" y="11"/>
                </a:cxn>
                <a:cxn ang="0">
                  <a:pos x="0" y="15"/>
                </a:cxn>
                <a:cxn ang="0">
                  <a:pos x="1" y="19"/>
                </a:cxn>
                <a:cxn ang="0">
                  <a:pos x="5" y="21"/>
                </a:cxn>
                <a:cxn ang="0">
                  <a:pos x="9" y="21"/>
                </a:cxn>
                <a:cxn ang="0">
                  <a:pos x="15" y="21"/>
                </a:cxn>
                <a:cxn ang="0">
                  <a:pos x="17" y="19"/>
                </a:cxn>
                <a:cxn ang="0">
                  <a:pos x="21" y="15"/>
                </a:cxn>
                <a:cxn ang="0">
                  <a:pos x="21" y="11"/>
                </a:cxn>
                <a:cxn ang="0">
                  <a:pos x="21" y="6"/>
                </a:cxn>
                <a:cxn ang="0">
                  <a:pos x="17" y="2"/>
                </a:cxn>
                <a:cxn ang="0">
                  <a:pos x="15" y="0"/>
                </a:cxn>
                <a:cxn ang="0">
                  <a:pos x="9" y="0"/>
                </a:cxn>
              </a:cxnLst>
              <a:rect l="0" t="0" r="r" b="b"/>
              <a:pathLst>
                <a:path w="21" h="21">
                  <a:moveTo>
                    <a:pt x="9" y="0"/>
                  </a:moveTo>
                  <a:lnTo>
                    <a:pt x="5" y="0"/>
                  </a:lnTo>
                  <a:lnTo>
                    <a:pt x="1" y="2"/>
                  </a:lnTo>
                  <a:lnTo>
                    <a:pt x="0" y="6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1" y="19"/>
                  </a:lnTo>
                  <a:lnTo>
                    <a:pt x="5" y="21"/>
                  </a:lnTo>
                  <a:lnTo>
                    <a:pt x="9" y="21"/>
                  </a:lnTo>
                  <a:lnTo>
                    <a:pt x="15" y="21"/>
                  </a:lnTo>
                  <a:lnTo>
                    <a:pt x="17" y="19"/>
                  </a:lnTo>
                  <a:lnTo>
                    <a:pt x="21" y="15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17" y="2"/>
                  </a:lnTo>
                  <a:lnTo>
                    <a:pt x="15" y="0"/>
                  </a:lnTo>
                  <a:lnTo>
                    <a:pt x="9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92" name="Freeform 45"/>
            <p:cNvSpPr>
              <a:spLocks/>
            </p:cNvSpPr>
            <p:nvPr/>
          </p:nvSpPr>
          <p:spPr bwMode="auto">
            <a:xfrm>
              <a:off x="8383716" y="2381742"/>
              <a:ext cx="8294" cy="153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7"/>
                </a:cxn>
                <a:cxn ang="0">
                  <a:pos x="2" y="19"/>
                </a:cxn>
                <a:cxn ang="0">
                  <a:pos x="6" y="23"/>
                </a:cxn>
                <a:cxn ang="0">
                  <a:pos x="10" y="23"/>
                </a:cxn>
                <a:cxn ang="0">
                  <a:pos x="15" y="23"/>
                </a:cxn>
                <a:cxn ang="0">
                  <a:pos x="17" y="19"/>
                </a:cxn>
                <a:cxn ang="0">
                  <a:pos x="21" y="17"/>
                </a:cxn>
                <a:cxn ang="0">
                  <a:pos x="21" y="12"/>
                </a:cxn>
                <a:cxn ang="0">
                  <a:pos x="21" y="8"/>
                </a:cxn>
                <a:cxn ang="0">
                  <a:pos x="17" y="4"/>
                </a:cxn>
                <a:cxn ang="0">
                  <a:pos x="15" y="2"/>
                </a:cxn>
                <a:cxn ang="0">
                  <a:pos x="10" y="0"/>
                </a:cxn>
              </a:cxnLst>
              <a:rect l="0" t="0" r="r" b="b"/>
              <a:pathLst>
                <a:path w="21" h="23">
                  <a:moveTo>
                    <a:pt x="10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2" y="19"/>
                  </a:lnTo>
                  <a:lnTo>
                    <a:pt x="6" y="23"/>
                  </a:lnTo>
                  <a:lnTo>
                    <a:pt x="10" y="23"/>
                  </a:lnTo>
                  <a:lnTo>
                    <a:pt x="15" y="23"/>
                  </a:lnTo>
                  <a:lnTo>
                    <a:pt x="17" y="19"/>
                  </a:lnTo>
                  <a:lnTo>
                    <a:pt x="21" y="17"/>
                  </a:lnTo>
                  <a:lnTo>
                    <a:pt x="21" y="12"/>
                  </a:lnTo>
                  <a:lnTo>
                    <a:pt x="21" y="8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93" name="Freeform 44"/>
            <p:cNvSpPr>
              <a:spLocks/>
            </p:cNvSpPr>
            <p:nvPr/>
          </p:nvSpPr>
          <p:spPr bwMode="auto">
            <a:xfrm>
              <a:off x="8383716" y="2381742"/>
              <a:ext cx="8294" cy="153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7"/>
                </a:cxn>
                <a:cxn ang="0">
                  <a:pos x="2" y="19"/>
                </a:cxn>
                <a:cxn ang="0">
                  <a:pos x="6" y="23"/>
                </a:cxn>
                <a:cxn ang="0">
                  <a:pos x="10" y="23"/>
                </a:cxn>
                <a:cxn ang="0">
                  <a:pos x="15" y="23"/>
                </a:cxn>
                <a:cxn ang="0">
                  <a:pos x="17" y="19"/>
                </a:cxn>
                <a:cxn ang="0">
                  <a:pos x="21" y="17"/>
                </a:cxn>
                <a:cxn ang="0">
                  <a:pos x="21" y="12"/>
                </a:cxn>
                <a:cxn ang="0">
                  <a:pos x="21" y="8"/>
                </a:cxn>
                <a:cxn ang="0">
                  <a:pos x="17" y="4"/>
                </a:cxn>
                <a:cxn ang="0">
                  <a:pos x="15" y="2"/>
                </a:cxn>
                <a:cxn ang="0">
                  <a:pos x="10" y="0"/>
                </a:cxn>
              </a:cxnLst>
              <a:rect l="0" t="0" r="r" b="b"/>
              <a:pathLst>
                <a:path w="21" h="23">
                  <a:moveTo>
                    <a:pt x="10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2" y="19"/>
                  </a:lnTo>
                  <a:lnTo>
                    <a:pt x="6" y="23"/>
                  </a:lnTo>
                  <a:lnTo>
                    <a:pt x="10" y="23"/>
                  </a:lnTo>
                  <a:lnTo>
                    <a:pt x="15" y="23"/>
                  </a:lnTo>
                  <a:lnTo>
                    <a:pt x="17" y="19"/>
                  </a:lnTo>
                  <a:lnTo>
                    <a:pt x="21" y="17"/>
                  </a:lnTo>
                  <a:lnTo>
                    <a:pt x="21" y="12"/>
                  </a:lnTo>
                  <a:lnTo>
                    <a:pt x="21" y="8"/>
                  </a:lnTo>
                  <a:lnTo>
                    <a:pt x="17" y="4"/>
                  </a:lnTo>
                  <a:lnTo>
                    <a:pt x="15" y="2"/>
                  </a:lnTo>
                  <a:lnTo>
                    <a:pt x="10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94" name="Freeform 43"/>
            <p:cNvSpPr>
              <a:spLocks/>
            </p:cNvSpPr>
            <p:nvPr/>
          </p:nvSpPr>
          <p:spPr bwMode="auto">
            <a:xfrm>
              <a:off x="8530240" y="2394311"/>
              <a:ext cx="8294" cy="15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12" y="24"/>
                </a:cxn>
                <a:cxn ang="0">
                  <a:pos x="15" y="24"/>
                </a:cxn>
                <a:cxn ang="0">
                  <a:pos x="19" y="20"/>
                </a:cxn>
                <a:cxn ang="0">
                  <a:pos x="21" y="18"/>
                </a:cxn>
                <a:cxn ang="0">
                  <a:pos x="21" y="12"/>
                </a:cxn>
                <a:cxn ang="0">
                  <a:pos x="21" y="8"/>
                </a:cxn>
                <a:cxn ang="0">
                  <a:pos x="19" y="4"/>
                </a:cxn>
                <a:cxn ang="0">
                  <a:pos x="15" y="2"/>
                </a:cxn>
                <a:cxn ang="0">
                  <a:pos x="12" y="0"/>
                </a:cxn>
              </a:cxnLst>
              <a:rect l="0" t="0" r="r" b="b"/>
              <a:pathLst>
                <a:path w="21" h="24">
                  <a:moveTo>
                    <a:pt x="12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15" y="24"/>
                  </a:lnTo>
                  <a:lnTo>
                    <a:pt x="19" y="20"/>
                  </a:lnTo>
                  <a:lnTo>
                    <a:pt x="21" y="18"/>
                  </a:lnTo>
                  <a:lnTo>
                    <a:pt x="21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2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95" name="Freeform 42"/>
            <p:cNvSpPr>
              <a:spLocks/>
            </p:cNvSpPr>
            <p:nvPr/>
          </p:nvSpPr>
          <p:spPr bwMode="auto">
            <a:xfrm>
              <a:off x="8530240" y="2394311"/>
              <a:ext cx="8294" cy="15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2" y="20"/>
                </a:cxn>
                <a:cxn ang="0">
                  <a:pos x="6" y="24"/>
                </a:cxn>
                <a:cxn ang="0">
                  <a:pos x="12" y="24"/>
                </a:cxn>
                <a:cxn ang="0">
                  <a:pos x="15" y="24"/>
                </a:cxn>
                <a:cxn ang="0">
                  <a:pos x="19" y="20"/>
                </a:cxn>
                <a:cxn ang="0">
                  <a:pos x="21" y="18"/>
                </a:cxn>
                <a:cxn ang="0">
                  <a:pos x="21" y="12"/>
                </a:cxn>
                <a:cxn ang="0">
                  <a:pos x="21" y="8"/>
                </a:cxn>
                <a:cxn ang="0">
                  <a:pos x="19" y="4"/>
                </a:cxn>
                <a:cxn ang="0">
                  <a:pos x="15" y="2"/>
                </a:cxn>
                <a:cxn ang="0">
                  <a:pos x="12" y="0"/>
                </a:cxn>
              </a:cxnLst>
              <a:rect l="0" t="0" r="r" b="b"/>
              <a:pathLst>
                <a:path w="21" h="24">
                  <a:moveTo>
                    <a:pt x="12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15" y="24"/>
                  </a:lnTo>
                  <a:lnTo>
                    <a:pt x="19" y="20"/>
                  </a:lnTo>
                  <a:lnTo>
                    <a:pt x="21" y="18"/>
                  </a:lnTo>
                  <a:lnTo>
                    <a:pt x="21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2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96" name="Freeform 41"/>
            <p:cNvSpPr>
              <a:spLocks/>
            </p:cNvSpPr>
            <p:nvPr/>
          </p:nvSpPr>
          <p:spPr bwMode="auto">
            <a:xfrm>
              <a:off x="8556043" y="2419450"/>
              <a:ext cx="8294" cy="16759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7"/>
                </a:cxn>
                <a:cxn ang="0">
                  <a:pos x="2" y="19"/>
                </a:cxn>
                <a:cxn ang="0">
                  <a:pos x="6" y="23"/>
                </a:cxn>
                <a:cxn ang="0">
                  <a:pos x="10" y="23"/>
                </a:cxn>
                <a:cxn ang="0">
                  <a:pos x="16" y="23"/>
                </a:cxn>
                <a:cxn ang="0">
                  <a:pos x="18" y="19"/>
                </a:cxn>
                <a:cxn ang="0">
                  <a:pos x="22" y="17"/>
                </a:cxn>
                <a:cxn ang="0">
                  <a:pos x="22" y="12"/>
                </a:cxn>
                <a:cxn ang="0">
                  <a:pos x="22" y="8"/>
                </a:cxn>
                <a:cxn ang="0">
                  <a:pos x="18" y="4"/>
                </a:cxn>
                <a:cxn ang="0">
                  <a:pos x="16" y="2"/>
                </a:cxn>
                <a:cxn ang="0">
                  <a:pos x="10" y="0"/>
                </a:cxn>
              </a:cxnLst>
              <a:rect l="0" t="0" r="r" b="b"/>
              <a:pathLst>
                <a:path w="22" h="23">
                  <a:moveTo>
                    <a:pt x="10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2" y="19"/>
                  </a:lnTo>
                  <a:lnTo>
                    <a:pt x="6" y="23"/>
                  </a:lnTo>
                  <a:lnTo>
                    <a:pt x="10" y="23"/>
                  </a:lnTo>
                  <a:lnTo>
                    <a:pt x="16" y="23"/>
                  </a:lnTo>
                  <a:lnTo>
                    <a:pt x="18" y="19"/>
                  </a:lnTo>
                  <a:lnTo>
                    <a:pt x="22" y="17"/>
                  </a:lnTo>
                  <a:lnTo>
                    <a:pt x="22" y="12"/>
                  </a:lnTo>
                  <a:lnTo>
                    <a:pt x="22" y="8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97" name="Freeform 40"/>
            <p:cNvSpPr>
              <a:spLocks/>
            </p:cNvSpPr>
            <p:nvPr/>
          </p:nvSpPr>
          <p:spPr bwMode="auto">
            <a:xfrm>
              <a:off x="8556043" y="2419450"/>
              <a:ext cx="8294" cy="16759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7"/>
                </a:cxn>
                <a:cxn ang="0">
                  <a:pos x="2" y="19"/>
                </a:cxn>
                <a:cxn ang="0">
                  <a:pos x="6" y="23"/>
                </a:cxn>
                <a:cxn ang="0">
                  <a:pos x="10" y="23"/>
                </a:cxn>
                <a:cxn ang="0">
                  <a:pos x="16" y="23"/>
                </a:cxn>
                <a:cxn ang="0">
                  <a:pos x="18" y="19"/>
                </a:cxn>
                <a:cxn ang="0">
                  <a:pos x="22" y="17"/>
                </a:cxn>
                <a:cxn ang="0">
                  <a:pos x="22" y="12"/>
                </a:cxn>
                <a:cxn ang="0">
                  <a:pos x="22" y="8"/>
                </a:cxn>
                <a:cxn ang="0">
                  <a:pos x="18" y="4"/>
                </a:cxn>
                <a:cxn ang="0">
                  <a:pos x="16" y="2"/>
                </a:cxn>
                <a:cxn ang="0">
                  <a:pos x="10" y="0"/>
                </a:cxn>
              </a:cxnLst>
              <a:rect l="0" t="0" r="r" b="b"/>
              <a:pathLst>
                <a:path w="22" h="23">
                  <a:moveTo>
                    <a:pt x="10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2" y="19"/>
                  </a:lnTo>
                  <a:lnTo>
                    <a:pt x="6" y="23"/>
                  </a:lnTo>
                  <a:lnTo>
                    <a:pt x="10" y="23"/>
                  </a:lnTo>
                  <a:lnTo>
                    <a:pt x="16" y="23"/>
                  </a:lnTo>
                  <a:lnTo>
                    <a:pt x="18" y="19"/>
                  </a:lnTo>
                  <a:lnTo>
                    <a:pt x="22" y="17"/>
                  </a:lnTo>
                  <a:lnTo>
                    <a:pt x="22" y="12"/>
                  </a:lnTo>
                  <a:lnTo>
                    <a:pt x="22" y="8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0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98" name="Freeform 39"/>
            <p:cNvSpPr>
              <a:spLocks/>
            </p:cNvSpPr>
            <p:nvPr/>
          </p:nvSpPr>
          <p:spPr bwMode="auto">
            <a:xfrm>
              <a:off x="8535770" y="2426433"/>
              <a:ext cx="4608" cy="1117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2"/>
                </a:cxn>
                <a:cxn ang="0">
                  <a:pos x="2" y="2"/>
                </a:cxn>
                <a:cxn ang="0">
                  <a:pos x="2" y="5"/>
                </a:cxn>
                <a:cxn ang="0">
                  <a:pos x="0" y="7"/>
                </a:cxn>
                <a:cxn ang="0">
                  <a:pos x="2" y="9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0" y="13"/>
                </a:cxn>
                <a:cxn ang="0">
                  <a:pos x="12" y="11"/>
                </a:cxn>
                <a:cxn ang="0">
                  <a:pos x="14" y="9"/>
                </a:cxn>
                <a:cxn ang="0">
                  <a:pos x="14" y="7"/>
                </a:cxn>
                <a:cxn ang="0">
                  <a:pos x="14" y="5"/>
                </a:cxn>
                <a:cxn ang="0">
                  <a:pos x="12" y="2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4" h="15">
                  <a:moveTo>
                    <a:pt x="8" y="0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8" y="15"/>
                  </a:lnTo>
                  <a:lnTo>
                    <a:pt x="10" y="13"/>
                  </a:lnTo>
                  <a:lnTo>
                    <a:pt x="12" y="11"/>
                  </a:lnTo>
                  <a:lnTo>
                    <a:pt x="14" y="9"/>
                  </a:lnTo>
                  <a:lnTo>
                    <a:pt x="14" y="7"/>
                  </a:lnTo>
                  <a:lnTo>
                    <a:pt x="14" y="5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999" name="Freeform 38"/>
            <p:cNvSpPr>
              <a:spLocks/>
            </p:cNvSpPr>
            <p:nvPr/>
          </p:nvSpPr>
          <p:spPr bwMode="auto">
            <a:xfrm>
              <a:off x="8535770" y="2426433"/>
              <a:ext cx="4608" cy="1117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4" y="2"/>
                </a:cxn>
                <a:cxn ang="0">
                  <a:pos x="2" y="2"/>
                </a:cxn>
                <a:cxn ang="0">
                  <a:pos x="2" y="5"/>
                </a:cxn>
                <a:cxn ang="0">
                  <a:pos x="0" y="7"/>
                </a:cxn>
                <a:cxn ang="0">
                  <a:pos x="2" y="9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8" y="15"/>
                </a:cxn>
                <a:cxn ang="0">
                  <a:pos x="10" y="13"/>
                </a:cxn>
                <a:cxn ang="0">
                  <a:pos x="12" y="11"/>
                </a:cxn>
                <a:cxn ang="0">
                  <a:pos x="14" y="9"/>
                </a:cxn>
                <a:cxn ang="0">
                  <a:pos x="14" y="7"/>
                </a:cxn>
                <a:cxn ang="0">
                  <a:pos x="14" y="5"/>
                </a:cxn>
                <a:cxn ang="0">
                  <a:pos x="12" y="2"/>
                </a:cxn>
                <a:cxn ang="0">
                  <a:pos x="10" y="2"/>
                </a:cxn>
                <a:cxn ang="0">
                  <a:pos x="8" y="0"/>
                </a:cxn>
              </a:cxnLst>
              <a:rect l="0" t="0" r="r" b="b"/>
              <a:pathLst>
                <a:path w="14" h="15">
                  <a:moveTo>
                    <a:pt x="8" y="0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8" y="15"/>
                  </a:lnTo>
                  <a:lnTo>
                    <a:pt x="10" y="13"/>
                  </a:lnTo>
                  <a:lnTo>
                    <a:pt x="12" y="11"/>
                  </a:lnTo>
                  <a:lnTo>
                    <a:pt x="14" y="9"/>
                  </a:lnTo>
                  <a:lnTo>
                    <a:pt x="14" y="7"/>
                  </a:lnTo>
                  <a:lnTo>
                    <a:pt x="14" y="5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00" name="Freeform 37"/>
            <p:cNvSpPr>
              <a:spLocks/>
            </p:cNvSpPr>
            <p:nvPr/>
          </p:nvSpPr>
          <p:spPr bwMode="auto">
            <a:xfrm>
              <a:off x="8573553" y="2392914"/>
              <a:ext cx="8294" cy="1536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8" y="22"/>
                </a:cxn>
                <a:cxn ang="0">
                  <a:pos x="11" y="24"/>
                </a:cxn>
                <a:cxn ang="0">
                  <a:pos x="15" y="22"/>
                </a:cxn>
                <a:cxn ang="0">
                  <a:pos x="19" y="20"/>
                </a:cxn>
                <a:cxn ang="0">
                  <a:pos x="21" y="16"/>
                </a:cxn>
                <a:cxn ang="0">
                  <a:pos x="23" y="12"/>
                </a:cxn>
                <a:cxn ang="0">
                  <a:pos x="21" y="8"/>
                </a:cxn>
                <a:cxn ang="0">
                  <a:pos x="19" y="4"/>
                </a:cxn>
                <a:cxn ang="0">
                  <a:pos x="15" y="2"/>
                </a:cxn>
                <a:cxn ang="0">
                  <a:pos x="11" y="0"/>
                </a:cxn>
              </a:cxnLst>
              <a:rect l="0" t="0" r="r" b="b"/>
              <a:pathLst>
                <a:path w="23" h="24">
                  <a:moveTo>
                    <a:pt x="11" y="0"/>
                  </a:moveTo>
                  <a:lnTo>
                    <a:pt x="8" y="2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1" y="24"/>
                  </a:lnTo>
                  <a:lnTo>
                    <a:pt x="15" y="22"/>
                  </a:lnTo>
                  <a:lnTo>
                    <a:pt x="19" y="20"/>
                  </a:lnTo>
                  <a:lnTo>
                    <a:pt x="21" y="16"/>
                  </a:lnTo>
                  <a:lnTo>
                    <a:pt x="23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1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01" name="Freeform 36"/>
            <p:cNvSpPr>
              <a:spLocks/>
            </p:cNvSpPr>
            <p:nvPr/>
          </p:nvSpPr>
          <p:spPr bwMode="auto">
            <a:xfrm>
              <a:off x="8573553" y="2392914"/>
              <a:ext cx="8294" cy="1536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4" y="20"/>
                </a:cxn>
                <a:cxn ang="0">
                  <a:pos x="8" y="22"/>
                </a:cxn>
                <a:cxn ang="0">
                  <a:pos x="11" y="24"/>
                </a:cxn>
                <a:cxn ang="0">
                  <a:pos x="15" y="22"/>
                </a:cxn>
                <a:cxn ang="0">
                  <a:pos x="19" y="20"/>
                </a:cxn>
                <a:cxn ang="0">
                  <a:pos x="21" y="16"/>
                </a:cxn>
                <a:cxn ang="0">
                  <a:pos x="23" y="12"/>
                </a:cxn>
                <a:cxn ang="0">
                  <a:pos x="21" y="8"/>
                </a:cxn>
                <a:cxn ang="0">
                  <a:pos x="19" y="4"/>
                </a:cxn>
                <a:cxn ang="0">
                  <a:pos x="15" y="2"/>
                </a:cxn>
                <a:cxn ang="0">
                  <a:pos x="11" y="0"/>
                </a:cxn>
              </a:cxnLst>
              <a:rect l="0" t="0" r="r" b="b"/>
              <a:pathLst>
                <a:path w="23" h="24">
                  <a:moveTo>
                    <a:pt x="11" y="0"/>
                  </a:moveTo>
                  <a:lnTo>
                    <a:pt x="8" y="2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4" y="20"/>
                  </a:lnTo>
                  <a:lnTo>
                    <a:pt x="8" y="22"/>
                  </a:lnTo>
                  <a:lnTo>
                    <a:pt x="11" y="24"/>
                  </a:lnTo>
                  <a:lnTo>
                    <a:pt x="15" y="22"/>
                  </a:lnTo>
                  <a:lnTo>
                    <a:pt x="19" y="20"/>
                  </a:lnTo>
                  <a:lnTo>
                    <a:pt x="21" y="16"/>
                  </a:lnTo>
                  <a:lnTo>
                    <a:pt x="23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1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02" name="Freeform 35"/>
            <p:cNvSpPr>
              <a:spLocks/>
            </p:cNvSpPr>
            <p:nvPr/>
          </p:nvSpPr>
          <p:spPr bwMode="auto">
            <a:xfrm>
              <a:off x="8546828" y="2385931"/>
              <a:ext cx="8294" cy="1396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9"/>
                </a:cxn>
                <a:cxn ang="0">
                  <a:pos x="2" y="13"/>
                </a:cxn>
                <a:cxn ang="0">
                  <a:pos x="4" y="15"/>
                </a:cxn>
                <a:cxn ang="0">
                  <a:pos x="6" y="17"/>
                </a:cxn>
                <a:cxn ang="0">
                  <a:pos x="10" y="19"/>
                </a:cxn>
                <a:cxn ang="0">
                  <a:pos x="14" y="17"/>
                </a:cxn>
                <a:cxn ang="0">
                  <a:pos x="16" y="15"/>
                </a:cxn>
                <a:cxn ang="0">
                  <a:pos x="18" y="13"/>
                </a:cxn>
                <a:cxn ang="0">
                  <a:pos x="20" y="9"/>
                </a:cxn>
                <a:cxn ang="0">
                  <a:pos x="18" y="6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0" y="0"/>
                </a:cxn>
              </a:cxnLst>
              <a:rect l="0" t="0" r="r" b="b"/>
              <a:pathLst>
                <a:path w="20" h="19">
                  <a:moveTo>
                    <a:pt x="10" y="0"/>
                  </a:move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9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10" y="19"/>
                  </a:lnTo>
                  <a:lnTo>
                    <a:pt x="14" y="17"/>
                  </a:lnTo>
                  <a:lnTo>
                    <a:pt x="16" y="15"/>
                  </a:lnTo>
                  <a:lnTo>
                    <a:pt x="18" y="13"/>
                  </a:lnTo>
                  <a:lnTo>
                    <a:pt x="20" y="9"/>
                  </a:lnTo>
                  <a:lnTo>
                    <a:pt x="18" y="6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0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03" name="Freeform 34"/>
            <p:cNvSpPr>
              <a:spLocks/>
            </p:cNvSpPr>
            <p:nvPr/>
          </p:nvSpPr>
          <p:spPr bwMode="auto">
            <a:xfrm>
              <a:off x="8546828" y="2385931"/>
              <a:ext cx="8294" cy="1396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6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9"/>
                </a:cxn>
                <a:cxn ang="0">
                  <a:pos x="2" y="13"/>
                </a:cxn>
                <a:cxn ang="0">
                  <a:pos x="4" y="15"/>
                </a:cxn>
                <a:cxn ang="0">
                  <a:pos x="6" y="17"/>
                </a:cxn>
                <a:cxn ang="0">
                  <a:pos x="10" y="19"/>
                </a:cxn>
                <a:cxn ang="0">
                  <a:pos x="14" y="17"/>
                </a:cxn>
                <a:cxn ang="0">
                  <a:pos x="16" y="15"/>
                </a:cxn>
                <a:cxn ang="0">
                  <a:pos x="18" y="13"/>
                </a:cxn>
                <a:cxn ang="0">
                  <a:pos x="20" y="9"/>
                </a:cxn>
                <a:cxn ang="0">
                  <a:pos x="18" y="6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0" y="0"/>
                </a:cxn>
              </a:cxnLst>
              <a:rect l="0" t="0" r="r" b="b"/>
              <a:pathLst>
                <a:path w="20" h="19">
                  <a:moveTo>
                    <a:pt x="10" y="0"/>
                  </a:move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9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6" y="17"/>
                  </a:lnTo>
                  <a:lnTo>
                    <a:pt x="10" y="19"/>
                  </a:lnTo>
                  <a:lnTo>
                    <a:pt x="14" y="17"/>
                  </a:lnTo>
                  <a:lnTo>
                    <a:pt x="16" y="15"/>
                  </a:lnTo>
                  <a:lnTo>
                    <a:pt x="18" y="13"/>
                  </a:lnTo>
                  <a:lnTo>
                    <a:pt x="20" y="9"/>
                  </a:lnTo>
                  <a:lnTo>
                    <a:pt x="18" y="6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0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04" name="Freeform 33"/>
            <p:cNvSpPr>
              <a:spLocks/>
            </p:cNvSpPr>
            <p:nvPr/>
          </p:nvSpPr>
          <p:spPr bwMode="auto">
            <a:xfrm>
              <a:off x="8561573" y="2367775"/>
              <a:ext cx="4608" cy="1117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2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9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5"/>
                </a:cxn>
                <a:cxn ang="0">
                  <a:pos x="10" y="13"/>
                </a:cxn>
                <a:cxn ang="0">
                  <a:pos x="12" y="11"/>
                </a:cxn>
                <a:cxn ang="0">
                  <a:pos x="14" y="9"/>
                </a:cxn>
                <a:cxn ang="0">
                  <a:pos x="14" y="8"/>
                </a:cxn>
                <a:cxn ang="0">
                  <a:pos x="14" y="6"/>
                </a:cxn>
                <a:cxn ang="0">
                  <a:pos x="12" y="2"/>
                </a:cxn>
                <a:cxn ang="0">
                  <a:pos x="10" y="2"/>
                </a:cxn>
                <a:cxn ang="0">
                  <a:pos x="6" y="0"/>
                </a:cxn>
              </a:cxnLst>
              <a:rect l="0" t="0" r="r" b="b"/>
              <a:pathLst>
                <a:path w="14" h="15">
                  <a:moveTo>
                    <a:pt x="6" y="0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10" y="13"/>
                  </a:lnTo>
                  <a:lnTo>
                    <a:pt x="12" y="11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6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6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05" name="Freeform 32"/>
            <p:cNvSpPr>
              <a:spLocks/>
            </p:cNvSpPr>
            <p:nvPr/>
          </p:nvSpPr>
          <p:spPr bwMode="auto">
            <a:xfrm>
              <a:off x="8561573" y="2367775"/>
              <a:ext cx="4608" cy="1117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2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9"/>
                </a:cxn>
                <a:cxn ang="0">
                  <a:pos x="2" y="11"/>
                </a:cxn>
                <a:cxn ang="0">
                  <a:pos x="4" y="13"/>
                </a:cxn>
                <a:cxn ang="0">
                  <a:pos x="6" y="15"/>
                </a:cxn>
                <a:cxn ang="0">
                  <a:pos x="10" y="13"/>
                </a:cxn>
                <a:cxn ang="0">
                  <a:pos x="12" y="11"/>
                </a:cxn>
                <a:cxn ang="0">
                  <a:pos x="14" y="9"/>
                </a:cxn>
                <a:cxn ang="0">
                  <a:pos x="14" y="8"/>
                </a:cxn>
                <a:cxn ang="0">
                  <a:pos x="14" y="6"/>
                </a:cxn>
                <a:cxn ang="0">
                  <a:pos x="12" y="2"/>
                </a:cxn>
                <a:cxn ang="0">
                  <a:pos x="10" y="2"/>
                </a:cxn>
                <a:cxn ang="0">
                  <a:pos x="6" y="0"/>
                </a:cxn>
              </a:cxnLst>
              <a:rect l="0" t="0" r="r" b="b"/>
              <a:pathLst>
                <a:path w="14" h="15">
                  <a:moveTo>
                    <a:pt x="6" y="0"/>
                  </a:moveTo>
                  <a:lnTo>
                    <a:pt x="4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11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10" y="13"/>
                  </a:lnTo>
                  <a:lnTo>
                    <a:pt x="12" y="11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6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6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06" name="Freeform 31"/>
            <p:cNvSpPr>
              <a:spLocks/>
            </p:cNvSpPr>
            <p:nvPr/>
          </p:nvSpPr>
          <p:spPr bwMode="auto">
            <a:xfrm>
              <a:off x="8533005" y="2364982"/>
              <a:ext cx="5529" cy="977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4" y="13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11" y="12"/>
                </a:cxn>
                <a:cxn ang="0">
                  <a:pos x="11" y="10"/>
                </a:cxn>
                <a:cxn ang="0">
                  <a:pos x="13" y="6"/>
                </a:cxn>
                <a:cxn ang="0">
                  <a:pos x="11" y="4"/>
                </a:cxn>
                <a:cxn ang="0">
                  <a:pos x="11" y="2"/>
                </a:cxn>
                <a:cxn ang="0">
                  <a:pos x="7" y="0"/>
                </a:cxn>
                <a:cxn ang="0">
                  <a:pos x="5" y="0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7" y="13"/>
                  </a:lnTo>
                  <a:lnTo>
                    <a:pt x="11" y="12"/>
                  </a:lnTo>
                  <a:lnTo>
                    <a:pt x="11" y="10"/>
                  </a:lnTo>
                  <a:lnTo>
                    <a:pt x="13" y="6"/>
                  </a:lnTo>
                  <a:lnTo>
                    <a:pt x="11" y="4"/>
                  </a:lnTo>
                  <a:lnTo>
                    <a:pt x="11" y="2"/>
                  </a:lnTo>
                  <a:lnTo>
                    <a:pt x="7" y="0"/>
                  </a:lnTo>
                  <a:lnTo>
                    <a:pt x="5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07" name="Freeform 30"/>
            <p:cNvSpPr>
              <a:spLocks/>
            </p:cNvSpPr>
            <p:nvPr/>
          </p:nvSpPr>
          <p:spPr bwMode="auto">
            <a:xfrm>
              <a:off x="8533005" y="2364982"/>
              <a:ext cx="5529" cy="977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10"/>
                </a:cxn>
                <a:cxn ang="0">
                  <a:pos x="2" y="12"/>
                </a:cxn>
                <a:cxn ang="0">
                  <a:pos x="4" y="13"/>
                </a:cxn>
                <a:cxn ang="0">
                  <a:pos x="5" y="13"/>
                </a:cxn>
                <a:cxn ang="0">
                  <a:pos x="7" y="13"/>
                </a:cxn>
                <a:cxn ang="0">
                  <a:pos x="11" y="12"/>
                </a:cxn>
                <a:cxn ang="0">
                  <a:pos x="11" y="10"/>
                </a:cxn>
                <a:cxn ang="0">
                  <a:pos x="13" y="6"/>
                </a:cxn>
                <a:cxn ang="0">
                  <a:pos x="11" y="4"/>
                </a:cxn>
                <a:cxn ang="0">
                  <a:pos x="11" y="2"/>
                </a:cxn>
                <a:cxn ang="0">
                  <a:pos x="7" y="0"/>
                </a:cxn>
                <a:cxn ang="0">
                  <a:pos x="5" y="0"/>
                </a:cxn>
              </a:cxnLst>
              <a:rect l="0" t="0" r="r" b="b"/>
              <a:pathLst>
                <a:path w="13" h="13">
                  <a:moveTo>
                    <a:pt x="5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7" y="13"/>
                  </a:lnTo>
                  <a:lnTo>
                    <a:pt x="11" y="12"/>
                  </a:lnTo>
                  <a:lnTo>
                    <a:pt x="11" y="10"/>
                  </a:lnTo>
                  <a:lnTo>
                    <a:pt x="13" y="6"/>
                  </a:lnTo>
                  <a:lnTo>
                    <a:pt x="11" y="4"/>
                  </a:lnTo>
                  <a:lnTo>
                    <a:pt x="11" y="2"/>
                  </a:lnTo>
                  <a:lnTo>
                    <a:pt x="7" y="0"/>
                  </a:lnTo>
                  <a:lnTo>
                    <a:pt x="5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08" name="Freeform 29"/>
            <p:cNvSpPr>
              <a:spLocks/>
            </p:cNvSpPr>
            <p:nvPr/>
          </p:nvSpPr>
          <p:spPr bwMode="auto">
            <a:xfrm>
              <a:off x="8544063" y="2338446"/>
              <a:ext cx="12902" cy="20949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5" y="2"/>
                </a:cxn>
                <a:cxn ang="0">
                  <a:pos x="3" y="4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0" y="20"/>
                </a:cxn>
                <a:cxn ang="0">
                  <a:pos x="0" y="22"/>
                </a:cxn>
                <a:cxn ang="0">
                  <a:pos x="2" y="26"/>
                </a:cxn>
                <a:cxn ang="0">
                  <a:pos x="3" y="27"/>
                </a:cxn>
                <a:cxn ang="0">
                  <a:pos x="5" y="29"/>
                </a:cxn>
                <a:cxn ang="0">
                  <a:pos x="9" y="31"/>
                </a:cxn>
                <a:cxn ang="0">
                  <a:pos x="11" y="31"/>
                </a:cxn>
                <a:cxn ang="0">
                  <a:pos x="15" y="31"/>
                </a:cxn>
                <a:cxn ang="0">
                  <a:pos x="17" y="31"/>
                </a:cxn>
                <a:cxn ang="0">
                  <a:pos x="21" y="31"/>
                </a:cxn>
                <a:cxn ang="0">
                  <a:pos x="23" y="29"/>
                </a:cxn>
                <a:cxn ang="0">
                  <a:pos x="27" y="27"/>
                </a:cxn>
                <a:cxn ang="0">
                  <a:pos x="28" y="26"/>
                </a:cxn>
                <a:cxn ang="0">
                  <a:pos x="28" y="22"/>
                </a:cxn>
                <a:cxn ang="0">
                  <a:pos x="30" y="20"/>
                </a:cxn>
                <a:cxn ang="0">
                  <a:pos x="30" y="16"/>
                </a:cxn>
                <a:cxn ang="0">
                  <a:pos x="30" y="12"/>
                </a:cxn>
                <a:cxn ang="0">
                  <a:pos x="28" y="10"/>
                </a:cxn>
                <a:cxn ang="0">
                  <a:pos x="28" y="6"/>
                </a:cxn>
                <a:cxn ang="0">
                  <a:pos x="27" y="4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7" y="0"/>
                </a:cxn>
                <a:cxn ang="0">
                  <a:pos x="15" y="0"/>
                </a:cxn>
              </a:cxnLst>
              <a:rect l="0" t="0" r="r" b="b"/>
              <a:pathLst>
                <a:path w="30" h="31">
                  <a:moveTo>
                    <a:pt x="15" y="0"/>
                  </a:moveTo>
                  <a:lnTo>
                    <a:pt x="11" y="0"/>
                  </a:lnTo>
                  <a:lnTo>
                    <a:pt x="9" y="0"/>
                  </a:lnTo>
                  <a:lnTo>
                    <a:pt x="5" y="2"/>
                  </a:lnTo>
                  <a:lnTo>
                    <a:pt x="3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3" y="27"/>
                  </a:lnTo>
                  <a:lnTo>
                    <a:pt x="5" y="29"/>
                  </a:lnTo>
                  <a:lnTo>
                    <a:pt x="9" y="31"/>
                  </a:lnTo>
                  <a:lnTo>
                    <a:pt x="11" y="31"/>
                  </a:lnTo>
                  <a:lnTo>
                    <a:pt x="15" y="31"/>
                  </a:lnTo>
                  <a:lnTo>
                    <a:pt x="17" y="31"/>
                  </a:lnTo>
                  <a:lnTo>
                    <a:pt x="21" y="31"/>
                  </a:lnTo>
                  <a:lnTo>
                    <a:pt x="23" y="29"/>
                  </a:lnTo>
                  <a:lnTo>
                    <a:pt x="27" y="27"/>
                  </a:lnTo>
                  <a:lnTo>
                    <a:pt x="28" y="26"/>
                  </a:lnTo>
                  <a:lnTo>
                    <a:pt x="28" y="22"/>
                  </a:lnTo>
                  <a:lnTo>
                    <a:pt x="30" y="20"/>
                  </a:lnTo>
                  <a:lnTo>
                    <a:pt x="30" y="16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8" y="6"/>
                  </a:lnTo>
                  <a:lnTo>
                    <a:pt x="27" y="4"/>
                  </a:lnTo>
                  <a:lnTo>
                    <a:pt x="23" y="2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5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09" name="Freeform 28"/>
            <p:cNvSpPr>
              <a:spLocks/>
            </p:cNvSpPr>
            <p:nvPr/>
          </p:nvSpPr>
          <p:spPr bwMode="auto">
            <a:xfrm>
              <a:off x="8544063" y="2338446"/>
              <a:ext cx="12902" cy="20949"/>
            </a:xfrm>
            <a:custGeom>
              <a:avLst/>
              <a:gdLst/>
              <a:ahLst/>
              <a:cxnLst>
                <a:cxn ang="0">
                  <a:pos x="15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5" y="2"/>
                </a:cxn>
                <a:cxn ang="0">
                  <a:pos x="3" y="4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0" y="16"/>
                </a:cxn>
                <a:cxn ang="0">
                  <a:pos x="0" y="20"/>
                </a:cxn>
                <a:cxn ang="0">
                  <a:pos x="0" y="22"/>
                </a:cxn>
                <a:cxn ang="0">
                  <a:pos x="2" y="26"/>
                </a:cxn>
                <a:cxn ang="0">
                  <a:pos x="3" y="27"/>
                </a:cxn>
                <a:cxn ang="0">
                  <a:pos x="5" y="29"/>
                </a:cxn>
                <a:cxn ang="0">
                  <a:pos x="9" y="31"/>
                </a:cxn>
                <a:cxn ang="0">
                  <a:pos x="11" y="31"/>
                </a:cxn>
                <a:cxn ang="0">
                  <a:pos x="15" y="31"/>
                </a:cxn>
                <a:cxn ang="0">
                  <a:pos x="17" y="31"/>
                </a:cxn>
                <a:cxn ang="0">
                  <a:pos x="21" y="31"/>
                </a:cxn>
                <a:cxn ang="0">
                  <a:pos x="23" y="29"/>
                </a:cxn>
                <a:cxn ang="0">
                  <a:pos x="27" y="27"/>
                </a:cxn>
                <a:cxn ang="0">
                  <a:pos x="28" y="26"/>
                </a:cxn>
                <a:cxn ang="0">
                  <a:pos x="28" y="22"/>
                </a:cxn>
                <a:cxn ang="0">
                  <a:pos x="30" y="20"/>
                </a:cxn>
                <a:cxn ang="0">
                  <a:pos x="30" y="16"/>
                </a:cxn>
                <a:cxn ang="0">
                  <a:pos x="30" y="12"/>
                </a:cxn>
                <a:cxn ang="0">
                  <a:pos x="28" y="10"/>
                </a:cxn>
                <a:cxn ang="0">
                  <a:pos x="28" y="6"/>
                </a:cxn>
                <a:cxn ang="0">
                  <a:pos x="27" y="4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7" y="0"/>
                </a:cxn>
                <a:cxn ang="0">
                  <a:pos x="15" y="0"/>
                </a:cxn>
              </a:cxnLst>
              <a:rect l="0" t="0" r="r" b="b"/>
              <a:pathLst>
                <a:path w="30" h="31">
                  <a:moveTo>
                    <a:pt x="15" y="0"/>
                  </a:moveTo>
                  <a:lnTo>
                    <a:pt x="11" y="0"/>
                  </a:lnTo>
                  <a:lnTo>
                    <a:pt x="9" y="0"/>
                  </a:lnTo>
                  <a:lnTo>
                    <a:pt x="5" y="2"/>
                  </a:lnTo>
                  <a:lnTo>
                    <a:pt x="3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3" y="27"/>
                  </a:lnTo>
                  <a:lnTo>
                    <a:pt x="5" y="29"/>
                  </a:lnTo>
                  <a:lnTo>
                    <a:pt x="9" y="31"/>
                  </a:lnTo>
                  <a:lnTo>
                    <a:pt x="11" y="31"/>
                  </a:lnTo>
                  <a:lnTo>
                    <a:pt x="15" y="31"/>
                  </a:lnTo>
                  <a:lnTo>
                    <a:pt x="17" y="31"/>
                  </a:lnTo>
                  <a:lnTo>
                    <a:pt x="21" y="31"/>
                  </a:lnTo>
                  <a:lnTo>
                    <a:pt x="23" y="29"/>
                  </a:lnTo>
                  <a:lnTo>
                    <a:pt x="27" y="27"/>
                  </a:lnTo>
                  <a:lnTo>
                    <a:pt x="28" y="26"/>
                  </a:lnTo>
                  <a:lnTo>
                    <a:pt x="28" y="22"/>
                  </a:lnTo>
                  <a:lnTo>
                    <a:pt x="30" y="20"/>
                  </a:lnTo>
                  <a:lnTo>
                    <a:pt x="30" y="16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8" y="6"/>
                  </a:lnTo>
                  <a:lnTo>
                    <a:pt x="27" y="4"/>
                  </a:lnTo>
                  <a:lnTo>
                    <a:pt x="23" y="2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5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10" name="Freeform 27"/>
            <p:cNvSpPr>
              <a:spLocks/>
            </p:cNvSpPr>
            <p:nvPr/>
          </p:nvSpPr>
          <p:spPr bwMode="auto">
            <a:xfrm>
              <a:off x="8523790" y="2334257"/>
              <a:ext cx="8294" cy="1257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5" y="2"/>
                </a:cxn>
                <a:cxn ang="0">
                  <a:pos x="3" y="4"/>
                </a:cxn>
                <a:cxn ang="0">
                  <a:pos x="1" y="5"/>
                </a:cxn>
                <a:cxn ang="0">
                  <a:pos x="0" y="9"/>
                </a:cxn>
                <a:cxn ang="0">
                  <a:pos x="1" y="13"/>
                </a:cxn>
                <a:cxn ang="0">
                  <a:pos x="3" y="15"/>
                </a:cxn>
                <a:cxn ang="0">
                  <a:pos x="5" y="17"/>
                </a:cxn>
                <a:cxn ang="0">
                  <a:pos x="9" y="19"/>
                </a:cxn>
                <a:cxn ang="0">
                  <a:pos x="13" y="17"/>
                </a:cxn>
                <a:cxn ang="0">
                  <a:pos x="15" y="15"/>
                </a:cxn>
                <a:cxn ang="0">
                  <a:pos x="17" y="13"/>
                </a:cxn>
                <a:cxn ang="0">
                  <a:pos x="19" y="9"/>
                </a:cxn>
                <a:cxn ang="0">
                  <a:pos x="17" y="5"/>
                </a:cxn>
                <a:cxn ang="0">
                  <a:pos x="15" y="4"/>
                </a:cxn>
                <a:cxn ang="0">
                  <a:pos x="13" y="2"/>
                </a:cxn>
                <a:cxn ang="0">
                  <a:pos x="9" y="0"/>
                </a:cxn>
              </a:cxnLst>
              <a:rect l="0" t="0" r="r" b="b"/>
              <a:pathLst>
                <a:path w="19" h="19">
                  <a:moveTo>
                    <a:pt x="9" y="0"/>
                  </a:moveTo>
                  <a:lnTo>
                    <a:pt x="5" y="2"/>
                  </a:lnTo>
                  <a:lnTo>
                    <a:pt x="3" y="4"/>
                  </a:lnTo>
                  <a:lnTo>
                    <a:pt x="1" y="5"/>
                  </a:lnTo>
                  <a:lnTo>
                    <a:pt x="0" y="9"/>
                  </a:lnTo>
                  <a:lnTo>
                    <a:pt x="1" y="13"/>
                  </a:lnTo>
                  <a:lnTo>
                    <a:pt x="3" y="15"/>
                  </a:lnTo>
                  <a:lnTo>
                    <a:pt x="5" y="17"/>
                  </a:lnTo>
                  <a:lnTo>
                    <a:pt x="9" y="19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7" y="13"/>
                  </a:lnTo>
                  <a:lnTo>
                    <a:pt x="19" y="9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9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11" name="Freeform 26"/>
            <p:cNvSpPr>
              <a:spLocks/>
            </p:cNvSpPr>
            <p:nvPr/>
          </p:nvSpPr>
          <p:spPr bwMode="auto">
            <a:xfrm>
              <a:off x="8523790" y="2334257"/>
              <a:ext cx="8294" cy="1257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5" y="2"/>
                </a:cxn>
                <a:cxn ang="0">
                  <a:pos x="3" y="4"/>
                </a:cxn>
                <a:cxn ang="0">
                  <a:pos x="1" y="5"/>
                </a:cxn>
                <a:cxn ang="0">
                  <a:pos x="0" y="9"/>
                </a:cxn>
                <a:cxn ang="0">
                  <a:pos x="1" y="13"/>
                </a:cxn>
                <a:cxn ang="0">
                  <a:pos x="3" y="15"/>
                </a:cxn>
                <a:cxn ang="0">
                  <a:pos x="5" y="17"/>
                </a:cxn>
                <a:cxn ang="0">
                  <a:pos x="9" y="19"/>
                </a:cxn>
                <a:cxn ang="0">
                  <a:pos x="13" y="17"/>
                </a:cxn>
                <a:cxn ang="0">
                  <a:pos x="15" y="15"/>
                </a:cxn>
                <a:cxn ang="0">
                  <a:pos x="17" y="13"/>
                </a:cxn>
                <a:cxn ang="0">
                  <a:pos x="19" y="9"/>
                </a:cxn>
                <a:cxn ang="0">
                  <a:pos x="17" y="5"/>
                </a:cxn>
                <a:cxn ang="0">
                  <a:pos x="15" y="4"/>
                </a:cxn>
                <a:cxn ang="0">
                  <a:pos x="13" y="2"/>
                </a:cxn>
                <a:cxn ang="0">
                  <a:pos x="9" y="0"/>
                </a:cxn>
              </a:cxnLst>
              <a:rect l="0" t="0" r="r" b="b"/>
              <a:pathLst>
                <a:path w="19" h="19">
                  <a:moveTo>
                    <a:pt x="9" y="0"/>
                  </a:moveTo>
                  <a:lnTo>
                    <a:pt x="5" y="2"/>
                  </a:lnTo>
                  <a:lnTo>
                    <a:pt x="3" y="4"/>
                  </a:lnTo>
                  <a:lnTo>
                    <a:pt x="1" y="5"/>
                  </a:lnTo>
                  <a:lnTo>
                    <a:pt x="0" y="9"/>
                  </a:lnTo>
                  <a:lnTo>
                    <a:pt x="1" y="13"/>
                  </a:lnTo>
                  <a:lnTo>
                    <a:pt x="3" y="15"/>
                  </a:lnTo>
                  <a:lnTo>
                    <a:pt x="5" y="17"/>
                  </a:lnTo>
                  <a:lnTo>
                    <a:pt x="9" y="19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7" y="13"/>
                  </a:lnTo>
                  <a:lnTo>
                    <a:pt x="19" y="9"/>
                  </a:lnTo>
                  <a:lnTo>
                    <a:pt x="17" y="5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9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12" name="Freeform 25"/>
            <p:cNvSpPr>
              <a:spLocks/>
            </p:cNvSpPr>
            <p:nvPr/>
          </p:nvSpPr>
          <p:spPr bwMode="auto">
            <a:xfrm>
              <a:off x="8577239" y="2353809"/>
              <a:ext cx="10137" cy="18156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3"/>
                </a:cxn>
                <a:cxn ang="0">
                  <a:pos x="2" y="9"/>
                </a:cxn>
                <a:cxn ang="0">
                  <a:pos x="0" y="11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2" y="19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12" y="27"/>
                </a:cxn>
                <a:cxn ang="0">
                  <a:pos x="14" y="27"/>
                </a:cxn>
                <a:cxn ang="0">
                  <a:pos x="16" y="27"/>
                </a:cxn>
                <a:cxn ang="0">
                  <a:pos x="20" y="27"/>
                </a:cxn>
                <a:cxn ang="0">
                  <a:pos x="24" y="23"/>
                </a:cxn>
                <a:cxn ang="0">
                  <a:pos x="27" y="19"/>
                </a:cxn>
                <a:cxn ang="0">
                  <a:pos x="27" y="17"/>
                </a:cxn>
                <a:cxn ang="0">
                  <a:pos x="27" y="13"/>
                </a:cxn>
                <a:cxn ang="0">
                  <a:pos x="27" y="11"/>
                </a:cxn>
                <a:cxn ang="0">
                  <a:pos x="27" y="9"/>
                </a:cxn>
                <a:cxn ang="0">
                  <a:pos x="24" y="3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4" y="0"/>
                </a:cxn>
              </a:cxnLst>
              <a:rect l="0" t="0" r="r" b="b"/>
              <a:pathLst>
                <a:path w="27" h="27">
                  <a:moveTo>
                    <a:pt x="14" y="0"/>
                  </a:moveTo>
                  <a:lnTo>
                    <a:pt x="12" y="0"/>
                  </a:lnTo>
                  <a:lnTo>
                    <a:pt x="8" y="2"/>
                  </a:lnTo>
                  <a:lnTo>
                    <a:pt x="4" y="3"/>
                  </a:lnTo>
                  <a:lnTo>
                    <a:pt x="2" y="9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2" y="19"/>
                  </a:lnTo>
                  <a:lnTo>
                    <a:pt x="4" y="23"/>
                  </a:lnTo>
                  <a:lnTo>
                    <a:pt x="8" y="27"/>
                  </a:lnTo>
                  <a:lnTo>
                    <a:pt x="12" y="27"/>
                  </a:lnTo>
                  <a:lnTo>
                    <a:pt x="14" y="27"/>
                  </a:lnTo>
                  <a:lnTo>
                    <a:pt x="16" y="27"/>
                  </a:lnTo>
                  <a:lnTo>
                    <a:pt x="20" y="27"/>
                  </a:lnTo>
                  <a:lnTo>
                    <a:pt x="24" y="23"/>
                  </a:lnTo>
                  <a:lnTo>
                    <a:pt x="27" y="19"/>
                  </a:lnTo>
                  <a:lnTo>
                    <a:pt x="27" y="17"/>
                  </a:lnTo>
                  <a:lnTo>
                    <a:pt x="27" y="13"/>
                  </a:lnTo>
                  <a:lnTo>
                    <a:pt x="27" y="11"/>
                  </a:lnTo>
                  <a:lnTo>
                    <a:pt x="27" y="9"/>
                  </a:lnTo>
                  <a:lnTo>
                    <a:pt x="24" y="3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4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13" name="Freeform 24"/>
            <p:cNvSpPr>
              <a:spLocks/>
            </p:cNvSpPr>
            <p:nvPr/>
          </p:nvSpPr>
          <p:spPr bwMode="auto">
            <a:xfrm>
              <a:off x="8577239" y="2353809"/>
              <a:ext cx="10137" cy="18156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3"/>
                </a:cxn>
                <a:cxn ang="0">
                  <a:pos x="2" y="9"/>
                </a:cxn>
                <a:cxn ang="0">
                  <a:pos x="0" y="11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2" y="19"/>
                </a:cxn>
                <a:cxn ang="0">
                  <a:pos x="4" y="23"/>
                </a:cxn>
                <a:cxn ang="0">
                  <a:pos x="8" y="27"/>
                </a:cxn>
                <a:cxn ang="0">
                  <a:pos x="12" y="27"/>
                </a:cxn>
                <a:cxn ang="0">
                  <a:pos x="14" y="27"/>
                </a:cxn>
                <a:cxn ang="0">
                  <a:pos x="16" y="27"/>
                </a:cxn>
                <a:cxn ang="0">
                  <a:pos x="20" y="27"/>
                </a:cxn>
                <a:cxn ang="0">
                  <a:pos x="24" y="23"/>
                </a:cxn>
                <a:cxn ang="0">
                  <a:pos x="27" y="19"/>
                </a:cxn>
                <a:cxn ang="0">
                  <a:pos x="27" y="17"/>
                </a:cxn>
                <a:cxn ang="0">
                  <a:pos x="27" y="13"/>
                </a:cxn>
                <a:cxn ang="0">
                  <a:pos x="27" y="11"/>
                </a:cxn>
                <a:cxn ang="0">
                  <a:pos x="27" y="9"/>
                </a:cxn>
                <a:cxn ang="0">
                  <a:pos x="24" y="3"/>
                </a:cxn>
                <a:cxn ang="0">
                  <a:pos x="20" y="2"/>
                </a:cxn>
                <a:cxn ang="0">
                  <a:pos x="16" y="0"/>
                </a:cxn>
                <a:cxn ang="0">
                  <a:pos x="14" y="0"/>
                </a:cxn>
              </a:cxnLst>
              <a:rect l="0" t="0" r="r" b="b"/>
              <a:pathLst>
                <a:path w="27" h="27">
                  <a:moveTo>
                    <a:pt x="14" y="0"/>
                  </a:moveTo>
                  <a:lnTo>
                    <a:pt x="12" y="0"/>
                  </a:lnTo>
                  <a:lnTo>
                    <a:pt x="8" y="2"/>
                  </a:lnTo>
                  <a:lnTo>
                    <a:pt x="4" y="3"/>
                  </a:lnTo>
                  <a:lnTo>
                    <a:pt x="2" y="9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2" y="19"/>
                  </a:lnTo>
                  <a:lnTo>
                    <a:pt x="4" y="23"/>
                  </a:lnTo>
                  <a:lnTo>
                    <a:pt x="8" y="27"/>
                  </a:lnTo>
                  <a:lnTo>
                    <a:pt x="12" y="27"/>
                  </a:lnTo>
                  <a:lnTo>
                    <a:pt x="14" y="27"/>
                  </a:lnTo>
                  <a:lnTo>
                    <a:pt x="16" y="27"/>
                  </a:lnTo>
                  <a:lnTo>
                    <a:pt x="20" y="27"/>
                  </a:lnTo>
                  <a:lnTo>
                    <a:pt x="24" y="23"/>
                  </a:lnTo>
                  <a:lnTo>
                    <a:pt x="27" y="19"/>
                  </a:lnTo>
                  <a:lnTo>
                    <a:pt x="27" y="17"/>
                  </a:lnTo>
                  <a:lnTo>
                    <a:pt x="27" y="13"/>
                  </a:lnTo>
                  <a:lnTo>
                    <a:pt x="27" y="11"/>
                  </a:lnTo>
                  <a:lnTo>
                    <a:pt x="27" y="9"/>
                  </a:lnTo>
                  <a:lnTo>
                    <a:pt x="24" y="3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4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14" name="Freeform 23"/>
            <p:cNvSpPr>
              <a:spLocks/>
            </p:cNvSpPr>
            <p:nvPr/>
          </p:nvSpPr>
          <p:spPr bwMode="auto">
            <a:xfrm>
              <a:off x="8566180" y="2328670"/>
              <a:ext cx="9215" cy="16759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1" y="8"/>
                </a:cxn>
                <a:cxn ang="0">
                  <a:pos x="0" y="12"/>
                </a:cxn>
                <a:cxn ang="0">
                  <a:pos x="1" y="17"/>
                </a:cxn>
                <a:cxn ang="0">
                  <a:pos x="3" y="19"/>
                </a:cxn>
                <a:cxn ang="0">
                  <a:pos x="7" y="23"/>
                </a:cxn>
                <a:cxn ang="0">
                  <a:pos x="11" y="23"/>
                </a:cxn>
                <a:cxn ang="0">
                  <a:pos x="15" y="23"/>
                </a:cxn>
                <a:cxn ang="0">
                  <a:pos x="19" y="19"/>
                </a:cxn>
                <a:cxn ang="0">
                  <a:pos x="21" y="17"/>
                </a:cxn>
                <a:cxn ang="0">
                  <a:pos x="23" y="12"/>
                </a:cxn>
                <a:cxn ang="0">
                  <a:pos x="21" y="8"/>
                </a:cxn>
                <a:cxn ang="0">
                  <a:pos x="19" y="4"/>
                </a:cxn>
                <a:cxn ang="0">
                  <a:pos x="15" y="2"/>
                </a:cxn>
                <a:cxn ang="0">
                  <a:pos x="11" y="0"/>
                </a:cxn>
              </a:cxnLst>
              <a:rect l="0" t="0" r="r" b="b"/>
              <a:pathLst>
                <a:path w="23" h="23">
                  <a:moveTo>
                    <a:pt x="11" y="0"/>
                  </a:moveTo>
                  <a:lnTo>
                    <a:pt x="7" y="2"/>
                  </a:lnTo>
                  <a:lnTo>
                    <a:pt x="3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3" y="19"/>
                  </a:lnTo>
                  <a:lnTo>
                    <a:pt x="7" y="23"/>
                  </a:lnTo>
                  <a:lnTo>
                    <a:pt x="11" y="23"/>
                  </a:lnTo>
                  <a:lnTo>
                    <a:pt x="15" y="23"/>
                  </a:lnTo>
                  <a:lnTo>
                    <a:pt x="19" y="19"/>
                  </a:lnTo>
                  <a:lnTo>
                    <a:pt x="21" y="17"/>
                  </a:lnTo>
                  <a:lnTo>
                    <a:pt x="23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1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15" name="Freeform 22"/>
            <p:cNvSpPr>
              <a:spLocks/>
            </p:cNvSpPr>
            <p:nvPr/>
          </p:nvSpPr>
          <p:spPr bwMode="auto">
            <a:xfrm>
              <a:off x="8566180" y="2328670"/>
              <a:ext cx="9215" cy="16759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7" y="2"/>
                </a:cxn>
                <a:cxn ang="0">
                  <a:pos x="3" y="4"/>
                </a:cxn>
                <a:cxn ang="0">
                  <a:pos x="1" y="8"/>
                </a:cxn>
                <a:cxn ang="0">
                  <a:pos x="0" y="12"/>
                </a:cxn>
                <a:cxn ang="0">
                  <a:pos x="1" y="17"/>
                </a:cxn>
                <a:cxn ang="0">
                  <a:pos x="3" y="19"/>
                </a:cxn>
                <a:cxn ang="0">
                  <a:pos x="7" y="23"/>
                </a:cxn>
                <a:cxn ang="0">
                  <a:pos x="11" y="23"/>
                </a:cxn>
                <a:cxn ang="0">
                  <a:pos x="15" y="23"/>
                </a:cxn>
                <a:cxn ang="0">
                  <a:pos x="19" y="19"/>
                </a:cxn>
                <a:cxn ang="0">
                  <a:pos x="21" y="17"/>
                </a:cxn>
                <a:cxn ang="0">
                  <a:pos x="23" y="12"/>
                </a:cxn>
                <a:cxn ang="0">
                  <a:pos x="21" y="8"/>
                </a:cxn>
                <a:cxn ang="0">
                  <a:pos x="19" y="4"/>
                </a:cxn>
                <a:cxn ang="0">
                  <a:pos x="15" y="2"/>
                </a:cxn>
                <a:cxn ang="0">
                  <a:pos x="11" y="0"/>
                </a:cxn>
              </a:cxnLst>
              <a:rect l="0" t="0" r="r" b="b"/>
              <a:pathLst>
                <a:path w="23" h="23">
                  <a:moveTo>
                    <a:pt x="11" y="0"/>
                  </a:moveTo>
                  <a:lnTo>
                    <a:pt x="7" y="2"/>
                  </a:lnTo>
                  <a:lnTo>
                    <a:pt x="3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3" y="19"/>
                  </a:lnTo>
                  <a:lnTo>
                    <a:pt x="7" y="23"/>
                  </a:lnTo>
                  <a:lnTo>
                    <a:pt x="11" y="23"/>
                  </a:lnTo>
                  <a:lnTo>
                    <a:pt x="15" y="23"/>
                  </a:lnTo>
                  <a:lnTo>
                    <a:pt x="19" y="19"/>
                  </a:lnTo>
                  <a:lnTo>
                    <a:pt x="21" y="17"/>
                  </a:lnTo>
                  <a:lnTo>
                    <a:pt x="23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1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16" name="Freeform 21"/>
            <p:cNvSpPr>
              <a:spLocks/>
            </p:cNvSpPr>
            <p:nvPr/>
          </p:nvSpPr>
          <p:spPr bwMode="auto">
            <a:xfrm>
              <a:off x="8508123" y="2380345"/>
              <a:ext cx="10137" cy="15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2" y="16"/>
                </a:cxn>
                <a:cxn ang="0">
                  <a:pos x="4" y="19"/>
                </a:cxn>
                <a:cxn ang="0">
                  <a:pos x="8" y="21"/>
                </a:cxn>
                <a:cxn ang="0">
                  <a:pos x="12" y="23"/>
                </a:cxn>
                <a:cxn ang="0">
                  <a:pos x="15" y="21"/>
                </a:cxn>
                <a:cxn ang="0">
                  <a:pos x="19" y="19"/>
                </a:cxn>
                <a:cxn ang="0">
                  <a:pos x="21" y="16"/>
                </a:cxn>
                <a:cxn ang="0">
                  <a:pos x="23" y="12"/>
                </a:cxn>
                <a:cxn ang="0">
                  <a:pos x="21" y="8"/>
                </a:cxn>
                <a:cxn ang="0">
                  <a:pos x="19" y="4"/>
                </a:cxn>
                <a:cxn ang="0">
                  <a:pos x="15" y="2"/>
                </a:cxn>
                <a:cxn ang="0">
                  <a:pos x="12" y="0"/>
                </a:cxn>
              </a:cxnLst>
              <a:rect l="0" t="0" r="r" b="b"/>
              <a:pathLst>
                <a:path w="23" h="23">
                  <a:moveTo>
                    <a:pt x="12" y="0"/>
                  </a:move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19"/>
                  </a:lnTo>
                  <a:lnTo>
                    <a:pt x="8" y="21"/>
                  </a:lnTo>
                  <a:lnTo>
                    <a:pt x="12" y="23"/>
                  </a:lnTo>
                  <a:lnTo>
                    <a:pt x="15" y="21"/>
                  </a:lnTo>
                  <a:lnTo>
                    <a:pt x="19" y="19"/>
                  </a:lnTo>
                  <a:lnTo>
                    <a:pt x="21" y="16"/>
                  </a:lnTo>
                  <a:lnTo>
                    <a:pt x="23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2" y="0"/>
                  </a:lnTo>
                  <a:close/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  <p:sp>
          <p:nvSpPr>
            <p:cNvPr id="1017" name="Freeform 20"/>
            <p:cNvSpPr>
              <a:spLocks/>
            </p:cNvSpPr>
            <p:nvPr/>
          </p:nvSpPr>
          <p:spPr bwMode="auto">
            <a:xfrm>
              <a:off x="8508123" y="2380345"/>
              <a:ext cx="10137" cy="15363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2"/>
                </a:cxn>
                <a:cxn ang="0">
                  <a:pos x="2" y="16"/>
                </a:cxn>
                <a:cxn ang="0">
                  <a:pos x="4" y="19"/>
                </a:cxn>
                <a:cxn ang="0">
                  <a:pos x="8" y="21"/>
                </a:cxn>
                <a:cxn ang="0">
                  <a:pos x="12" y="23"/>
                </a:cxn>
                <a:cxn ang="0">
                  <a:pos x="15" y="21"/>
                </a:cxn>
                <a:cxn ang="0">
                  <a:pos x="19" y="19"/>
                </a:cxn>
                <a:cxn ang="0">
                  <a:pos x="21" y="16"/>
                </a:cxn>
                <a:cxn ang="0">
                  <a:pos x="23" y="12"/>
                </a:cxn>
                <a:cxn ang="0">
                  <a:pos x="21" y="8"/>
                </a:cxn>
                <a:cxn ang="0">
                  <a:pos x="19" y="4"/>
                </a:cxn>
                <a:cxn ang="0">
                  <a:pos x="15" y="2"/>
                </a:cxn>
                <a:cxn ang="0">
                  <a:pos x="12" y="0"/>
                </a:cxn>
              </a:cxnLst>
              <a:rect l="0" t="0" r="r" b="b"/>
              <a:pathLst>
                <a:path w="23" h="23">
                  <a:moveTo>
                    <a:pt x="12" y="0"/>
                  </a:move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19"/>
                  </a:lnTo>
                  <a:lnTo>
                    <a:pt x="8" y="21"/>
                  </a:lnTo>
                  <a:lnTo>
                    <a:pt x="12" y="23"/>
                  </a:lnTo>
                  <a:lnTo>
                    <a:pt x="15" y="21"/>
                  </a:lnTo>
                  <a:lnTo>
                    <a:pt x="19" y="19"/>
                  </a:lnTo>
                  <a:lnTo>
                    <a:pt x="21" y="16"/>
                  </a:lnTo>
                  <a:lnTo>
                    <a:pt x="23" y="12"/>
                  </a:lnTo>
                  <a:lnTo>
                    <a:pt x="21" y="8"/>
                  </a:lnTo>
                  <a:lnTo>
                    <a:pt x="19" y="4"/>
                  </a:lnTo>
                  <a:lnTo>
                    <a:pt x="15" y="2"/>
                  </a:lnTo>
                  <a:lnTo>
                    <a:pt x="12" y="0"/>
                  </a:lnTo>
                </a:path>
              </a:pathLst>
            </a:custGeom>
            <a:gradFill rotWithShape="1">
              <a:gsLst>
                <a:gs pos="0">
                  <a:srgbClr val="A4715C"/>
                </a:gs>
                <a:gs pos="50000">
                  <a:srgbClr val="E2CDBC"/>
                </a:gs>
                <a:gs pos="100000">
                  <a:srgbClr val="A4715C"/>
                </a:gs>
              </a:gsLst>
              <a:lin ang="5400000" scaled="1"/>
            </a:gra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sz="2400"/>
            </a:p>
          </p:txBody>
        </p:sp>
      </p:grp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2267570" y="2807986"/>
            <a:ext cx="1511300" cy="503237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100000">
                <a:srgbClr val="CC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267570" y="2520649"/>
            <a:ext cx="1511300" cy="7921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778870" y="2520649"/>
            <a:ext cx="1154112" cy="792162"/>
          </a:xfrm>
          <a:prstGeom prst="rect">
            <a:avLst/>
          </a:prstGeom>
          <a:pattFill prst="openDmnd">
            <a:fgClr>
              <a:srgbClr val="C0C0C0"/>
            </a:fgClr>
            <a:bgClr>
              <a:schemeClr val="bg1"/>
            </a:bgClr>
          </a:patt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7" name="Group 86"/>
          <p:cNvGrpSpPr>
            <a:grpSpLocks/>
          </p:cNvGrpSpPr>
          <p:nvPr/>
        </p:nvGrpSpPr>
        <p:grpSpPr bwMode="auto">
          <a:xfrm>
            <a:off x="4283968" y="2448616"/>
            <a:ext cx="107950" cy="203200"/>
            <a:chOff x="1542" y="2614"/>
            <a:chExt cx="68" cy="128"/>
          </a:xfrm>
        </p:grpSpPr>
        <p:sp>
          <p:nvSpPr>
            <p:cNvPr id="16" name="Oval 87"/>
            <p:cNvSpPr>
              <a:spLocks noChangeArrowheads="1"/>
            </p:cNvSpPr>
            <p:nvPr/>
          </p:nvSpPr>
          <p:spPr bwMode="auto">
            <a:xfrm>
              <a:off x="1542" y="2614"/>
              <a:ext cx="68" cy="6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600"/>
                <a:t>F</a:t>
              </a:r>
            </a:p>
          </p:txBody>
        </p:sp>
        <p:sp>
          <p:nvSpPr>
            <p:cNvPr id="17" name="Freeform 88"/>
            <p:cNvSpPr>
              <a:spLocks/>
            </p:cNvSpPr>
            <p:nvPr/>
          </p:nvSpPr>
          <p:spPr bwMode="auto">
            <a:xfrm>
              <a:off x="1578" y="2681"/>
              <a:ext cx="1" cy="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"/>
                </a:cxn>
              </a:cxnLst>
              <a:rect l="0" t="0" r="r" b="b"/>
              <a:pathLst>
                <a:path w="1" h="61">
                  <a:moveTo>
                    <a:pt x="0" y="0"/>
                  </a:moveTo>
                  <a:lnTo>
                    <a:pt x="0" y="6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10" name="Group 89"/>
          <p:cNvGrpSpPr>
            <a:grpSpLocks/>
          </p:cNvGrpSpPr>
          <p:nvPr/>
        </p:nvGrpSpPr>
        <p:grpSpPr bwMode="auto">
          <a:xfrm>
            <a:off x="4499992" y="2952672"/>
            <a:ext cx="107950" cy="203200"/>
            <a:chOff x="1723" y="2614"/>
            <a:chExt cx="68" cy="128"/>
          </a:xfrm>
        </p:grpSpPr>
        <p:sp>
          <p:nvSpPr>
            <p:cNvPr id="19" name="Oval 90"/>
            <p:cNvSpPr>
              <a:spLocks noChangeArrowheads="1"/>
            </p:cNvSpPr>
            <p:nvPr/>
          </p:nvSpPr>
          <p:spPr bwMode="auto">
            <a:xfrm>
              <a:off x="1723" y="2614"/>
              <a:ext cx="68" cy="6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600" dirty="0"/>
                <a:t>M</a:t>
              </a:r>
            </a:p>
          </p:txBody>
        </p:sp>
        <p:sp>
          <p:nvSpPr>
            <p:cNvPr id="20" name="Freeform 91"/>
            <p:cNvSpPr>
              <a:spLocks/>
            </p:cNvSpPr>
            <p:nvPr/>
          </p:nvSpPr>
          <p:spPr bwMode="auto">
            <a:xfrm>
              <a:off x="1759" y="2681"/>
              <a:ext cx="1" cy="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"/>
                </a:cxn>
              </a:cxnLst>
              <a:rect l="0" t="0" r="r" b="b"/>
              <a:pathLst>
                <a:path w="1" h="61">
                  <a:moveTo>
                    <a:pt x="0" y="0"/>
                  </a:moveTo>
                  <a:lnTo>
                    <a:pt x="0" y="6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4" name="Text Box 100"/>
          <p:cNvSpPr txBox="1">
            <a:spLocks noChangeArrowheads="1"/>
          </p:cNvSpPr>
          <p:nvPr/>
        </p:nvSpPr>
        <p:spPr bwMode="auto">
          <a:xfrm>
            <a:off x="3770304" y="2879907"/>
            <a:ext cx="7207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b="1" dirty="0"/>
              <a:t>POMPOWNIA</a:t>
            </a:r>
          </a:p>
        </p:txBody>
      </p:sp>
      <p:sp>
        <p:nvSpPr>
          <p:cNvPr id="25" name="Text Box 101"/>
          <p:cNvSpPr txBox="1">
            <a:spLocks noChangeArrowheads="1"/>
          </p:cNvSpPr>
          <p:nvPr/>
        </p:nvSpPr>
        <p:spPr bwMode="auto">
          <a:xfrm>
            <a:off x="2267744" y="2563015"/>
            <a:ext cx="129614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b="1" dirty="0" smtClean="0"/>
              <a:t>ZBIORNIK OSAÓW DOWOZONYCH  </a:t>
            </a:r>
            <a:endParaRPr lang="pl-PL" sz="600" b="1" baseline="30000" dirty="0"/>
          </a:p>
        </p:txBody>
      </p:sp>
      <p:grpSp>
        <p:nvGrpSpPr>
          <p:cNvPr id="12" name="Group 106"/>
          <p:cNvGrpSpPr>
            <a:grpSpLocks/>
          </p:cNvGrpSpPr>
          <p:nvPr/>
        </p:nvGrpSpPr>
        <p:grpSpPr bwMode="auto">
          <a:xfrm>
            <a:off x="3275633" y="2376186"/>
            <a:ext cx="107950" cy="203200"/>
            <a:chOff x="1859" y="2614"/>
            <a:chExt cx="68" cy="128"/>
          </a:xfrm>
        </p:grpSpPr>
        <p:sp>
          <p:nvSpPr>
            <p:cNvPr id="27" name="Oval 107"/>
            <p:cNvSpPr>
              <a:spLocks noChangeArrowheads="1"/>
            </p:cNvSpPr>
            <p:nvPr/>
          </p:nvSpPr>
          <p:spPr bwMode="auto">
            <a:xfrm>
              <a:off x="1859" y="2614"/>
              <a:ext cx="68" cy="6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600" dirty="0"/>
                <a:t>L</a:t>
              </a:r>
            </a:p>
          </p:txBody>
        </p:sp>
        <p:sp>
          <p:nvSpPr>
            <p:cNvPr id="28" name="Freeform 108"/>
            <p:cNvSpPr>
              <a:spLocks/>
            </p:cNvSpPr>
            <p:nvPr/>
          </p:nvSpPr>
          <p:spPr bwMode="auto">
            <a:xfrm>
              <a:off x="1895" y="2681"/>
              <a:ext cx="1" cy="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"/>
                </a:cxn>
              </a:cxnLst>
              <a:rect l="0" t="0" r="r" b="b"/>
              <a:pathLst>
                <a:path w="1" h="61">
                  <a:moveTo>
                    <a:pt x="0" y="0"/>
                  </a:moveTo>
                  <a:lnTo>
                    <a:pt x="0" y="6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9" name="Oval 109"/>
          <p:cNvSpPr>
            <a:spLocks noChangeArrowheads="1"/>
          </p:cNvSpPr>
          <p:nvPr/>
        </p:nvSpPr>
        <p:spPr bwMode="auto">
          <a:xfrm>
            <a:off x="2951783" y="2317449"/>
            <a:ext cx="107950" cy="1063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600" dirty="0"/>
              <a:t>M</a:t>
            </a:r>
          </a:p>
        </p:txBody>
      </p:sp>
      <p:sp>
        <p:nvSpPr>
          <p:cNvPr id="30" name="Freeform 110"/>
          <p:cNvSpPr>
            <a:spLocks/>
          </p:cNvSpPr>
          <p:nvPr/>
        </p:nvSpPr>
        <p:spPr bwMode="auto">
          <a:xfrm>
            <a:off x="3008933" y="2423811"/>
            <a:ext cx="69850" cy="7445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1"/>
              </a:cxn>
            </a:cxnLst>
            <a:rect l="0" t="0" r="r" b="b"/>
            <a:pathLst>
              <a:path w="1" h="61">
                <a:moveTo>
                  <a:pt x="0" y="0"/>
                </a:moveTo>
                <a:lnTo>
                  <a:pt x="0" y="6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32" name="AutoShape 112"/>
          <p:cNvSpPr>
            <a:spLocks noChangeArrowheads="1"/>
          </p:cNvSpPr>
          <p:nvPr/>
        </p:nvSpPr>
        <p:spPr bwMode="auto">
          <a:xfrm>
            <a:off x="2911253" y="3111510"/>
            <a:ext cx="220132" cy="77638"/>
          </a:xfrm>
          <a:prstGeom prst="wave">
            <a:avLst>
              <a:gd name="adj1" fmla="val 20644"/>
              <a:gd name="adj2" fmla="val -829"/>
            </a:avLst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pic>
        <p:nvPicPr>
          <p:cNvPr id="33" name="Picture 1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045" y="2015824"/>
            <a:ext cx="9842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ectangle 133"/>
          <p:cNvSpPr>
            <a:spLocks noChangeArrowheads="1"/>
          </p:cNvSpPr>
          <p:nvPr/>
        </p:nvSpPr>
        <p:spPr bwMode="auto">
          <a:xfrm>
            <a:off x="2097708" y="2274586"/>
            <a:ext cx="169862" cy="73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35" name="Freeform 134"/>
          <p:cNvSpPr>
            <a:spLocks/>
          </p:cNvSpPr>
          <p:nvPr/>
        </p:nvSpPr>
        <p:spPr bwMode="auto">
          <a:xfrm>
            <a:off x="2194545" y="2304749"/>
            <a:ext cx="217487" cy="215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82" y="0"/>
              </a:cxn>
              <a:cxn ang="0">
                <a:pos x="182" y="136"/>
              </a:cxn>
            </a:cxnLst>
            <a:rect l="0" t="0" r="r" b="b"/>
            <a:pathLst>
              <a:path w="182" h="136">
                <a:moveTo>
                  <a:pt x="0" y="0"/>
                </a:moveTo>
                <a:lnTo>
                  <a:pt x="182" y="0"/>
                </a:lnTo>
                <a:lnTo>
                  <a:pt x="182" y="136"/>
                </a:lnTo>
              </a:path>
            </a:pathLst>
          </a:custGeom>
          <a:noFill/>
          <a:ln w="76200" cmpd="sng">
            <a:solidFill>
              <a:srgbClr val="9966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sp>
        <p:nvSpPr>
          <p:cNvPr id="36" name="Line 135"/>
          <p:cNvSpPr>
            <a:spLocks noChangeShapeType="1"/>
          </p:cNvSpPr>
          <p:nvPr/>
        </p:nvSpPr>
        <p:spPr bwMode="auto">
          <a:xfrm>
            <a:off x="1043608" y="2520649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pl-PL"/>
          </a:p>
        </p:txBody>
      </p:sp>
      <p:grpSp>
        <p:nvGrpSpPr>
          <p:cNvPr id="13" name="Group 136"/>
          <p:cNvGrpSpPr>
            <a:grpSpLocks/>
          </p:cNvGrpSpPr>
          <p:nvPr/>
        </p:nvGrpSpPr>
        <p:grpSpPr bwMode="auto">
          <a:xfrm>
            <a:off x="2267570" y="2106311"/>
            <a:ext cx="107950" cy="252412"/>
            <a:chOff x="2336" y="2659"/>
            <a:chExt cx="68" cy="159"/>
          </a:xfrm>
        </p:grpSpPr>
        <p:sp>
          <p:nvSpPr>
            <p:cNvPr id="38" name="AutoShape 137"/>
            <p:cNvSpPr>
              <a:spLocks noChangeArrowheads="1"/>
            </p:cNvSpPr>
            <p:nvPr/>
          </p:nvSpPr>
          <p:spPr bwMode="auto">
            <a:xfrm rot="5400000">
              <a:off x="2336" y="2750"/>
              <a:ext cx="68" cy="68"/>
            </a:xfrm>
            <a:prstGeom prst="flowChartCollat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9" name="Oval 138"/>
            <p:cNvSpPr>
              <a:spLocks noChangeArrowheads="1"/>
            </p:cNvSpPr>
            <p:nvPr/>
          </p:nvSpPr>
          <p:spPr bwMode="auto">
            <a:xfrm>
              <a:off x="2336" y="2659"/>
              <a:ext cx="68" cy="6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600"/>
                <a:t>M</a:t>
              </a:r>
            </a:p>
          </p:txBody>
        </p:sp>
        <p:sp>
          <p:nvSpPr>
            <p:cNvPr id="40" name="Freeform 139"/>
            <p:cNvSpPr>
              <a:spLocks/>
            </p:cNvSpPr>
            <p:nvPr/>
          </p:nvSpPr>
          <p:spPr bwMode="auto">
            <a:xfrm>
              <a:off x="2372" y="2726"/>
              <a:ext cx="1" cy="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"/>
                </a:cxn>
              </a:cxnLst>
              <a:rect l="0" t="0" r="r" b="b"/>
              <a:pathLst>
                <a:path w="1" h="61">
                  <a:moveTo>
                    <a:pt x="0" y="0"/>
                  </a:moveTo>
                  <a:lnTo>
                    <a:pt x="0" y="6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41" name="Text Box 140"/>
          <p:cNvSpPr txBox="1">
            <a:spLocks noChangeArrowheads="1"/>
          </p:cNvSpPr>
          <p:nvPr/>
        </p:nvSpPr>
        <p:spPr bwMode="auto">
          <a:xfrm>
            <a:off x="755576" y="2520624"/>
            <a:ext cx="13684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600" dirty="0">
                <a:latin typeface="Verdana" pitchFamily="34" charset="0"/>
              </a:rPr>
              <a:t>System kontroli </a:t>
            </a:r>
            <a:br>
              <a:rPr lang="pl-PL" sz="600" dirty="0">
                <a:latin typeface="Verdana" pitchFamily="34" charset="0"/>
              </a:rPr>
            </a:br>
            <a:r>
              <a:rPr lang="pl-PL" sz="600" dirty="0">
                <a:latin typeface="Verdana" pitchFamily="34" charset="0"/>
              </a:rPr>
              <a:t>ważenie i pomiar poziomu</a:t>
            </a:r>
          </a:p>
        </p:txBody>
      </p:sp>
      <p:sp>
        <p:nvSpPr>
          <p:cNvPr id="42" name="Text Box 141"/>
          <p:cNvSpPr txBox="1">
            <a:spLocks noChangeArrowheads="1"/>
          </p:cNvSpPr>
          <p:nvPr/>
        </p:nvSpPr>
        <p:spPr bwMode="auto">
          <a:xfrm>
            <a:off x="2483768" y="2304600"/>
            <a:ext cx="5762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dirty="0"/>
              <a:t>Mieszadło</a:t>
            </a:r>
          </a:p>
        </p:txBody>
      </p:sp>
      <p:grpSp>
        <p:nvGrpSpPr>
          <p:cNvPr id="15" name="Grupa 59"/>
          <p:cNvGrpSpPr/>
          <p:nvPr/>
        </p:nvGrpSpPr>
        <p:grpSpPr>
          <a:xfrm>
            <a:off x="4932040" y="2520624"/>
            <a:ext cx="1440160" cy="792088"/>
            <a:chOff x="2915816" y="1268760"/>
            <a:chExt cx="1511300" cy="792162"/>
          </a:xfrm>
        </p:grpSpPr>
        <p:sp>
          <p:nvSpPr>
            <p:cNvPr id="44" name="Rectangle 6"/>
            <p:cNvSpPr>
              <a:spLocks noChangeArrowheads="1"/>
            </p:cNvSpPr>
            <p:nvPr/>
          </p:nvSpPr>
          <p:spPr bwMode="auto">
            <a:xfrm>
              <a:off x="2915816" y="1556097"/>
              <a:ext cx="1511300" cy="503237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lumMod val="75000"/>
                  </a:schemeClr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5" name="Rectangle 7"/>
            <p:cNvSpPr>
              <a:spLocks noChangeArrowheads="1"/>
            </p:cNvSpPr>
            <p:nvPr/>
          </p:nvSpPr>
          <p:spPr bwMode="auto">
            <a:xfrm>
              <a:off x="2915816" y="1268760"/>
              <a:ext cx="1511300" cy="79216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68" name="Text Box 101"/>
          <p:cNvSpPr txBox="1">
            <a:spLocks noChangeArrowheads="1"/>
          </p:cNvSpPr>
          <p:nvPr/>
        </p:nvSpPr>
        <p:spPr bwMode="auto">
          <a:xfrm>
            <a:off x="5148064" y="2520624"/>
            <a:ext cx="93610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b="1" dirty="0" smtClean="0"/>
              <a:t>ZBIORNIK ODCIEKÓW</a:t>
            </a:r>
          </a:p>
        </p:txBody>
      </p:sp>
      <p:cxnSp>
        <p:nvCxnSpPr>
          <p:cNvPr id="70" name="Łącznik łamany 69"/>
          <p:cNvCxnSpPr>
            <a:endCxn id="66" idx="2"/>
          </p:cNvCxnSpPr>
          <p:nvPr/>
        </p:nvCxnSpPr>
        <p:spPr>
          <a:xfrm rot="16200000" flipV="1">
            <a:off x="4571715" y="2664355"/>
            <a:ext cx="504626" cy="504056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Łącznik łamany 72"/>
          <p:cNvCxnSpPr/>
          <p:nvPr/>
        </p:nvCxnSpPr>
        <p:spPr>
          <a:xfrm rot="10800000" flipV="1">
            <a:off x="3635896" y="2664640"/>
            <a:ext cx="1008112" cy="432048"/>
          </a:xfrm>
          <a:prstGeom prst="bentConnector3">
            <a:avLst>
              <a:gd name="adj1" fmla="val 9934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AutoShape 23"/>
          <p:cNvSpPr>
            <a:spLocks noChangeArrowheads="1"/>
          </p:cNvSpPr>
          <p:nvPr/>
        </p:nvSpPr>
        <p:spPr bwMode="auto">
          <a:xfrm rot="5400000">
            <a:off x="4644008" y="2598570"/>
            <a:ext cx="107950" cy="107950"/>
          </a:xfrm>
          <a:prstGeom prst="flowChartCollat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18" name="Group 19"/>
          <p:cNvGrpSpPr>
            <a:grpSpLocks/>
          </p:cNvGrpSpPr>
          <p:nvPr/>
        </p:nvGrpSpPr>
        <p:grpSpPr bwMode="auto">
          <a:xfrm>
            <a:off x="3923928" y="2448616"/>
            <a:ext cx="107950" cy="252412"/>
            <a:chOff x="2336" y="2659"/>
            <a:chExt cx="68" cy="159"/>
          </a:xfrm>
        </p:grpSpPr>
        <p:sp>
          <p:nvSpPr>
            <p:cNvPr id="84" name="AutoShape 20"/>
            <p:cNvSpPr>
              <a:spLocks noChangeArrowheads="1"/>
            </p:cNvSpPr>
            <p:nvPr/>
          </p:nvSpPr>
          <p:spPr bwMode="auto">
            <a:xfrm rot="5400000">
              <a:off x="2336" y="2750"/>
              <a:ext cx="68" cy="68"/>
            </a:xfrm>
            <a:prstGeom prst="flowChartCollat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" name="Oval 21"/>
            <p:cNvSpPr>
              <a:spLocks noChangeArrowheads="1"/>
            </p:cNvSpPr>
            <p:nvPr/>
          </p:nvSpPr>
          <p:spPr bwMode="auto">
            <a:xfrm>
              <a:off x="2336" y="2659"/>
              <a:ext cx="68" cy="6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600" dirty="0"/>
                <a:t>M</a:t>
              </a:r>
            </a:p>
          </p:txBody>
        </p:sp>
        <p:sp>
          <p:nvSpPr>
            <p:cNvPr id="86" name="Freeform 22"/>
            <p:cNvSpPr>
              <a:spLocks/>
            </p:cNvSpPr>
            <p:nvPr/>
          </p:nvSpPr>
          <p:spPr bwMode="auto">
            <a:xfrm>
              <a:off x="2372" y="2726"/>
              <a:ext cx="1" cy="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"/>
                </a:cxn>
              </a:cxnLst>
              <a:rect l="0" t="0" r="r" b="b"/>
              <a:pathLst>
                <a:path w="1" h="61">
                  <a:moveTo>
                    <a:pt x="0" y="0"/>
                  </a:moveTo>
                  <a:lnTo>
                    <a:pt x="0" y="6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21" name="Group 86"/>
          <p:cNvGrpSpPr>
            <a:grpSpLocks/>
          </p:cNvGrpSpPr>
          <p:nvPr/>
        </p:nvGrpSpPr>
        <p:grpSpPr bwMode="auto">
          <a:xfrm>
            <a:off x="4763218" y="2975818"/>
            <a:ext cx="107951" cy="209550"/>
            <a:chOff x="1545" y="2610"/>
            <a:chExt cx="68" cy="132"/>
          </a:xfrm>
        </p:grpSpPr>
        <p:sp>
          <p:nvSpPr>
            <p:cNvPr id="88" name="Oval 87"/>
            <p:cNvSpPr>
              <a:spLocks noChangeArrowheads="1"/>
            </p:cNvSpPr>
            <p:nvPr/>
          </p:nvSpPr>
          <p:spPr bwMode="auto">
            <a:xfrm>
              <a:off x="1545" y="2610"/>
              <a:ext cx="68" cy="6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600" dirty="0"/>
                <a:t>F</a:t>
              </a:r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1578" y="2681"/>
              <a:ext cx="1" cy="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"/>
                </a:cxn>
              </a:cxnLst>
              <a:rect l="0" t="0" r="r" b="b"/>
              <a:pathLst>
                <a:path w="1" h="61">
                  <a:moveTo>
                    <a:pt x="0" y="0"/>
                  </a:moveTo>
                  <a:lnTo>
                    <a:pt x="0" y="6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22" name="Group 16"/>
          <p:cNvGrpSpPr>
            <a:grpSpLocks/>
          </p:cNvGrpSpPr>
          <p:nvPr/>
        </p:nvGrpSpPr>
        <p:grpSpPr bwMode="auto">
          <a:xfrm flipH="1">
            <a:off x="4427984" y="2592632"/>
            <a:ext cx="144016" cy="142875"/>
            <a:chOff x="1973" y="3113"/>
            <a:chExt cx="91" cy="90"/>
          </a:xfrm>
        </p:grpSpPr>
        <p:sp>
          <p:nvSpPr>
            <p:cNvPr id="66" name="Oval 17"/>
            <p:cNvSpPr>
              <a:spLocks noChangeArrowheads="1"/>
            </p:cNvSpPr>
            <p:nvPr/>
          </p:nvSpPr>
          <p:spPr bwMode="auto">
            <a:xfrm>
              <a:off x="1973" y="3113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7" name="Freeform 18"/>
            <p:cNvSpPr>
              <a:spLocks/>
            </p:cNvSpPr>
            <p:nvPr/>
          </p:nvSpPr>
          <p:spPr bwMode="auto">
            <a:xfrm>
              <a:off x="1996" y="3116"/>
              <a:ext cx="68" cy="7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78"/>
                </a:cxn>
                <a:cxn ang="0">
                  <a:pos x="68" y="42"/>
                </a:cxn>
                <a:cxn ang="0">
                  <a:pos x="2" y="0"/>
                </a:cxn>
              </a:cxnLst>
              <a:rect l="0" t="0" r="r" b="b"/>
              <a:pathLst>
                <a:path w="68" h="78">
                  <a:moveTo>
                    <a:pt x="2" y="0"/>
                  </a:moveTo>
                  <a:lnTo>
                    <a:pt x="0" y="78"/>
                  </a:lnTo>
                  <a:lnTo>
                    <a:pt x="68" y="4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90" name="Text Box 101"/>
          <p:cNvSpPr txBox="1">
            <a:spLocks noChangeArrowheads="1"/>
          </p:cNvSpPr>
          <p:nvPr/>
        </p:nvSpPr>
        <p:spPr bwMode="auto">
          <a:xfrm>
            <a:off x="4211960" y="1861353"/>
            <a:ext cx="93610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b="1" dirty="0" smtClean="0"/>
              <a:t>SBR</a:t>
            </a:r>
            <a:endParaRPr lang="pl-PL" sz="600" b="1" baseline="30000" dirty="0"/>
          </a:p>
        </p:txBody>
      </p:sp>
      <p:cxnSp>
        <p:nvCxnSpPr>
          <p:cNvPr id="92" name="Łącznik łamany 91"/>
          <p:cNvCxnSpPr/>
          <p:nvPr/>
        </p:nvCxnSpPr>
        <p:spPr>
          <a:xfrm rot="5400000" flipH="1" flipV="1">
            <a:off x="3743908" y="2052572"/>
            <a:ext cx="936104" cy="288032"/>
          </a:xfrm>
          <a:prstGeom prst="bentConnector3">
            <a:avLst>
              <a:gd name="adj1" fmla="val 1273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19"/>
          <p:cNvGrpSpPr>
            <a:grpSpLocks/>
          </p:cNvGrpSpPr>
          <p:nvPr/>
        </p:nvGrpSpPr>
        <p:grpSpPr bwMode="auto">
          <a:xfrm rot="-5400000">
            <a:off x="3924151" y="2016345"/>
            <a:ext cx="107950" cy="252412"/>
            <a:chOff x="2336" y="2659"/>
            <a:chExt cx="68" cy="159"/>
          </a:xfrm>
        </p:grpSpPr>
        <p:sp>
          <p:nvSpPr>
            <p:cNvPr id="96" name="AutoShape 20"/>
            <p:cNvSpPr>
              <a:spLocks noChangeArrowheads="1"/>
            </p:cNvSpPr>
            <p:nvPr/>
          </p:nvSpPr>
          <p:spPr bwMode="auto">
            <a:xfrm rot="5400000">
              <a:off x="2336" y="2750"/>
              <a:ext cx="68" cy="68"/>
            </a:xfrm>
            <a:prstGeom prst="flowChartCollat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7" name="Oval 21"/>
            <p:cNvSpPr>
              <a:spLocks noChangeArrowheads="1"/>
            </p:cNvSpPr>
            <p:nvPr/>
          </p:nvSpPr>
          <p:spPr bwMode="auto">
            <a:xfrm>
              <a:off x="2336" y="2659"/>
              <a:ext cx="68" cy="6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600" dirty="0"/>
                <a:t>M</a:t>
              </a:r>
            </a:p>
          </p:txBody>
        </p:sp>
        <p:sp>
          <p:nvSpPr>
            <p:cNvPr id="98" name="Freeform 22"/>
            <p:cNvSpPr>
              <a:spLocks/>
            </p:cNvSpPr>
            <p:nvPr/>
          </p:nvSpPr>
          <p:spPr bwMode="auto">
            <a:xfrm>
              <a:off x="2372" y="2726"/>
              <a:ext cx="1" cy="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"/>
                </a:cxn>
              </a:cxnLst>
              <a:rect l="0" t="0" r="r" b="b"/>
              <a:pathLst>
                <a:path w="1" h="61">
                  <a:moveTo>
                    <a:pt x="0" y="0"/>
                  </a:moveTo>
                  <a:lnTo>
                    <a:pt x="0" y="6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99" name="AutoShape 23"/>
          <p:cNvSpPr>
            <a:spLocks noChangeArrowheads="1"/>
          </p:cNvSpPr>
          <p:nvPr/>
        </p:nvSpPr>
        <p:spPr bwMode="auto">
          <a:xfrm>
            <a:off x="3995936" y="2304600"/>
            <a:ext cx="107950" cy="107950"/>
          </a:xfrm>
          <a:prstGeom prst="flowChartCollat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cxnSp>
        <p:nvCxnSpPr>
          <p:cNvPr id="101" name="Łącznik łamany 100"/>
          <p:cNvCxnSpPr/>
          <p:nvPr/>
        </p:nvCxnSpPr>
        <p:spPr>
          <a:xfrm>
            <a:off x="3664915" y="3305179"/>
            <a:ext cx="2735885" cy="219456"/>
          </a:xfrm>
          <a:prstGeom prst="bentConnector3">
            <a:avLst>
              <a:gd name="adj1" fmla="val -53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 Box 140"/>
          <p:cNvSpPr txBox="1">
            <a:spLocks noChangeArrowheads="1"/>
          </p:cNvSpPr>
          <p:nvPr/>
        </p:nvSpPr>
        <p:spPr bwMode="auto">
          <a:xfrm>
            <a:off x="4946650" y="3526952"/>
            <a:ext cx="17973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dirty="0" smtClean="0">
                <a:latin typeface="Verdana" pitchFamily="34" charset="0"/>
              </a:rPr>
              <a:t>Spust  do kanalizacji wewnętrznej- awaryjny</a:t>
            </a:r>
            <a:endParaRPr lang="pl-PL" sz="600" dirty="0">
              <a:latin typeface="Verdana" pitchFamily="34" charset="0"/>
            </a:endParaRPr>
          </a:p>
        </p:txBody>
      </p:sp>
      <p:sp>
        <p:nvSpPr>
          <p:cNvPr id="110" name="AutoShape 23"/>
          <p:cNvSpPr>
            <a:spLocks noChangeArrowheads="1"/>
          </p:cNvSpPr>
          <p:nvPr/>
        </p:nvSpPr>
        <p:spPr bwMode="auto">
          <a:xfrm>
            <a:off x="6108410" y="3362774"/>
            <a:ext cx="107950" cy="107950"/>
          </a:xfrm>
          <a:prstGeom prst="flowChartCollat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4" name="AutoShape 23"/>
          <p:cNvSpPr>
            <a:spLocks noChangeArrowheads="1"/>
          </p:cNvSpPr>
          <p:nvPr/>
        </p:nvSpPr>
        <p:spPr bwMode="auto">
          <a:xfrm>
            <a:off x="3591327" y="3370090"/>
            <a:ext cx="107950" cy="107950"/>
          </a:xfrm>
          <a:prstGeom prst="flowChartCollat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9" name="Dowolny kształt 118"/>
          <p:cNvSpPr/>
          <p:nvPr/>
        </p:nvSpPr>
        <p:spPr>
          <a:xfrm>
            <a:off x="4769510" y="1790374"/>
            <a:ext cx="1674698" cy="2096807"/>
          </a:xfrm>
          <a:custGeom>
            <a:avLst/>
            <a:gdLst>
              <a:gd name="connsiteX0" fmla="*/ 299923 w 1426464"/>
              <a:gd name="connsiteY0" fmla="*/ 0 h 1675181"/>
              <a:gd name="connsiteX1" fmla="*/ 1426464 w 1426464"/>
              <a:gd name="connsiteY1" fmla="*/ 14630 h 1675181"/>
              <a:gd name="connsiteX2" fmla="*/ 1426464 w 1426464"/>
              <a:gd name="connsiteY2" fmla="*/ 1675181 h 1675181"/>
              <a:gd name="connsiteX3" fmla="*/ 0 w 1426464"/>
              <a:gd name="connsiteY3" fmla="*/ 1602029 h 1675181"/>
              <a:gd name="connsiteX0" fmla="*/ 299923 w 1447926"/>
              <a:gd name="connsiteY0" fmla="*/ 0 h 1602029"/>
              <a:gd name="connsiteX1" fmla="*/ 1426464 w 1447926"/>
              <a:gd name="connsiteY1" fmla="*/ 14630 h 1602029"/>
              <a:gd name="connsiteX2" fmla="*/ 1447926 w 1447926"/>
              <a:gd name="connsiteY2" fmla="*/ 1591499 h 1602029"/>
              <a:gd name="connsiteX3" fmla="*/ 0 w 1447926"/>
              <a:gd name="connsiteY3" fmla="*/ 1602029 h 1602029"/>
              <a:gd name="connsiteX0" fmla="*/ 299923 w 1447926"/>
              <a:gd name="connsiteY0" fmla="*/ 0 h 1602029"/>
              <a:gd name="connsiteX1" fmla="*/ 1447926 w 1447926"/>
              <a:gd name="connsiteY1" fmla="*/ 7323 h 1602029"/>
              <a:gd name="connsiteX2" fmla="*/ 1447926 w 1447926"/>
              <a:gd name="connsiteY2" fmla="*/ 1591499 h 1602029"/>
              <a:gd name="connsiteX3" fmla="*/ 0 w 1447926"/>
              <a:gd name="connsiteY3" fmla="*/ 1602029 h 1602029"/>
              <a:gd name="connsiteX0" fmla="*/ 299923 w 1447926"/>
              <a:gd name="connsiteY0" fmla="*/ 0 h 1602029"/>
              <a:gd name="connsiteX1" fmla="*/ 1447926 w 1447926"/>
              <a:gd name="connsiteY1" fmla="*/ 7323 h 1602029"/>
              <a:gd name="connsiteX2" fmla="*/ 1447926 w 1447926"/>
              <a:gd name="connsiteY2" fmla="*/ 1591499 h 1602029"/>
              <a:gd name="connsiteX3" fmla="*/ 0 w 1447926"/>
              <a:gd name="connsiteY3" fmla="*/ 1602029 h 1602029"/>
              <a:gd name="connsiteX0" fmla="*/ 299923 w 1447926"/>
              <a:gd name="connsiteY0" fmla="*/ 1 h 1602030"/>
              <a:gd name="connsiteX1" fmla="*/ 295798 w 1447926"/>
              <a:gd name="connsiteY1" fmla="*/ 0 h 1602030"/>
              <a:gd name="connsiteX2" fmla="*/ 1447926 w 1447926"/>
              <a:gd name="connsiteY2" fmla="*/ 7324 h 1602030"/>
              <a:gd name="connsiteX3" fmla="*/ 1447926 w 1447926"/>
              <a:gd name="connsiteY3" fmla="*/ 1591500 h 1602030"/>
              <a:gd name="connsiteX4" fmla="*/ 0 w 1447926"/>
              <a:gd name="connsiteY4" fmla="*/ 1602030 h 1602030"/>
              <a:gd name="connsiteX0" fmla="*/ 299923 w 1447926"/>
              <a:gd name="connsiteY0" fmla="*/ 1 h 1602030"/>
              <a:gd name="connsiteX1" fmla="*/ 295798 w 1447926"/>
              <a:gd name="connsiteY1" fmla="*/ 0 h 1602030"/>
              <a:gd name="connsiteX2" fmla="*/ 1447926 w 1447926"/>
              <a:gd name="connsiteY2" fmla="*/ 138428 h 1602030"/>
              <a:gd name="connsiteX3" fmla="*/ 1447926 w 1447926"/>
              <a:gd name="connsiteY3" fmla="*/ 1591500 h 1602030"/>
              <a:gd name="connsiteX4" fmla="*/ 0 w 1447926"/>
              <a:gd name="connsiteY4" fmla="*/ 1602030 h 1602030"/>
              <a:gd name="connsiteX0" fmla="*/ 299923 w 1447926"/>
              <a:gd name="connsiteY0" fmla="*/ 0 h 1602029"/>
              <a:gd name="connsiteX1" fmla="*/ 295798 w 1447926"/>
              <a:gd name="connsiteY1" fmla="*/ 69213 h 1602029"/>
              <a:gd name="connsiteX2" fmla="*/ 1447926 w 1447926"/>
              <a:gd name="connsiteY2" fmla="*/ 138427 h 1602029"/>
              <a:gd name="connsiteX3" fmla="*/ 1447926 w 1447926"/>
              <a:gd name="connsiteY3" fmla="*/ 1591499 h 1602029"/>
              <a:gd name="connsiteX4" fmla="*/ 0 w 1447926"/>
              <a:gd name="connsiteY4" fmla="*/ 1602029 h 1602029"/>
              <a:gd name="connsiteX0" fmla="*/ 299923 w 1447926"/>
              <a:gd name="connsiteY0" fmla="*/ 0 h 1602029"/>
              <a:gd name="connsiteX1" fmla="*/ 295798 w 1447926"/>
              <a:gd name="connsiteY1" fmla="*/ 276853 h 1602029"/>
              <a:gd name="connsiteX2" fmla="*/ 1447926 w 1447926"/>
              <a:gd name="connsiteY2" fmla="*/ 138427 h 1602029"/>
              <a:gd name="connsiteX3" fmla="*/ 1447926 w 1447926"/>
              <a:gd name="connsiteY3" fmla="*/ 1591499 h 1602029"/>
              <a:gd name="connsiteX4" fmla="*/ 0 w 1447926"/>
              <a:gd name="connsiteY4" fmla="*/ 1602029 h 1602029"/>
              <a:gd name="connsiteX0" fmla="*/ 299923 w 1447926"/>
              <a:gd name="connsiteY0" fmla="*/ 0 h 1602029"/>
              <a:gd name="connsiteX1" fmla="*/ 295798 w 1447926"/>
              <a:gd name="connsiteY1" fmla="*/ 276853 h 1602029"/>
              <a:gd name="connsiteX2" fmla="*/ 1447926 w 1447926"/>
              <a:gd name="connsiteY2" fmla="*/ 276853 h 1602029"/>
              <a:gd name="connsiteX3" fmla="*/ 1447926 w 1447926"/>
              <a:gd name="connsiteY3" fmla="*/ 1591499 h 1602029"/>
              <a:gd name="connsiteX4" fmla="*/ 0 w 1447926"/>
              <a:gd name="connsiteY4" fmla="*/ 1602029 h 1602029"/>
              <a:gd name="connsiteX0" fmla="*/ 299923 w 1447926"/>
              <a:gd name="connsiteY0" fmla="*/ 0 h 1602029"/>
              <a:gd name="connsiteX1" fmla="*/ 439814 w 1447926"/>
              <a:gd name="connsiteY1" fmla="*/ 276853 h 1602029"/>
              <a:gd name="connsiteX2" fmla="*/ 1447926 w 1447926"/>
              <a:gd name="connsiteY2" fmla="*/ 276853 h 1602029"/>
              <a:gd name="connsiteX3" fmla="*/ 1447926 w 1447926"/>
              <a:gd name="connsiteY3" fmla="*/ 1591499 h 1602029"/>
              <a:gd name="connsiteX4" fmla="*/ 0 w 1447926"/>
              <a:gd name="connsiteY4" fmla="*/ 1602029 h 1602029"/>
              <a:gd name="connsiteX0" fmla="*/ 299923 w 1447926"/>
              <a:gd name="connsiteY0" fmla="*/ 1 h 1602030"/>
              <a:gd name="connsiteX1" fmla="*/ 439814 w 1447926"/>
              <a:gd name="connsiteY1" fmla="*/ 0 h 1602030"/>
              <a:gd name="connsiteX2" fmla="*/ 439814 w 1447926"/>
              <a:gd name="connsiteY2" fmla="*/ 276854 h 1602030"/>
              <a:gd name="connsiteX3" fmla="*/ 1447926 w 1447926"/>
              <a:gd name="connsiteY3" fmla="*/ 276854 h 1602030"/>
              <a:gd name="connsiteX4" fmla="*/ 1447926 w 1447926"/>
              <a:gd name="connsiteY4" fmla="*/ 1591500 h 1602030"/>
              <a:gd name="connsiteX5" fmla="*/ 0 w 1447926"/>
              <a:gd name="connsiteY5" fmla="*/ 1602030 h 1602030"/>
              <a:gd name="connsiteX0" fmla="*/ 364165 w 1512168"/>
              <a:gd name="connsiteY0" fmla="*/ 1 h 1591909"/>
              <a:gd name="connsiteX1" fmla="*/ 504056 w 1512168"/>
              <a:gd name="connsiteY1" fmla="*/ 0 h 1591909"/>
              <a:gd name="connsiteX2" fmla="*/ 504056 w 1512168"/>
              <a:gd name="connsiteY2" fmla="*/ 276854 h 1591909"/>
              <a:gd name="connsiteX3" fmla="*/ 1512168 w 1512168"/>
              <a:gd name="connsiteY3" fmla="*/ 276854 h 1591909"/>
              <a:gd name="connsiteX4" fmla="*/ 1512168 w 1512168"/>
              <a:gd name="connsiteY4" fmla="*/ 1591500 h 1591909"/>
              <a:gd name="connsiteX5" fmla="*/ 0 w 1512168"/>
              <a:gd name="connsiteY5" fmla="*/ 1591909 h 1591909"/>
              <a:gd name="connsiteX0" fmla="*/ 526695 w 1674698"/>
              <a:gd name="connsiteY0" fmla="*/ 1107 h 1593015"/>
              <a:gd name="connsiteX1" fmla="*/ 0 w 1674698"/>
              <a:gd name="connsiteY1" fmla="*/ 0 h 1593015"/>
              <a:gd name="connsiteX2" fmla="*/ 666586 w 1674698"/>
              <a:gd name="connsiteY2" fmla="*/ 1106 h 1593015"/>
              <a:gd name="connsiteX3" fmla="*/ 666586 w 1674698"/>
              <a:gd name="connsiteY3" fmla="*/ 277960 h 1593015"/>
              <a:gd name="connsiteX4" fmla="*/ 1674698 w 1674698"/>
              <a:gd name="connsiteY4" fmla="*/ 277960 h 1593015"/>
              <a:gd name="connsiteX5" fmla="*/ 1674698 w 1674698"/>
              <a:gd name="connsiteY5" fmla="*/ 1592606 h 1593015"/>
              <a:gd name="connsiteX6" fmla="*/ 162530 w 1674698"/>
              <a:gd name="connsiteY6" fmla="*/ 1593015 h 1593015"/>
              <a:gd name="connsiteX0" fmla="*/ 526695 w 1674698"/>
              <a:gd name="connsiteY0" fmla="*/ 1107 h 1937549"/>
              <a:gd name="connsiteX1" fmla="*/ 0 w 1674698"/>
              <a:gd name="connsiteY1" fmla="*/ 0 h 1937549"/>
              <a:gd name="connsiteX2" fmla="*/ 666586 w 1674698"/>
              <a:gd name="connsiteY2" fmla="*/ 1106 h 1937549"/>
              <a:gd name="connsiteX3" fmla="*/ 666586 w 1674698"/>
              <a:gd name="connsiteY3" fmla="*/ 277960 h 1937549"/>
              <a:gd name="connsiteX4" fmla="*/ 1674698 w 1674698"/>
              <a:gd name="connsiteY4" fmla="*/ 277960 h 1937549"/>
              <a:gd name="connsiteX5" fmla="*/ 1674698 w 1674698"/>
              <a:gd name="connsiteY5" fmla="*/ 1592606 h 1937549"/>
              <a:gd name="connsiteX6" fmla="*/ 1669461 w 1674698"/>
              <a:gd name="connsiteY6" fmla="*/ 1937549 h 193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4698" h="1937549">
                <a:moveTo>
                  <a:pt x="526695" y="1107"/>
                </a:moveTo>
                <a:lnTo>
                  <a:pt x="0" y="0"/>
                </a:lnTo>
                <a:lnTo>
                  <a:pt x="666586" y="1106"/>
                </a:lnTo>
                <a:lnTo>
                  <a:pt x="666586" y="277960"/>
                </a:lnTo>
                <a:lnTo>
                  <a:pt x="1674698" y="277960"/>
                </a:lnTo>
                <a:lnTo>
                  <a:pt x="1674698" y="1592606"/>
                </a:lnTo>
                <a:cubicBezTo>
                  <a:pt x="1672952" y="1707587"/>
                  <a:pt x="1671207" y="1822568"/>
                  <a:pt x="1669461" y="1937549"/>
                </a:cubicBezTo>
              </a:path>
            </a:pathLst>
          </a:cu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0" name="Text Box 140"/>
          <p:cNvSpPr txBox="1">
            <a:spLocks noChangeArrowheads="1"/>
          </p:cNvSpPr>
          <p:nvPr/>
        </p:nvSpPr>
        <p:spPr bwMode="auto">
          <a:xfrm>
            <a:off x="5404346" y="1770952"/>
            <a:ext cx="13681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dirty="0" smtClean="0">
                <a:latin typeface="Verdana" pitchFamily="34" charset="0"/>
              </a:rPr>
              <a:t>Ścieki oczyszczone </a:t>
            </a:r>
            <a:br>
              <a:rPr lang="pl-PL" sz="600" dirty="0" smtClean="0">
                <a:latin typeface="Verdana" pitchFamily="34" charset="0"/>
              </a:rPr>
            </a:br>
            <a:r>
              <a:rPr lang="pl-PL" sz="600" dirty="0" smtClean="0">
                <a:latin typeface="Verdana" pitchFamily="34" charset="0"/>
              </a:rPr>
              <a:t>do kanalizacji wewnętrznej</a:t>
            </a:r>
            <a:endParaRPr lang="pl-PL" sz="600" dirty="0">
              <a:latin typeface="Verdana" pitchFamily="34" charset="0"/>
            </a:endParaRPr>
          </a:p>
        </p:txBody>
      </p:sp>
      <p:cxnSp>
        <p:nvCxnSpPr>
          <p:cNvPr id="1034" name="Łącznik prosty 1033"/>
          <p:cNvCxnSpPr/>
          <p:nvPr/>
        </p:nvCxnSpPr>
        <p:spPr>
          <a:xfrm>
            <a:off x="3951970" y="3311493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8" name="AutoShape 76"/>
          <p:cNvSpPr>
            <a:spLocks noChangeArrowheads="1"/>
          </p:cNvSpPr>
          <p:nvPr/>
        </p:nvSpPr>
        <p:spPr bwMode="auto">
          <a:xfrm>
            <a:off x="3099207" y="3617406"/>
            <a:ext cx="905393" cy="1143498"/>
          </a:xfrm>
          <a:prstGeom prst="octagon">
            <a:avLst>
              <a:gd name="adj" fmla="val 29287"/>
            </a:avLst>
          </a:prstGeom>
          <a:blipFill dpi="0" rotWithShape="1">
            <a:blip r:embed="rId3" cstate="print">
              <a:alphaModFix amt="56000"/>
            </a:blip>
            <a:srcRect/>
            <a:tile tx="0" ty="0" sx="100000" sy="100000" flip="none" algn="tl"/>
          </a:blip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pl-PL" sz="800" b="1" dirty="0"/>
              <a:t>WZKF</a:t>
            </a:r>
          </a:p>
        </p:txBody>
      </p:sp>
      <p:sp>
        <p:nvSpPr>
          <p:cNvPr id="1044" name="Dowolny kształt 1043"/>
          <p:cNvSpPr/>
          <p:nvPr/>
        </p:nvSpPr>
        <p:spPr>
          <a:xfrm>
            <a:off x="3781958" y="3173506"/>
            <a:ext cx="1060704" cy="1287475"/>
          </a:xfrm>
          <a:custGeom>
            <a:avLst/>
            <a:gdLst>
              <a:gd name="connsiteX0" fmla="*/ 0 w 1060704"/>
              <a:gd name="connsiteY0" fmla="*/ 0 h 1082649"/>
              <a:gd name="connsiteX1" fmla="*/ 1053389 w 1060704"/>
              <a:gd name="connsiteY1" fmla="*/ 7315 h 1082649"/>
              <a:gd name="connsiteX2" fmla="*/ 1060704 w 1060704"/>
              <a:gd name="connsiteY2" fmla="*/ 1075334 h 1082649"/>
              <a:gd name="connsiteX3" fmla="*/ 256032 w 1060704"/>
              <a:gd name="connsiteY3" fmla="*/ 1082649 h 1082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0704" h="1082649">
                <a:moveTo>
                  <a:pt x="0" y="0"/>
                </a:moveTo>
                <a:lnTo>
                  <a:pt x="1053389" y="7315"/>
                </a:lnTo>
                <a:cubicBezTo>
                  <a:pt x="1055827" y="363321"/>
                  <a:pt x="1058266" y="719328"/>
                  <a:pt x="1060704" y="1075334"/>
                </a:cubicBezTo>
                <a:lnTo>
                  <a:pt x="256032" y="1082649"/>
                </a:lnTo>
              </a:path>
            </a:pathLst>
          </a:cu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grpSp>
        <p:nvGrpSpPr>
          <p:cNvPr id="26" name="Group 10"/>
          <p:cNvGrpSpPr>
            <a:grpSpLocks/>
          </p:cNvGrpSpPr>
          <p:nvPr/>
        </p:nvGrpSpPr>
        <p:grpSpPr bwMode="auto">
          <a:xfrm rot="5400000">
            <a:off x="4123269" y="4399959"/>
            <a:ext cx="485042" cy="310008"/>
            <a:chOff x="1746" y="3475"/>
            <a:chExt cx="363" cy="182"/>
          </a:xfrm>
        </p:grpSpPr>
        <p:sp>
          <p:nvSpPr>
            <p:cNvPr id="1046" name="Rectangle 11"/>
            <p:cNvSpPr>
              <a:spLocks noChangeArrowheads="1"/>
            </p:cNvSpPr>
            <p:nvPr/>
          </p:nvSpPr>
          <p:spPr bwMode="auto">
            <a:xfrm>
              <a:off x="1746" y="3475"/>
              <a:ext cx="227" cy="18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1791" y="3521"/>
              <a:ext cx="318" cy="91"/>
            </a:xfrm>
            <a:custGeom>
              <a:avLst/>
              <a:gdLst/>
              <a:ahLst/>
              <a:cxnLst>
                <a:cxn ang="0">
                  <a:pos x="318" y="0"/>
                </a:cxn>
                <a:cxn ang="0">
                  <a:pos x="0" y="0"/>
                </a:cxn>
                <a:cxn ang="0">
                  <a:pos x="136" y="45"/>
                </a:cxn>
                <a:cxn ang="0">
                  <a:pos x="0" y="91"/>
                </a:cxn>
                <a:cxn ang="0">
                  <a:pos x="318" y="91"/>
                </a:cxn>
              </a:cxnLst>
              <a:rect l="0" t="0" r="r" b="b"/>
              <a:pathLst>
                <a:path w="318" h="91">
                  <a:moveTo>
                    <a:pt x="318" y="0"/>
                  </a:moveTo>
                  <a:lnTo>
                    <a:pt x="0" y="0"/>
                  </a:lnTo>
                  <a:lnTo>
                    <a:pt x="136" y="45"/>
                  </a:lnTo>
                  <a:lnTo>
                    <a:pt x="0" y="91"/>
                  </a:lnTo>
                  <a:lnTo>
                    <a:pt x="318" y="91"/>
                  </a:lnTo>
                </a:path>
              </a:pathLst>
            </a:custGeom>
            <a:noFill/>
            <a:ln w="9525">
              <a:solidFill>
                <a:srgbClr val="FF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31" name="Group 16"/>
          <p:cNvGrpSpPr>
            <a:grpSpLocks/>
          </p:cNvGrpSpPr>
          <p:nvPr/>
        </p:nvGrpSpPr>
        <p:grpSpPr bwMode="auto">
          <a:xfrm flipH="1">
            <a:off x="4616960" y="4398267"/>
            <a:ext cx="144016" cy="142875"/>
            <a:chOff x="1973" y="3113"/>
            <a:chExt cx="91" cy="90"/>
          </a:xfrm>
        </p:grpSpPr>
        <p:sp>
          <p:nvSpPr>
            <p:cNvPr id="1052" name="Oval 17"/>
            <p:cNvSpPr>
              <a:spLocks noChangeArrowheads="1"/>
            </p:cNvSpPr>
            <p:nvPr/>
          </p:nvSpPr>
          <p:spPr bwMode="auto">
            <a:xfrm>
              <a:off x="1973" y="3113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1996" y="3116"/>
              <a:ext cx="68" cy="7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78"/>
                </a:cxn>
                <a:cxn ang="0">
                  <a:pos x="68" y="42"/>
                </a:cxn>
                <a:cxn ang="0">
                  <a:pos x="2" y="0"/>
                </a:cxn>
              </a:cxnLst>
              <a:rect l="0" t="0" r="r" b="b"/>
              <a:pathLst>
                <a:path w="68" h="78">
                  <a:moveTo>
                    <a:pt x="2" y="0"/>
                  </a:moveTo>
                  <a:lnTo>
                    <a:pt x="0" y="78"/>
                  </a:lnTo>
                  <a:lnTo>
                    <a:pt x="68" y="4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1055" name="Łącznik prosty 1054"/>
          <p:cNvCxnSpPr>
            <a:stCxn id="1038" idx="0"/>
          </p:cNvCxnSpPr>
          <p:nvPr/>
        </p:nvCxnSpPr>
        <p:spPr>
          <a:xfrm>
            <a:off x="4004600" y="3882568"/>
            <a:ext cx="830747" cy="512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8" name="Łącznik łamany 1057"/>
          <p:cNvCxnSpPr/>
          <p:nvPr/>
        </p:nvCxnSpPr>
        <p:spPr>
          <a:xfrm flipV="1">
            <a:off x="6203290" y="2405410"/>
            <a:ext cx="885139" cy="263347"/>
          </a:xfrm>
          <a:prstGeom prst="bentConnector3">
            <a:avLst>
              <a:gd name="adj1" fmla="val 50000"/>
            </a:avLst>
          </a:prstGeom>
          <a:ln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0" name="Text Box 140"/>
          <p:cNvSpPr txBox="1">
            <a:spLocks noChangeArrowheads="1"/>
          </p:cNvSpPr>
          <p:nvPr/>
        </p:nvSpPr>
        <p:spPr bwMode="auto">
          <a:xfrm>
            <a:off x="6576048" y="2133826"/>
            <a:ext cx="13681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dirty="0" smtClean="0">
                <a:latin typeface="Verdana" pitchFamily="34" charset="0"/>
              </a:rPr>
              <a:t>Dopływ z wirówek i stacji zagęszczania mechanicznego</a:t>
            </a:r>
            <a:endParaRPr lang="pl-PL" sz="600" dirty="0">
              <a:latin typeface="Verdana" pitchFamily="34" charset="0"/>
            </a:endParaRPr>
          </a:p>
        </p:txBody>
      </p:sp>
      <p:sp>
        <p:nvSpPr>
          <p:cNvPr id="1062" name="pole tekstowe 1061"/>
          <p:cNvSpPr txBox="1"/>
          <p:nvPr/>
        </p:nvSpPr>
        <p:spPr>
          <a:xfrm>
            <a:off x="539552" y="764704"/>
            <a:ext cx="8238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SCHEMAT PRZYJĘCIA I ODZYSKU [R3] OSADÓW I ODPADÓW  BIODEGRADOWALNYCH NIE WYMAGAJĄCYCH PASTERYZACJI WRAZ Z SYSTEMEM OCZYSZCZANIA ODCIEKÓW</a:t>
            </a:r>
            <a:endParaRPr lang="pl-PL" dirty="0"/>
          </a:p>
        </p:txBody>
      </p:sp>
      <p:cxnSp>
        <p:nvCxnSpPr>
          <p:cNvPr id="1064" name="Łącznik prosty ze strzałką 1063"/>
          <p:cNvCxnSpPr>
            <a:stCxn id="383" idx="0"/>
          </p:cNvCxnSpPr>
          <p:nvPr/>
        </p:nvCxnSpPr>
        <p:spPr>
          <a:xfrm flipV="1">
            <a:off x="5041075" y="2336474"/>
            <a:ext cx="1112075" cy="77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3" name="Text Box 140"/>
          <p:cNvSpPr txBox="1">
            <a:spLocks noChangeArrowheads="1"/>
          </p:cNvSpPr>
          <p:nvPr/>
        </p:nvSpPr>
        <p:spPr bwMode="auto">
          <a:xfrm>
            <a:off x="4470896" y="2336102"/>
            <a:ext cx="222200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dirty="0" smtClean="0">
                <a:latin typeface="Verdana" pitchFamily="34" charset="0"/>
              </a:rPr>
              <a:t>Osad do zbiornika osadów niezagęszczonych</a:t>
            </a:r>
            <a:endParaRPr lang="pl-PL" sz="600" dirty="0">
              <a:latin typeface="Verdana" pitchFamily="34" charset="0"/>
            </a:endParaRPr>
          </a:p>
        </p:txBody>
      </p:sp>
      <p:sp>
        <p:nvSpPr>
          <p:cNvPr id="1074" name="AutoShape 23"/>
          <p:cNvSpPr>
            <a:spLocks noChangeArrowheads="1"/>
          </p:cNvSpPr>
          <p:nvPr/>
        </p:nvSpPr>
        <p:spPr bwMode="auto">
          <a:xfrm rot="5400000">
            <a:off x="5190108" y="2281482"/>
            <a:ext cx="107950" cy="107950"/>
          </a:xfrm>
          <a:prstGeom prst="flowChartCollat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37" name="Group 86"/>
          <p:cNvGrpSpPr>
            <a:grpSpLocks/>
          </p:cNvGrpSpPr>
          <p:nvPr/>
        </p:nvGrpSpPr>
        <p:grpSpPr bwMode="auto">
          <a:xfrm>
            <a:off x="5509518" y="2124766"/>
            <a:ext cx="107950" cy="203200"/>
            <a:chOff x="1542" y="2614"/>
            <a:chExt cx="68" cy="128"/>
          </a:xfrm>
        </p:grpSpPr>
        <p:sp>
          <p:nvSpPr>
            <p:cNvPr id="1076" name="Oval 87"/>
            <p:cNvSpPr>
              <a:spLocks noChangeArrowheads="1"/>
            </p:cNvSpPr>
            <p:nvPr/>
          </p:nvSpPr>
          <p:spPr bwMode="auto">
            <a:xfrm>
              <a:off x="1542" y="2614"/>
              <a:ext cx="68" cy="6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600"/>
                <a:t>F</a:t>
              </a:r>
            </a:p>
          </p:txBody>
        </p:sp>
        <p:sp>
          <p:nvSpPr>
            <p:cNvPr id="1077" name="Freeform 88"/>
            <p:cNvSpPr>
              <a:spLocks/>
            </p:cNvSpPr>
            <p:nvPr/>
          </p:nvSpPr>
          <p:spPr bwMode="auto">
            <a:xfrm>
              <a:off x="1578" y="2681"/>
              <a:ext cx="1" cy="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"/>
                </a:cxn>
              </a:cxnLst>
              <a:rect l="0" t="0" r="r" b="b"/>
              <a:pathLst>
                <a:path w="1" h="61">
                  <a:moveTo>
                    <a:pt x="0" y="0"/>
                  </a:moveTo>
                  <a:lnTo>
                    <a:pt x="0" y="6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078" name="AutoShape 23"/>
          <p:cNvSpPr>
            <a:spLocks noChangeArrowheads="1"/>
          </p:cNvSpPr>
          <p:nvPr/>
        </p:nvSpPr>
        <p:spPr bwMode="auto">
          <a:xfrm rot="5400000">
            <a:off x="5336208" y="2276174"/>
            <a:ext cx="107950" cy="107950"/>
          </a:xfrm>
          <a:prstGeom prst="flowChartCollat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43" name="Group 89"/>
          <p:cNvGrpSpPr>
            <a:grpSpLocks/>
          </p:cNvGrpSpPr>
          <p:nvPr/>
        </p:nvGrpSpPr>
        <p:grpSpPr bwMode="auto">
          <a:xfrm>
            <a:off x="5331842" y="2108122"/>
            <a:ext cx="107950" cy="203200"/>
            <a:chOff x="1723" y="2614"/>
            <a:chExt cx="68" cy="128"/>
          </a:xfrm>
        </p:grpSpPr>
        <p:sp>
          <p:nvSpPr>
            <p:cNvPr id="1080" name="Oval 90"/>
            <p:cNvSpPr>
              <a:spLocks noChangeArrowheads="1"/>
            </p:cNvSpPr>
            <p:nvPr/>
          </p:nvSpPr>
          <p:spPr bwMode="auto">
            <a:xfrm>
              <a:off x="1723" y="2614"/>
              <a:ext cx="68" cy="6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600" dirty="0"/>
                <a:t>M</a:t>
              </a:r>
            </a:p>
          </p:txBody>
        </p:sp>
        <p:sp>
          <p:nvSpPr>
            <p:cNvPr id="1081" name="Freeform 91"/>
            <p:cNvSpPr>
              <a:spLocks/>
            </p:cNvSpPr>
            <p:nvPr/>
          </p:nvSpPr>
          <p:spPr bwMode="auto">
            <a:xfrm>
              <a:off x="1759" y="2681"/>
              <a:ext cx="1" cy="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"/>
                </a:cxn>
              </a:cxnLst>
              <a:rect l="0" t="0" r="r" b="b"/>
              <a:pathLst>
                <a:path w="1" h="61">
                  <a:moveTo>
                    <a:pt x="0" y="0"/>
                  </a:moveTo>
                  <a:lnTo>
                    <a:pt x="0" y="6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082" name="Text Box 140"/>
          <p:cNvSpPr txBox="1">
            <a:spLocks noChangeArrowheads="1"/>
          </p:cNvSpPr>
          <p:nvPr/>
        </p:nvSpPr>
        <p:spPr bwMode="auto">
          <a:xfrm>
            <a:off x="2790125" y="2004252"/>
            <a:ext cx="136815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dirty="0" smtClean="0">
                <a:latin typeface="Verdana" pitchFamily="34" charset="0"/>
              </a:rPr>
              <a:t>System wentylacji </a:t>
            </a:r>
            <a:endParaRPr lang="pl-PL" sz="600" dirty="0">
              <a:latin typeface="Verdana" pitchFamily="34" charset="0"/>
            </a:endParaRPr>
          </a:p>
        </p:txBody>
      </p:sp>
      <p:cxnSp>
        <p:nvCxnSpPr>
          <p:cNvPr id="1084" name="Łącznik prosty ze strzałką 1083"/>
          <p:cNvCxnSpPr/>
          <p:nvPr/>
        </p:nvCxnSpPr>
        <p:spPr>
          <a:xfrm flipV="1">
            <a:off x="3530600" y="2152324"/>
            <a:ext cx="0" cy="368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6" name="Łącznik łamany 1085"/>
          <p:cNvCxnSpPr>
            <a:stCxn id="1038" idx="5"/>
          </p:cNvCxnSpPr>
          <p:nvPr/>
        </p:nvCxnSpPr>
        <p:spPr>
          <a:xfrm rot="10800000" flipV="1">
            <a:off x="2211689" y="3882568"/>
            <a:ext cx="887518" cy="111870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3" name="Rectangle 6"/>
          <p:cNvSpPr>
            <a:spLocks noChangeArrowheads="1"/>
          </p:cNvSpPr>
          <p:nvPr/>
        </p:nvSpPr>
        <p:spPr bwMode="auto">
          <a:xfrm>
            <a:off x="1446480" y="5171510"/>
            <a:ext cx="1133061" cy="343580"/>
          </a:xfrm>
          <a:prstGeom prst="rect">
            <a:avLst/>
          </a:prstGeom>
          <a:gradFill rotWithShape="1">
            <a:gsLst>
              <a:gs pos="0">
                <a:srgbClr val="CC9900"/>
              </a:gs>
              <a:gs pos="100000">
                <a:srgbClr val="CC99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94" name="Rectangle 7"/>
          <p:cNvSpPr>
            <a:spLocks noChangeArrowheads="1"/>
          </p:cNvSpPr>
          <p:nvPr/>
        </p:nvSpPr>
        <p:spPr bwMode="auto">
          <a:xfrm>
            <a:off x="1455375" y="5001276"/>
            <a:ext cx="1133061" cy="540841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095" name="Text Box 101"/>
          <p:cNvSpPr txBox="1">
            <a:spLocks noChangeArrowheads="1"/>
          </p:cNvSpPr>
          <p:nvPr/>
        </p:nvSpPr>
        <p:spPr bwMode="auto">
          <a:xfrm>
            <a:off x="1449017" y="5030673"/>
            <a:ext cx="11753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b="1" dirty="0" smtClean="0"/>
              <a:t>ZBIORNIK OSAÓW PRZEFERMETOWANYCH istniejący</a:t>
            </a:r>
            <a:endParaRPr lang="pl-PL" sz="600" b="1" baseline="30000" dirty="0"/>
          </a:p>
        </p:txBody>
      </p:sp>
      <p:cxnSp>
        <p:nvCxnSpPr>
          <p:cNvPr id="1100" name="Łącznik prosty ze strzałką 1099"/>
          <p:cNvCxnSpPr>
            <a:stCxn id="1094" idx="3"/>
            <a:endCxn id="247" idx="1"/>
          </p:cNvCxnSpPr>
          <p:nvPr/>
        </p:nvCxnSpPr>
        <p:spPr>
          <a:xfrm flipV="1">
            <a:off x="2588436" y="5265020"/>
            <a:ext cx="1797169" cy="66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2" name="Text Box 140"/>
          <p:cNvSpPr txBox="1">
            <a:spLocks noChangeArrowheads="1"/>
          </p:cNvSpPr>
          <p:nvPr/>
        </p:nvSpPr>
        <p:spPr bwMode="auto">
          <a:xfrm>
            <a:off x="2156603" y="4832629"/>
            <a:ext cx="21911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pl-PL" sz="600" dirty="0" smtClean="0">
                <a:latin typeface="Verdana" pitchFamily="34" charset="0"/>
              </a:rPr>
              <a:t>Dalsza przeróbka osadów wg aktualnych procesów</a:t>
            </a:r>
            <a:br>
              <a:rPr lang="pl-PL" sz="600" dirty="0" smtClean="0">
                <a:latin typeface="Verdana" pitchFamily="34" charset="0"/>
              </a:rPr>
            </a:br>
            <a:r>
              <a:rPr lang="pl-PL" sz="600" dirty="0" smtClean="0">
                <a:latin typeface="Verdana" pitchFamily="34" charset="0"/>
              </a:rPr>
              <a:t>w istniejącej instalacji </a:t>
            </a:r>
            <a:br>
              <a:rPr lang="pl-PL" sz="600" dirty="0" smtClean="0">
                <a:latin typeface="Verdana" pitchFamily="34" charset="0"/>
              </a:rPr>
            </a:br>
            <a:r>
              <a:rPr lang="pl-PL" sz="600" dirty="0" smtClean="0">
                <a:latin typeface="Verdana" pitchFamily="34" charset="0"/>
              </a:rPr>
              <a:t>– nie wymaga zmian i uzupełnień</a:t>
            </a:r>
            <a:endParaRPr lang="pl-PL" sz="600" dirty="0">
              <a:latin typeface="Verdana" pitchFamily="34" charset="0"/>
            </a:endParaRPr>
          </a:p>
        </p:txBody>
      </p:sp>
      <p:sp>
        <p:nvSpPr>
          <p:cNvPr id="109" name="AutoShape 23"/>
          <p:cNvSpPr>
            <a:spLocks noChangeArrowheads="1"/>
          </p:cNvSpPr>
          <p:nvPr/>
        </p:nvSpPr>
        <p:spPr bwMode="auto">
          <a:xfrm>
            <a:off x="3900511" y="3370090"/>
            <a:ext cx="107950" cy="107950"/>
          </a:xfrm>
          <a:prstGeom prst="flowChartCollat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10" name="AutoShape 112"/>
          <p:cNvSpPr>
            <a:spLocks noChangeArrowheads="1"/>
          </p:cNvSpPr>
          <p:nvPr/>
        </p:nvSpPr>
        <p:spPr bwMode="auto">
          <a:xfrm>
            <a:off x="2917011" y="2936122"/>
            <a:ext cx="220132" cy="77638"/>
          </a:xfrm>
          <a:prstGeom prst="wave">
            <a:avLst>
              <a:gd name="adj1" fmla="val 20644"/>
              <a:gd name="adj2" fmla="val -829"/>
            </a:avLst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46" name="Grupa 1118"/>
          <p:cNvGrpSpPr/>
          <p:nvPr/>
        </p:nvGrpSpPr>
        <p:grpSpPr>
          <a:xfrm>
            <a:off x="3446447" y="3472713"/>
            <a:ext cx="225890" cy="871699"/>
            <a:chOff x="3434571" y="3826777"/>
            <a:chExt cx="225890" cy="871699"/>
          </a:xfrm>
        </p:grpSpPr>
        <p:sp>
          <p:nvSpPr>
            <p:cNvPr id="1115" name="Oval 109"/>
            <p:cNvSpPr>
              <a:spLocks noChangeArrowheads="1"/>
            </p:cNvSpPr>
            <p:nvPr/>
          </p:nvSpPr>
          <p:spPr bwMode="auto">
            <a:xfrm>
              <a:off x="3475101" y="3826777"/>
              <a:ext cx="107950" cy="10636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600" dirty="0"/>
                <a:t>M</a:t>
              </a:r>
            </a:p>
          </p:txBody>
        </p:sp>
        <p:sp>
          <p:nvSpPr>
            <p:cNvPr id="1116" name="Freeform 110"/>
            <p:cNvSpPr>
              <a:spLocks/>
            </p:cNvSpPr>
            <p:nvPr/>
          </p:nvSpPr>
          <p:spPr bwMode="auto">
            <a:xfrm>
              <a:off x="3532251" y="3933139"/>
              <a:ext cx="69850" cy="7445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"/>
                </a:cxn>
              </a:cxnLst>
              <a:rect l="0" t="0" r="r" b="b"/>
              <a:pathLst>
                <a:path w="1" h="61">
                  <a:moveTo>
                    <a:pt x="0" y="0"/>
                  </a:moveTo>
                  <a:lnTo>
                    <a:pt x="0" y="6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117" name="AutoShape 112"/>
            <p:cNvSpPr>
              <a:spLocks noChangeArrowheads="1"/>
            </p:cNvSpPr>
            <p:nvPr/>
          </p:nvSpPr>
          <p:spPr bwMode="auto">
            <a:xfrm>
              <a:off x="3434571" y="4620838"/>
              <a:ext cx="220132" cy="77638"/>
            </a:xfrm>
            <a:prstGeom prst="wave">
              <a:avLst>
                <a:gd name="adj1" fmla="val 20644"/>
                <a:gd name="adj2" fmla="val -829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18" name="AutoShape 112"/>
            <p:cNvSpPr>
              <a:spLocks noChangeArrowheads="1"/>
            </p:cNvSpPr>
            <p:nvPr/>
          </p:nvSpPr>
          <p:spPr bwMode="auto">
            <a:xfrm>
              <a:off x="3440329" y="4445450"/>
              <a:ext cx="220132" cy="77638"/>
            </a:xfrm>
            <a:prstGeom prst="wave">
              <a:avLst>
                <a:gd name="adj1" fmla="val 20644"/>
                <a:gd name="adj2" fmla="val -829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6" name="AutoShape 15"/>
          <p:cNvSpPr>
            <a:spLocks noChangeArrowheads="1"/>
          </p:cNvSpPr>
          <p:nvPr/>
        </p:nvSpPr>
        <p:spPr bwMode="auto">
          <a:xfrm>
            <a:off x="4285283" y="3096911"/>
            <a:ext cx="142875" cy="142875"/>
          </a:xfrm>
          <a:prstGeom prst="flowChartSummingJunction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47" name="Group 16"/>
          <p:cNvGrpSpPr>
            <a:grpSpLocks/>
          </p:cNvGrpSpPr>
          <p:nvPr/>
        </p:nvGrpSpPr>
        <p:grpSpPr bwMode="auto">
          <a:xfrm>
            <a:off x="4104371" y="3111541"/>
            <a:ext cx="144462" cy="142875"/>
            <a:chOff x="1973" y="3113"/>
            <a:chExt cx="91" cy="90"/>
          </a:xfrm>
        </p:grpSpPr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1973" y="3113"/>
              <a:ext cx="90" cy="9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1996" y="3116"/>
              <a:ext cx="68" cy="7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78"/>
                </a:cxn>
                <a:cxn ang="0">
                  <a:pos x="68" y="42"/>
                </a:cxn>
                <a:cxn ang="0">
                  <a:pos x="2" y="0"/>
                </a:cxn>
              </a:cxnLst>
              <a:rect l="0" t="0" r="r" b="b"/>
              <a:pathLst>
                <a:path w="68" h="78">
                  <a:moveTo>
                    <a:pt x="2" y="0"/>
                  </a:moveTo>
                  <a:lnTo>
                    <a:pt x="0" y="78"/>
                  </a:lnTo>
                  <a:lnTo>
                    <a:pt x="68" y="4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4" name="AutoShape 23"/>
          <p:cNvSpPr>
            <a:spLocks noChangeArrowheads="1"/>
          </p:cNvSpPr>
          <p:nvPr/>
        </p:nvSpPr>
        <p:spPr bwMode="auto">
          <a:xfrm rot="5400000">
            <a:off x="3888408" y="3114374"/>
            <a:ext cx="107950" cy="107950"/>
          </a:xfrm>
          <a:prstGeom prst="flowChartCollat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1" name="AutoShape 20"/>
          <p:cNvSpPr>
            <a:spLocks noChangeArrowheads="1"/>
          </p:cNvSpPr>
          <p:nvPr/>
        </p:nvSpPr>
        <p:spPr bwMode="auto">
          <a:xfrm rot="5400000">
            <a:off x="4499992" y="3122311"/>
            <a:ext cx="107950" cy="107950"/>
          </a:xfrm>
          <a:prstGeom prst="flowChartCollat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48" name="Grupa 291"/>
          <p:cNvGrpSpPr/>
          <p:nvPr/>
        </p:nvGrpSpPr>
        <p:grpSpPr>
          <a:xfrm>
            <a:off x="4377668" y="4526039"/>
            <a:ext cx="3322638" cy="1166812"/>
            <a:chOff x="5327651" y="1262063"/>
            <a:chExt cx="3322638" cy="1166812"/>
          </a:xfrm>
        </p:grpSpPr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27651" y="1289050"/>
              <a:ext cx="1568450" cy="320675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986" y="0"/>
                </a:cxn>
                <a:cxn ang="0">
                  <a:pos x="988" y="19"/>
                </a:cxn>
                <a:cxn ang="0">
                  <a:pos x="3" y="202"/>
                </a:cxn>
                <a:cxn ang="0">
                  <a:pos x="0" y="134"/>
                </a:cxn>
              </a:cxnLst>
              <a:rect l="0" t="0" r="r" b="b"/>
              <a:pathLst>
                <a:path w="988" h="202">
                  <a:moveTo>
                    <a:pt x="0" y="134"/>
                  </a:moveTo>
                  <a:lnTo>
                    <a:pt x="986" y="0"/>
                  </a:lnTo>
                  <a:lnTo>
                    <a:pt x="988" y="19"/>
                  </a:lnTo>
                  <a:lnTo>
                    <a:pt x="3" y="202"/>
                  </a:lnTo>
                  <a:lnTo>
                    <a:pt x="0" y="134"/>
                  </a:lnTo>
                  <a:close/>
                </a:path>
              </a:pathLst>
            </a:custGeom>
            <a:noFill/>
            <a:ln w="4763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6884988" y="1287463"/>
              <a:ext cx="1570038" cy="322263"/>
            </a:xfrm>
            <a:custGeom>
              <a:avLst/>
              <a:gdLst/>
              <a:ahLst/>
              <a:cxnLst>
                <a:cxn ang="0">
                  <a:pos x="989" y="135"/>
                </a:cxn>
                <a:cxn ang="0">
                  <a:pos x="3" y="0"/>
                </a:cxn>
                <a:cxn ang="0">
                  <a:pos x="0" y="19"/>
                </a:cxn>
                <a:cxn ang="0">
                  <a:pos x="986" y="203"/>
                </a:cxn>
                <a:cxn ang="0">
                  <a:pos x="989" y="135"/>
                </a:cxn>
              </a:cxnLst>
              <a:rect l="0" t="0" r="r" b="b"/>
              <a:pathLst>
                <a:path w="989" h="203">
                  <a:moveTo>
                    <a:pt x="989" y="135"/>
                  </a:moveTo>
                  <a:lnTo>
                    <a:pt x="3" y="0"/>
                  </a:lnTo>
                  <a:lnTo>
                    <a:pt x="0" y="19"/>
                  </a:lnTo>
                  <a:lnTo>
                    <a:pt x="986" y="203"/>
                  </a:lnTo>
                  <a:lnTo>
                    <a:pt x="989" y="135"/>
                  </a:lnTo>
                  <a:close/>
                </a:path>
              </a:pathLst>
            </a:custGeom>
            <a:noFill/>
            <a:ln w="4763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7" name="Rectangle 83"/>
            <p:cNvSpPr>
              <a:spLocks noChangeArrowheads="1"/>
            </p:cNvSpPr>
            <p:nvPr/>
          </p:nvSpPr>
          <p:spPr bwMode="auto">
            <a:xfrm>
              <a:off x="5335588" y="1609725"/>
              <a:ext cx="31750" cy="782638"/>
            </a:xfrm>
            <a:prstGeom prst="rect">
              <a:avLst/>
            </a:prstGeom>
            <a:noFill/>
            <a:ln w="4763">
              <a:solidFill>
                <a:srgbClr val="1F1A17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8" name="Rectangle 84"/>
            <p:cNvSpPr>
              <a:spLocks noChangeArrowheads="1"/>
            </p:cNvSpPr>
            <p:nvPr/>
          </p:nvSpPr>
          <p:spPr bwMode="auto">
            <a:xfrm>
              <a:off x="8418513" y="1606550"/>
              <a:ext cx="31750" cy="782638"/>
            </a:xfrm>
            <a:prstGeom prst="rect">
              <a:avLst/>
            </a:prstGeom>
            <a:noFill/>
            <a:ln w="4763">
              <a:solidFill>
                <a:srgbClr val="1F1A17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35601" y="2125663"/>
              <a:ext cx="450850" cy="271463"/>
            </a:xfrm>
            <a:custGeom>
              <a:avLst/>
              <a:gdLst/>
              <a:ahLst/>
              <a:cxnLst>
                <a:cxn ang="0">
                  <a:pos x="164" y="4"/>
                </a:cxn>
                <a:cxn ang="0">
                  <a:pos x="175" y="9"/>
                </a:cxn>
                <a:cxn ang="0">
                  <a:pos x="186" y="15"/>
                </a:cxn>
                <a:cxn ang="0">
                  <a:pos x="284" y="171"/>
                </a:cxn>
                <a:cxn ang="0">
                  <a:pos x="0" y="171"/>
                </a:cxn>
                <a:cxn ang="0">
                  <a:pos x="24" y="126"/>
                </a:cxn>
                <a:cxn ang="0">
                  <a:pos x="46" y="88"/>
                </a:cxn>
                <a:cxn ang="0">
                  <a:pos x="65" y="57"/>
                </a:cxn>
                <a:cxn ang="0">
                  <a:pos x="84" y="31"/>
                </a:cxn>
                <a:cxn ang="0">
                  <a:pos x="94" y="22"/>
                </a:cxn>
                <a:cxn ang="0">
                  <a:pos x="103" y="14"/>
                </a:cxn>
                <a:cxn ang="0">
                  <a:pos x="111" y="7"/>
                </a:cxn>
                <a:cxn ang="0">
                  <a:pos x="121" y="3"/>
                </a:cxn>
                <a:cxn ang="0">
                  <a:pos x="132" y="1"/>
                </a:cxn>
                <a:cxn ang="0">
                  <a:pos x="141" y="0"/>
                </a:cxn>
                <a:cxn ang="0">
                  <a:pos x="152" y="1"/>
                </a:cxn>
                <a:cxn ang="0">
                  <a:pos x="164" y="4"/>
                </a:cxn>
              </a:cxnLst>
              <a:rect l="0" t="0" r="r" b="b"/>
              <a:pathLst>
                <a:path w="284" h="171">
                  <a:moveTo>
                    <a:pt x="164" y="4"/>
                  </a:moveTo>
                  <a:lnTo>
                    <a:pt x="175" y="9"/>
                  </a:lnTo>
                  <a:lnTo>
                    <a:pt x="186" y="15"/>
                  </a:lnTo>
                  <a:lnTo>
                    <a:pt x="284" y="171"/>
                  </a:lnTo>
                  <a:lnTo>
                    <a:pt x="0" y="171"/>
                  </a:lnTo>
                  <a:lnTo>
                    <a:pt x="24" y="126"/>
                  </a:lnTo>
                  <a:lnTo>
                    <a:pt x="46" y="88"/>
                  </a:lnTo>
                  <a:lnTo>
                    <a:pt x="65" y="57"/>
                  </a:lnTo>
                  <a:lnTo>
                    <a:pt x="84" y="31"/>
                  </a:lnTo>
                  <a:lnTo>
                    <a:pt x="94" y="22"/>
                  </a:lnTo>
                  <a:lnTo>
                    <a:pt x="103" y="14"/>
                  </a:lnTo>
                  <a:lnTo>
                    <a:pt x="111" y="7"/>
                  </a:lnTo>
                  <a:lnTo>
                    <a:pt x="121" y="3"/>
                  </a:lnTo>
                  <a:lnTo>
                    <a:pt x="132" y="1"/>
                  </a:lnTo>
                  <a:lnTo>
                    <a:pt x="141" y="0"/>
                  </a:lnTo>
                  <a:lnTo>
                    <a:pt x="152" y="1"/>
                  </a:lnTo>
                  <a:lnTo>
                    <a:pt x="164" y="4"/>
                  </a:lnTo>
                  <a:close/>
                </a:path>
              </a:pathLst>
            </a:custGeom>
            <a:solidFill>
              <a:srgbClr val="95816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5435601" y="2125663"/>
              <a:ext cx="450850" cy="271463"/>
            </a:xfrm>
            <a:custGeom>
              <a:avLst/>
              <a:gdLst/>
              <a:ahLst/>
              <a:cxnLst>
                <a:cxn ang="0">
                  <a:pos x="164" y="4"/>
                </a:cxn>
                <a:cxn ang="0">
                  <a:pos x="175" y="9"/>
                </a:cxn>
                <a:cxn ang="0">
                  <a:pos x="186" y="15"/>
                </a:cxn>
                <a:cxn ang="0">
                  <a:pos x="284" y="171"/>
                </a:cxn>
                <a:cxn ang="0">
                  <a:pos x="0" y="171"/>
                </a:cxn>
                <a:cxn ang="0">
                  <a:pos x="24" y="126"/>
                </a:cxn>
                <a:cxn ang="0">
                  <a:pos x="46" y="88"/>
                </a:cxn>
                <a:cxn ang="0">
                  <a:pos x="65" y="57"/>
                </a:cxn>
                <a:cxn ang="0">
                  <a:pos x="84" y="31"/>
                </a:cxn>
                <a:cxn ang="0">
                  <a:pos x="94" y="22"/>
                </a:cxn>
                <a:cxn ang="0">
                  <a:pos x="103" y="14"/>
                </a:cxn>
                <a:cxn ang="0">
                  <a:pos x="111" y="7"/>
                </a:cxn>
                <a:cxn ang="0">
                  <a:pos x="121" y="3"/>
                </a:cxn>
                <a:cxn ang="0">
                  <a:pos x="132" y="1"/>
                </a:cxn>
                <a:cxn ang="0">
                  <a:pos x="141" y="0"/>
                </a:cxn>
                <a:cxn ang="0">
                  <a:pos x="152" y="1"/>
                </a:cxn>
                <a:cxn ang="0">
                  <a:pos x="164" y="4"/>
                </a:cxn>
              </a:cxnLst>
              <a:rect l="0" t="0" r="r" b="b"/>
              <a:pathLst>
                <a:path w="284" h="171">
                  <a:moveTo>
                    <a:pt x="164" y="4"/>
                  </a:moveTo>
                  <a:lnTo>
                    <a:pt x="175" y="9"/>
                  </a:lnTo>
                  <a:lnTo>
                    <a:pt x="186" y="15"/>
                  </a:lnTo>
                  <a:lnTo>
                    <a:pt x="284" y="171"/>
                  </a:lnTo>
                  <a:lnTo>
                    <a:pt x="0" y="171"/>
                  </a:lnTo>
                  <a:lnTo>
                    <a:pt x="24" y="126"/>
                  </a:lnTo>
                  <a:lnTo>
                    <a:pt x="46" y="88"/>
                  </a:lnTo>
                  <a:lnTo>
                    <a:pt x="65" y="57"/>
                  </a:lnTo>
                  <a:lnTo>
                    <a:pt x="84" y="31"/>
                  </a:lnTo>
                  <a:lnTo>
                    <a:pt x="94" y="22"/>
                  </a:lnTo>
                  <a:lnTo>
                    <a:pt x="103" y="14"/>
                  </a:lnTo>
                  <a:lnTo>
                    <a:pt x="111" y="7"/>
                  </a:lnTo>
                  <a:lnTo>
                    <a:pt x="121" y="3"/>
                  </a:lnTo>
                  <a:lnTo>
                    <a:pt x="132" y="1"/>
                  </a:lnTo>
                  <a:lnTo>
                    <a:pt x="141" y="0"/>
                  </a:lnTo>
                  <a:lnTo>
                    <a:pt x="152" y="1"/>
                  </a:lnTo>
                  <a:lnTo>
                    <a:pt x="164" y="4"/>
                  </a:lnTo>
                </a:path>
              </a:pathLst>
            </a:custGeom>
            <a:noFill/>
            <a:ln w="4763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1" name="Freeform 99"/>
            <p:cNvSpPr>
              <a:spLocks/>
            </p:cNvSpPr>
            <p:nvPr/>
          </p:nvSpPr>
          <p:spPr bwMode="auto">
            <a:xfrm>
              <a:off x="5946776" y="2119313"/>
              <a:ext cx="450850" cy="273050"/>
            </a:xfrm>
            <a:custGeom>
              <a:avLst/>
              <a:gdLst/>
              <a:ahLst/>
              <a:cxnLst>
                <a:cxn ang="0">
                  <a:pos x="163" y="5"/>
                </a:cxn>
                <a:cxn ang="0">
                  <a:pos x="174" y="10"/>
                </a:cxn>
                <a:cxn ang="0">
                  <a:pos x="185" y="18"/>
                </a:cxn>
                <a:cxn ang="0">
                  <a:pos x="284" y="172"/>
                </a:cxn>
                <a:cxn ang="0">
                  <a:pos x="0" y="172"/>
                </a:cxn>
                <a:cxn ang="0">
                  <a:pos x="24" y="127"/>
                </a:cxn>
                <a:cxn ang="0">
                  <a:pos x="46" y="89"/>
                </a:cxn>
                <a:cxn ang="0">
                  <a:pos x="65" y="57"/>
                </a:cxn>
                <a:cxn ang="0">
                  <a:pos x="84" y="32"/>
                </a:cxn>
                <a:cxn ang="0">
                  <a:pos x="94" y="23"/>
                </a:cxn>
                <a:cxn ang="0">
                  <a:pos x="101" y="15"/>
                </a:cxn>
                <a:cxn ang="0">
                  <a:pos x="111" y="8"/>
                </a:cxn>
                <a:cxn ang="0">
                  <a:pos x="121" y="4"/>
                </a:cxn>
                <a:cxn ang="0">
                  <a:pos x="132" y="2"/>
                </a:cxn>
                <a:cxn ang="0">
                  <a:pos x="141" y="0"/>
                </a:cxn>
                <a:cxn ang="0">
                  <a:pos x="152" y="2"/>
                </a:cxn>
                <a:cxn ang="0">
                  <a:pos x="163" y="5"/>
                </a:cxn>
              </a:cxnLst>
              <a:rect l="0" t="0" r="r" b="b"/>
              <a:pathLst>
                <a:path w="284" h="172">
                  <a:moveTo>
                    <a:pt x="163" y="5"/>
                  </a:moveTo>
                  <a:lnTo>
                    <a:pt x="174" y="10"/>
                  </a:lnTo>
                  <a:lnTo>
                    <a:pt x="185" y="18"/>
                  </a:lnTo>
                  <a:lnTo>
                    <a:pt x="284" y="172"/>
                  </a:lnTo>
                  <a:lnTo>
                    <a:pt x="0" y="172"/>
                  </a:lnTo>
                  <a:lnTo>
                    <a:pt x="24" y="127"/>
                  </a:lnTo>
                  <a:lnTo>
                    <a:pt x="46" y="89"/>
                  </a:lnTo>
                  <a:lnTo>
                    <a:pt x="65" y="57"/>
                  </a:lnTo>
                  <a:lnTo>
                    <a:pt x="84" y="32"/>
                  </a:lnTo>
                  <a:lnTo>
                    <a:pt x="94" y="23"/>
                  </a:lnTo>
                  <a:lnTo>
                    <a:pt x="101" y="15"/>
                  </a:lnTo>
                  <a:lnTo>
                    <a:pt x="111" y="8"/>
                  </a:lnTo>
                  <a:lnTo>
                    <a:pt x="121" y="4"/>
                  </a:lnTo>
                  <a:lnTo>
                    <a:pt x="132" y="2"/>
                  </a:lnTo>
                  <a:lnTo>
                    <a:pt x="141" y="0"/>
                  </a:lnTo>
                  <a:lnTo>
                    <a:pt x="152" y="2"/>
                  </a:lnTo>
                  <a:lnTo>
                    <a:pt x="163" y="5"/>
                  </a:lnTo>
                  <a:close/>
                </a:path>
              </a:pathLst>
            </a:custGeom>
            <a:solidFill>
              <a:srgbClr val="95816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2" name="Freeform 100"/>
            <p:cNvSpPr>
              <a:spLocks/>
            </p:cNvSpPr>
            <p:nvPr/>
          </p:nvSpPr>
          <p:spPr bwMode="auto">
            <a:xfrm>
              <a:off x="5946776" y="2119313"/>
              <a:ext cx="450850" cy="273050"/>
            </a:xfrm>
            <a:custGeom>
              <a:avLst/>
              <a:gdLst/>
              <a:ahLst/>
              <a:cxnLst>
                <a:cxn ang="0">
                  <a:pos x="163" y="5"/>
                </a:cxn>
                <a:cxn ang="0">
                  <a:pos x="174" y="10"/>
                </a:cxn>
                <a:cxn ang="0">
                  <a:pos x="185" y="18"/>
                </a:cxn>
                <a:cxn ang="0">
                  <a:pos x="284" y="172"/>
                </a:cxn>
                <a:cxn ang="0">
                  <a:pos x="0" y="172"/>
                </a:cxn>
                <a:cxn ang="0">
                  <a:pos x="24" y="127"/>
                </a:cxn>
                <a:cxn ang="0">
                  <a:pos x="46" y="89"/>
                </a:cxn>
                <a:cxn ang="0">
                  <a:pos x="65" y="57"/>
                </a:cxn>
                <a:cxn ang="0">
                  <a:pos x="84" y="32"/>
                </a:cxn>
                <a:cxn ang="0">
                  <a:pos x="94" y="23"/>
                </a:cxn>
                <a:cxn ang="0">
                  <a:pos x="101" y="15"/>
                </a:cxn>
                <a:cxn ang="0">
                  <a:pos x="111" y="8"/>
                </a:cxn>
                <a:cxn ang="0">
                  <a:pos x="121" y="4"/>
                </a:cxn>
                <a:cxn ang="0">
                  <a:pos x="132" y="2"/>
                </a:cxn>
                <a:cxn ang="0">
                  <a:pos x="141" y="0"/>
                </a:cxn>
                <a:cxn ang="0">
                  <a:pos x="152" y="2"/>
                </a:cxn>
                <a:cxn ang="0">
                  <a:pos x="163" y="5"/>
                </a:cxn>
              </a:cxnLst>
              <a:rect l="0" t="0" r="r" b="b"/>
              <a:pathLst>
                <a:path w="284" h="172">
                  <a:moveTo>
                    <a:pt x="163" y="5"/>
                  </a:moveTo>
                  <a:lnTo>
                    <a:pt x="174" y="10"/>
                  </a:lnTo>
                  <a:lnTo>
                    <a:pt x="185" y="18"/>
                  </a:lnTo>
                  <a:lnTo>
                    <a:pt x="284" y="172"/>
                  </a:lnTo>
                  <a:lnTo>
                    <a:pt x="0" y="172"/>
                  </a:lnTo>
                  <a:lnTo>
                    <a:pt x="24" y="127"/>
                  </a:lnTo>
                  <a:lnTo>
                    <a:pt x="46" y="89"/>
                  </a:lnTo>
                  <a:lnTo>
                    <a:pt x="65" y="57"/>
                  </a:lnTo>
                  <a:lnTo>
                    <a:pt x="84" y="32"/>
                  </a:lnTo>
                  <a:lnTo>
                    <a:pt x="94" y="23"/>
                  </a:lnTo>
                  <a:lnTo>
                    <a:pt x="101" y="15"/>
                  </a:lnTo>
                  <a:lnTo>
                    <a:pt x="111" y="8"/>
                  </a:lnTo>
                  <a:lnTo>
                    <a:pt x="121" y="4"/>
                  </a:lnTo>
                  <a:lnTo>
                    <a:pt x="132" y="2"/>
                  </a:lnTo>
                  <a:lnTo>
                    <a:pt x="141" y="0"/>
                  </a:lnTo>
                  <a:lnTo>
                    <a:pt x="152" y="2"/>
                  </a:lnTo>
                  <a:lnTo>
                    <a:pt x="163" y="5"/>
                  </a:lnTo>
                </a:path>
              </a:pathLst>
            </a:custGeom>
            <a:noFill/>
            <a:ln w="4763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3" name="Freeform 103"/>
            <p:cNvSpPr>
              <a:spLocks/>
            </p:cNvSpPr>
            <p:nvPr/>
          </p:nvSpPr>
          <p:spPr bwMode="auto">
            <a:xfrm>
              <a:off x="6450013" y="2130425"/>
              <a:ext cx="450850" cy="268288"/>
            </a:xfrm>
            <a:custGeom>
              <a:avLst/>
              <a:gdLst/>
              <a:ahLst/>
              <a:cxnLst>
                <a:cxn ang="0">
                  <a:pos x="163" y="3"/>
                </a:cxn>
                <a:cxn ang="0">
                  <a:pos x="174" y="9"/>
                </a:cxn>
                <a:cxn ang="0">
                  <a:pos x="187" y="16"/>
                </a:cxn>
                <a:cxn ang="0">
                  <a:pos x="284" y="169"/>
                </a:cxn>
                <a:cxn ang="0">
                  <a:pos x="0" y="169"/>
                </a:cxn>
                <a:cxn ang="0">
                  <a:pos x="24" y="125"/>
                </a:cxn>
                <a:cxn ang="0">
                  <a:pos x="46" y="87"/>
                </a:cxn>
                <a:cxn ang="0">
                  <a:pos x="65" y="55"/>
                </a:cxn>
                <a:cxn ang="0">
                  <a:pos x="84" y="31"/>
                </a:cxn>
                <a:cxn ang="0">
                  <a:pos x="94" y="22"/>
                </a:cxn>
                <a:cxn ang="0">
                  <a:pos x="103" y="14"/>
                </a:cxn>
                <a:cxn ang="0">
                  <a:pos x="113" y="8"/>
                </a:cxn>
                <a:cxn ang="0">
                  <a:pos x="122" y="3"/>
                </a:cxn>
                <a:cxn ang="0">
                  <a:pos x="132" y="0"/>
                </a:cxn>
                <a:cxn ang="0">
                  <a:pos x="141" y="0"/>
                </a:cxn>
                <a:cxn ang="0">
                  <a:pos x="152" y="0"/>
                </a:cxn>
                <a:cxn ang="0">
                  <a:pos x="163" y="3"/>
                </a:cxn>
              </a:cxnLst>
              <a:rect l="0" t="0" r="r" b="b"/>
              <a:pathLst>
                <a:path w="284" h="169">
                  <a:moveTo>
                    <a:pt x="163" y="3"/>
                  </a:moveTo>
                  <a:lnTo>
                    <a:pt x="174" y="9"/>
                  </a:lnTo>
                  <a:lnTo>
                    <a:pt x="187" y="16"/>
                  </a:lnTo>
                  <a:lnTo>
                    <a:pt x="284" y="169"/>
                  </a:lnTo>
                  <a:lnTo>
                    <a:pt x="0" y="169"/>
                  </a:lnTo>
                  <a:lnTo>
                    <a:pt x="24" y="125"/>
                  </a:lnTo>
                  <a:lnTo>
                    <a:pt x="46" y="87"/>
                  </a:lnTo>
                  <a:lnTo>
                    <a:pt x="65" y="55"/>
                  </a:lnTo>
                  <a:lnTo>
                    <a:pt x="84" y="31"/>
                  </a:lnTo>
                  <a:lnTo>
                    <a:pt x="94" y="22"/>
                  </a:lnTo>
                  <a:lnTo>
                    <a:pt x="103" y="14"/>
                  </a:lnTo>
                  <a:lnTo>
                    <a:pt x="113" y="8"/>
                  </a:lnTo>
                  <a:lnTo>
                    <a:pt x="122" y="3"/>
                  </a:lnTo>
                  <a:lnTo>
                    <a:pt x="132" y="0"/>
                  </a:lnTo>
                  <a:lnTo>
                    <a:pt x="141" y="0"/>
                  </a:lnTo>
                  <a:lnTo>
                    <a:pt x="152" y="0"/>
                  </a:lnTo>
                  <a:lnTo>
                    <a:pt x="163" y="3"/>
                  </a:lnTo>
                  <a:close/>
                </a:path>
              </a:pathLst>
            </a:custGeom>
            <a:solidFill>
              <a:srgbClr val="95816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4" name="Freeform 104"/>
            <p:cNvSpPr>
              <a:spLocks/>
            </p:cNvSpPr>
            <p:nvPr/>
          </p:nvSpPr>
          <p:spPr bwMode="auto">
            <a:xfrm>
              <a:off x="6450013" y="2130425"/>
              <a:ext cx="450850" cy="268288"/>
            </a:xfrm>
            <a:custGeom>
              <a:avLst/>
              <a:gdLst/>
              <a:ahLst/>
              <a:cxnLst>
                <a:cxn ang="0">
                  <a:pos x="163" y="3"/>
                </a:cxn>
                <a:cxn ang="0">
                  <a:pos x="174" y="9"/>
                </a:cxn>
                <a:cxn ang="0">
                  <a:pos x="187" y="16"/>
                </a:cxn>
                <a:cxn ang="0">
                  <a:pos x="284" y="169"/>
                </a:cxn>
                <a:cxn ang="0">
                  <a:pos x="0" y="169"/>
                </a:cxn>
                <a:cxn ang="0">
                  <a:pos x="24" y="125"/>
                </a:cxn>
                <a:cxn ang="0">
                  <a:pos x="46" y="87"/>
                </a:cxn>
                <a:cxn ang="0">
                  <a:pos x="65" y="55"/>
                </a:cxn>
                <a:cxn ang="0">
                  <a:pos x="84" y="31"/>
                </a:cxn>
                <a:cxn ang="0">
                  <a:pos x="94" y="22"/>
                </a:cxn>
                <a:cxn ang="0">
                  <a:pos x="103" y="14"/>
                </a:cxn>
                <a:cxn ang="0">
                  <a:pos x="113" y="8"/>
                </a:cxn>
                <a:cxn ang="0">
                  <a:pos x="122" y="3"/>
                </a:cxn>
                <a:cxn ang="0">
                  <a:pos x="132" y="0"/>
                </a:cxn>
                <a:cxn ang="0">
                  <a:pos x="141" y="0"/>
                </a:cxn>
                <a:cxn ang="0">
                  <a:pos x="152" y="0"/>
                </a:cxn>
                <a:cxn ang="0">
                  <a:pos x="163" y="3"/>
                </a:cxn>
              </a:cxnLst>
              <a:rect l="0" t="0" r="r" b="b"/>
              <a:pathLst>
                <a:path w="284" h="169">
                  <a:moveTo>
                    <a:pt x="163" y="3"/>
                  </a:moveTo>
                  <a:lnTo>
                    <a:pt x="174" y="9"/>
                  </a:lnTo>
                  <a:lnTo>
                    <a:pt x="187" y="16"/>
                  </a:lnTo>
                  <a:lnTo>
                    <a:pt x="284" y="169"/>
                  </a:lnTo>
                  <a:lnTo>
                    <a:pt x="0" y="169"/>
                  </a:lnTo>
                  <a:lnTo>
                    <a:pt x="24" y="125"/>
                  </a:lnTo>
                  <a:lnTo>
                    <a:pt x="46" y="87"/>
                  </a:lnTo>
                  <a:lnTo>
                    <a:pt x="65" y="55"/>
                  </a:lnTo>
                  <a:lnTo>
                    <a:pt x="84" y="31"/>
                  </a:lnTo>
                  <a:lnTo>
                    <a:pt x="94" y="22"/>
                  </a:lnTo>
                  <a:lnTo>
                    <a:pt x="103" y="14"/>
                  </a:lnTo>
                  <a:lnTo>
                    <a:pt x="113" y="8"/>
                  </a:lnTo>
                  <a:lnTo>
                    <a:pt x="122" y="3"/>
                  </a:lnTo>
                  <a:lnTo>
                    <a:pt x="132" y="0"/>
                  </a:lnTo>
                  <a:lnTo>
                    <a:pt x="141" y="0"/>
                  </a:lnTo>
                  <a:lnTo>
                    <a:pt x="152" y="0"/>
                  </a:lnTo>
                  <a:lnTo>
                    <a:pt x="163" y="3"/>
                  </a:lnTo>
                </a:path>
              </a:pathLst>
            </a:custGeom>
            <a:noFill/>
            <a:ln w="4763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5" name="Freeform 105"/>
            <p:cNvSpPr>
              <a:spLocks/>
            </p:cNvSpPr>
            <p:nvPr/>
          </p:nvSpPr>
          <p:spPr bwMode="auto">
            <a:xfrm>
              <a:off x="6950076" y="2132013"/>
              <a:ext cx="450850" cy="269875"/>
            </a:xfrm>
            <a:custGeom>
              <a:avLst/>
              <a:gdLst/>
              <a:ahLst/>
              <a:cxnLst>
                <a:cxn ang="0">
                  <a:pos x="164" y="3"/>
                </a:cxn>
                <a:cxn ang="0">
                  <a:pos x="175" y="10"/>
                </a:cxn>
                <a:cxn ang="0">
                  <a:pos x="186" y="16"/>
                </a:cxn>
                <a:cxn ang="0">
                  <a:pos x="284" y="170"/>
                </a:cxn>
                <a:cxn ang="0">
                  <a:pos x="0" y="170"/>
                </a:cxn>
                <a:cxn ang="0">
                  <a:pos x="24" y="125"/>
                </a:cxn>
                <a:cxn ang="0">
                  <a:pos x="46" y="87"/>
                </a:cxn>
                <a:cxn ang="0">
                  <a:pos x="65" y="56"/>
                </a:cxn>
                <a:cxn ang="0">
                  <a:pos x="84" y="32"/>
                </a:cxn>
                <a:cxn ang="0">
                  <a:pos x="94" y="22"/>
                </a:cxn>
                <a:cxn ang="0">
                  <a:pos x="102" y="15"/>
                </a:cxn>
                <a:cxn ang="0">
                  <a:pos x="111" y="8"/>
                </a:cxn>
                <a:cxn ang="0">
                  <a:pos x="121" y="3"/>
                </a:cxn>
                <a:cxn ang="0">
                  <a:pos x="132" y="0"/>
                </a:cxn>
                <a:cxn ang="0">
                  <a:pos x="142" y="0"/>
                </a:cxn>
                <a:cxn ang="0">
                  <a:pos x="153" y="2"/>
                </a:cxn>
                <a:cxn ang="0">
                  <a:pos x="164" y="3"/>
                </a:cxn>
              </a:cxnLst>
              <a:rect l="0" t="0" r="r" b="b"/>
              <a:pathLst>
                <a:path w="284" h="170">
                  <a:moveTo>
                    <a:pt x="164" y="3"/>
                  </a:moveTo>
                  <a:lnTo>
                    <a:pt x="175" y="10"/>
                  </a:lnTo>
                  <a:lnTo>
                    <a:pt x="186" y="16"/>
                  </a:lnTo>
                  <a:lnTo>
                    <a:pt x="284" y="170"/>
                  </a:lnTo>
                  <a:lnTo>
                    <a:pt x="0" y="170"/>
                  </a:lnTo>
                  <a:lnTo>
                    <a:pt x="24" y="125"/>
                  </a:lnTo>
                  <a:lnTo>
                    <a:pt x="46" y="87"/>
                  </a:lnTo>
                  <a:lnTo>
                    <a:pt x="65" y="56"/>
                  </a:lnTo>
                  <a:lnTo>
                    <a:pt x="84" y="32"/>
                  </a:lnTo>
                  <a:lnTo>
                    <a:pt x="94" y="22"/>
                  </a:lnTo>
                  <a:lnTo>
                    <a:pt x="102" y="15"/>
                  </a:lnTo>
                  <a:lnTo>
                    <a:pt x="111" y="8"/>
                  </a:lnTo>
                  <a:lnTo>
                    <a:pt x="121" y="3"/>
                  </a:lnTo>
                  <a:lnTo>
                    <a:pt x="132" y="0"/>
                  </a:lnTo>
                  <a:lnTo>
                    <a:pt x="142" y="0"/>
                  </a:lnTo>
                  <a:lnTo>
                    <a:pt x="153" y="2"/>
                  </a:lnTo>
                  <a:lnTo>
                    <a:pt x="164" y="3"/>
                  </a:lnTo>
                  <a:close/>
                </a:path>
              </a:pathLst>
            </a:custGeom>
            <a:solidFill>
              <a:srgbClr val="95816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6" name="Freeform 106"/>
            <p:cNvSpPr>
              <a:spLocks/>
            </p:cNvSpPr>
            <p:nvPr/>
          </p:nvSpPr>
          <p:spPr bwMode="auto">
            <a:xfrm>
              <a:off x="6950076" y="2132013"/>
              <a:ext cx="450850" cy="269875"/>
            </a:xfrm>
            <a:custGeom>
              <a:avLst/>
              <a:gdLst/>
              <a:ahLst/>
              <a:cxnLst>
                <a:cxn ang="0">
                  <a:pos x="164" y="3"/>
                </a:cxn>
                <a:cxn ang="0">
                  <a:pos x="175" y="10"/>
                </a:cxn>
                <a:cxn ang="0">
                  <a:pos x="186" y="16"/>
                </a:cxn>
                <a:cxn ang="0">
                  <a:pos x="284" y="170"/>
                </a:cxn>
                <a:cxn ang="0">
                  <a:pos x="0" y="170"/>
                </a:cxn>
                <a:cxn ang="0">
                  <a:pos x="24" y="125"/>
                </a:cxn>
                <a:cxn ang="0">
                  <a:pos x="46" y="87"/>
                </a:cxn>
                <a:cxn ang="0">
                  <a:pos x="65" y="56"/>
                </a:cxn>
                <a:cxn ang="0">
                  <a:pos x="84" y="32"/>
                </a:cxn>
                <a:cxn ang="0">
                  <a:pos x="94" y="22"/>
                </a:cxn>
                <a:cxn ang="0">
                  <a:pos x="102" y="15"/>
                </a:cxn>
                <a:cxn ang="0">
                  <a:pos x="111" y="8"/>
                </a:cxn>
                <a:cxn ang="0">
                  <a:pos x="121" y="3"/>
                </a:cxn>
                <a:cxn ang="0">
                  <a:pos x="132" y="0"/>
                </a:cxn>
                <a:cxn ang="0">
                  <a:pos x="142" y="0"/>
                </a:cxn>
                <a:cxn ang="0">
                  <a:pos x="153" y="2"/>
                </a:cxn>
                <a:cxn ang="0">
                  <a:pos x="164" y="3"/>
                </a:cxn>
              </a:cxnLst>
              <a:rect l="0" t="0" r="r" b="b"/>
              <a:pathLst>
                <a:path w="284" h="170">
                  <a:moveTo>
                    <a:pt x="164" y="3"/>
                  </a:moveTo>
                  <a:lnTo>
                    <a:pt x="175" y="10"/>
                  </a:lnTo>
                  <a:lnTo>
                    <a:pt x="186" y="16"/>
                  </a:lnTo>
                  <a:lnTo>
                    <a:pt x="284" y="170"/>
                  </a:lnTo>
                  <a:lnTo>
                    <a:pt x="0" y="170"/>
                  </a:lnTo>
                  <a:lnTo>
                    <a:pt x="24" y="125"/>
                  </a:lnTo>
                  <a:lnTo>
                    <a:pt x="46" y="87"/>
                  </a:lnTo>
                  <a:lnTo>
                    <a:pt x="65" y="56"/>
                  </a:lnTo>
                  <a:lnTo>
                    <a:pt x="84" y="32"/>
                  </a:lnTo>
                  <a:lnTo>
                    <a:pt x="94" y="22"/>
                  </a:lnTo>
                  <a:lnTo>
                    <a:pt x="102" y="15"/>
                  </a:lnTo>
                  <a:lnTo>
                    <a:pt x="111" y="8"/>
                  </a:lnTo>
                  <a:lnTo>
                    <a:pt x="121" y="3"/>
                  </a:lnTo>
                  <a:lnTo>
                    <a:pt x="132" y="0"/>
                  </a:lnTo>
                  <a:lnTo>
                    <a:pt x="142" y="0"/>
                  </a:lnTo>
                  <a:lnTo>
                    <a:pt x="153" y="2"/>
                  </a:lnTo>
                  <a:lnTo>
                    <a:pt x="164" y="3"/>
                  </a:lnTo>
                </a:path>
              </a:pathLst>
            </a:custGeom>
            <a:noFill/>
            <a:ln w="4763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7" name="Freeform 107"/>
            <p:cNvSpPr>
              <a:spLocks/>
            </p:cNvSpPr>
            <p:nvPr/>
          </p:nvSpPr>
          <p:spPr bwMode="auto">
            <a:xfrm>
              <a:off x="7937501" y="2119313"/>
              <a:ext cx="450850" cy="273050"/>
            </a:xfrm>
            <a:custGeom>
              <a:avLst/>
              <a:gdLst/>
              <a:ahLst/>
              <a:cxnLst>
                <a:cxn ang="0">
                  <a:pos x="163" y="5"/>
                </a:cxn>
                <a:cxn ang="0">
                  <a:pos x="174" y="10"/>
                </a:cxn>
                <a:cxn ang="0">
                  <a:pos x="185" y="16"/>
                </a:cxn>
                <a:cxn ang="0">
                  <a:pos x="284" y="172"/>
                </a:cxn>
                <a:cxn ang="0">
                  <a:pos x="0" y="172"/>
                </a:cxn>
                <a:cxn ang="0">
                  <a:pos x="24" y="127"/>
                </a:cxn>
                <a:cxn ang="0">
                  <a:pos x="46" y="89"/>
                </a:cxn>
                <a:cxn ang="0">
                  <a:pos x="65" y="57"/>
                </a:cxn>
                <a:cxn ang="0">
                  <a:pos x="84" y="32"/>
                </a:cxn>
                <a:cxn ang="0">
                  <a:pos x="93" y="23"/>
                </a:cxn>
                <a:cxn ang="0">
                  <a:pos x="101" y="15"/>
                </a:cxn>
                <a:cxn ang="0">
                  <a:pos x="111" y="8"/>
                </a:cxn>
                <a:cxn ang="0">
                  <a:pos x="120" y="4"/>
                </a:cxn>
                <a:cxn ang="0">
                  <a:pos x="130" y="2"/>
                </a:cxn>
                <a:cxn ang="0">
                  <a:pos x="141" y="0"/>
                </a:cxn>
                <a:cxn ang="0">
                  <a:pos x="152" y="2"/>
                </a:cxn>
                <a:cxn ang="0">
                  <a:pos x="163" y="5"/>
                </a:cxn>
              </a:cxnLst>
              <a:rect l="0" t="0" r="r" b="b"/>
              <a:pathLst>
                <a:path w="284" h="172">
                  <a:moveTo>
                    <a:pt x="163" y="5"/>
                  </a:moveTo>
                  <a:lnTo>
                    <a:pt x="174" y="10"/>
                  </a:lnTo>
                  <a:lnTo>
                    <a:pt x="185" y="16"/>
                  </a:lnTo>
                  <a:lnTo>
                    <a:pt x="284" y="172"/>
                  </a:lnTo>
                  <a:lnTo>
                    <a:pt x="0" y="172"/>
                  </a:lnTo>
                  <a:lnTo>
                    <a:pt x="24" y="127"/>
                  </a:lnTo>
                  <a:lnTo>
                    <a:pt x="46" y="89"/>
                  </a:lnTo>
                  <a:lnTo>
                    <a:pt x="65" y="57"/>
                  </a:lnTo>
                  <a:lnTo>
                    <a:pt x="84" y="32"/>
                  </a:lnTo>
                  <a:lnTo>
                    <a:pt x="93" y="23"/>
                  </a:lnTo>
                  <a:lnTo>
                    <a:pt x="101" y="15"/>
                  </a:lnTo>
                  <a:lnTo>
                    <a:pt x="111" y="8"/>
                  </a:lnTo>
                  <a:lnTo>
                    <a:pt x="120" y="4"/>
                  </a:lnTo>
                  <a:lnTo>
                    <a:pt x="130" y="2"/>
                  </a:lnTo>
                  <a:lnTo>
                    <a:pt x="141" y="0"/>
                  </a:lnTo>
                  <a:lnTo>
                    <a:pt x="152" y="2"/>
                  </a:lnTo>
                  <a:lnTo>
                    <a:pt x="163" y="5"/>
                  </a:lnTo>
                  <a:close/>
                </a:path>
              </a:pathLst>
            </a:custGeom>
            <a:solidFill>
              <a:srgbClr val="95816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8" name="Freeform 108"/>
            <p:cNvSpPr>
              <a:spLocks/>
            </p:cNvSpPr>
            <p:nvPr/>
          </p:nvSpPr>
          <p:spPr bwMode="auto">
            <a:xfrm>
              <a:off x="7937501" y="2119313"/>
              <a:ext cx="450850" cy="273050"/>
            </a:xfrm>
            <a:custGeom>
              <a:avLst/>
              <a:gdLst/>
              <a:ahLst/>
              <a:cxnLst>
                <a:cxn ang="0">
                  <a:pos x="163" y="5"/>
                </a:cxn>
                <a:cxn ang="0">
                  <a:pos x="174" y="10"/>
                </a:cxn>
                <a:cxn ang="0">
                  <a:pos x="185" y="16"/>
                </a:cxn>
                <a:cxn ang="0">
                  <a:pos x="284" y="172"/>
                </a:cxn>
                <a:cxn ang="0">
                  <a:pos x="0" y="172"/>
                </a:cxn>
                <a:cxn ang="0">
                  <a:pos x="24" y="127"/>
                </a:cxn>
                <a:cxn ang="0">
                  <a:pos x="46" y="89"/>
                </a:cxn>
                <a:cxn ang="0">
                  <a:pos x="65" y="57"/>
                </a:cxn>
                <a:cxn ang="0">
                  <a:pos x="84" y="32"/>
                </a:cxn>
                <a:cxn ang="0">
                  <a:pos x="93" y="23"/>
                </a:cxn>
                <a:cxn ang="0">
                  <a:pos x="101" y="15"/>
                </a:cxn>
                <a:cxn ang="0">
                  <a:pos x="111" y="8"/>
                </a:cxn>
                <a:cxn ang="0">
                  <a:pos x="120" y="4"/>
                </a:cxn>
                <a:cxn ang="0">
                  <a:pos x="130" y="2"/>
                </a:cxn>
                <a:cxn ang="0">
                  <a:pos x="141" y="0"/>
                </a:cxn>
                <a:cxn ang="0">
                  <a:pos x="152" y="2"/>
                </a:cxn>
                <a:cxn ang="0">
                  <a:pos x="163" y="5"/>
                </a:cxn>
              </a:cxnLst>
              <a:rect l="0" t="0" r="r" b="b"/>
              <a:pathLst>
                <a:path w="284" h="172">
                  <a:moveTo>
                    <a:pt x="163" y="5"/>
                  </a:moveTo>
                  <a:lnTo>
                    <a:pt x="174" y="10"/>
                  </a:lnTo>
                  <a:lnTo>
                    <a:pt x="185" y="16"/>
                  </a:lnTo>
                  <a:lnTo>
                    <a:pt x="284" y="172"/>
                  </a:lnTo>
                  <a:lnTo>
                    <a:pt x="0" y="172"/>
                  </a:lnTo>
                  <a:lnTo>
                    <a:pt x="24" y="127"/>
                  </a:lnTo>
                  <a:lnTo>
                    <a:pt x="46" y="89"/>
                  </a:lnTo>
                  <a:lnTo>
                    <a:pt x="65" y="57"/>
                  </a:lnTo>
                  <a:lnTo>
                    <a:pt x="84" y="32"/>
                  </a:lnTo>
                  <a:lnTo>
                    <a:pt x="93" y="23"/>
                  </a:lnTo>
                  <a:lnTo>
                    <a:pt x="101" y="15"/>
                  </a:lnTo>
                  <a:lnTo>
                    <a:pt x="111" y="8"/>
                  </a:lnTo>
                  <a:lnTo>
                    <a:pt x="120" y="4"/>
                  </a:lnTo>
                  <a:lnTo>
                    <a:pt x="130" y="2"/>
                  </a:lnTo>
                  <a:lnTo>
                    <a:pt x="141" y="0"/>
                  </a:lnTo>
                  <a:lnTo>
                    <a:pt x="152" y="2"/>
                  </a:lnTo>
                  <a:lnTo>
                    <a:pt x="163" y="5"/>
                  </a:lnTo>
                </a:path>
              </a:pathLst>
            </a:custGeom>
            <a:noFill/>
            <a:ln w="4763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9" name="Freeform 110"/>
            <p:cNvSpPr>
              <a:spLocks/>
            </p:cNvSpPr>
            <p:nvPr/>
          </p:nvSpPr>
          <p:spPr bwMode="auto">
            <a:xfrm>
              <a:off x="7362826" y="1997075"/>
              <a:ext cx="696913" cy="419100"/>
            </a:xfrm>
            <a:custGeom>
              <a:avLst/>
              <a:gdLst/>
              <a:ahLst/>
              <a:cxnLst>
                <a:cxn ang="0">
                  <a:pos x="436" y="263"/>
                </a:cxn>
                <a:cxn ang="0">
                  <a:pos x="439" y="171"/>
                </a:cxn>
                <a:cxn ang="0">
                  <a:pos x="289" y="0"/>
                </a:cxn>
                <a:cxn ang="0">
                  <a:pos x="143" y="0"/>
                </a:cxn>
                <a:cxn ang="0">
                  <a:pos x="4" y="169"/>
                </a:cxn>
                <a:cxn ang="0">
                  <a:pos x="0" y="263"/>
                </a:cxn>
                <a:cxn ang="0">
                  <a:pos x="34" y="264"/>
                </a:cxn>
                <a:cxn ang="0">
                  <a:pos x="32" y="193"/>
                </a:cxn>
                <a:cxn ang="0">
                  <a:pos x="165" y="50"/>
                </a:cxn>
                <a:cxn ang="0">
                  <a:pos x="268" y="47"/>
                </a:cxn>
                <a:cxn ang="0">
                  <a:pos x="405" y="195"/>
                </a:cxn>
                <a:cxn ang="0">
                  <a:pos x="403" y="264"/>
                </a:cxn>
                <a:cxn ang="0">
                  <a:pos x="436" y="263"/>
                </a:cxn>
              </a:cxnLst>
              <a:rect l="0" t="0" r="r" b="b"/>
              <a:pathLst>
                <a:path w="439" h="264">
                  <a:moveTo>
                    <a:pt x="436" y="263"/>
                  </a:moveTo>
                  <a:lnTo>
                    <a:pt x="439" y="171"/>
                  </a:lnTo>
                  <a:lnTo>
                    <a:pt x="289" y="0"/>
                  </a:lnTo>
                  <a:lnTo>
                    <a:pt x="143" y="0"/>
                  </a:lnTo>
                  <a:lnTo>
                    <a:pt x="4" y="169"/>
                  </a:lnTo>
                  <a:lnTo>
                    <a:pt x="0" y="263"/>
                  </a:lnTo>
                  <a:lnTo>
                    <a:pt x="34" y="264"/>
                  </a:lnTo>
                  <a:lnTo>
                    <a:pt x="32" y="193"/>
                  </a:lnTo>
                  <a:lnTo>
                    <a:pt x="165" y="50"/>
                  </a:lnTo>
                  <a:lnTo>
                    <a:pt x="268" y="47"/>
                  </a:lnTo>
                  <a:lnTo>
                    <a:pt x="405" y="195"/>
                  </a:lnTo>
                  <a:lnTo>
                    <a:pt x="403" y="264"/>
                  </a:lnTo>
                  <a:lnTo>
                    <a:pt x="436" y="263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0" name="Freeform 111"/>
            <p:cNvSpPr>
              <a:spLocks/>
            </p:cNvSpPr>
            <p:nvPr/>
          </p:nvSpPr>
          <p:spPr bwMode="auto">
            <a:xfrm>
              <a:off x="7362826" y="1997075"/>
              <a:ext cx="696913" cy="419100"/>
            </a:xfrm>
            <a:custGeom>
              <a:avLst/>
              <a:gdLst/>
              <a:ahLst/>
              <a:cxnLst>
                <a:cxn ang="0">
                  <a:pos x="436" y="263"/>
                </a:cxn>
                <a:cxn ang="0">
                  <a:pos x="439" y="171"/>
                </a:cxn>
                <a:cxn ang="0">
                  <a:pos x="289" y="0"/>
                </a:cxn>
                <a:cxn ang="0">
                  <a:pos x="143" y="0"/>
                </a:cxn>
                <a:cxn ang="0">
                  <a:pos x="4" y="169"/>
                </a:cxn>
                <a:cxn ang="0">
                  <a:pos x="0" y="263"/>
                </a:cxn>
                <a:cxn ang="0">
                  <a:pos x="34" y="264"/>
                </a:cxn>
                <a:cxn ang="0">
                  <a:pos x="32" y="193"/>
                </a:cxn>
                <a:cxn ang="0">
                  <a:pos x="165" y="50"/>
                </a:cxn>
                <a:cxn ang="0">
                  <a:pos x="268" y="47"/>
                </a:cxn>
                <a:cxn ang="0">
                  <a:pos x="405" y="195"/>
                </a:cxn>
                <a:cxn ang="0">
                  <a:pos x="403" y="264"/>
                </a:cxn>
                <a:cxn ang="0">
                  <a:pos x="436" y="263"/>
                </a:cxn>
              </a:cxnLst>
              <a:rect l="0" t="0" r="r" b="b"/>
              <a:pathLst>
                <a:path w="439" h="264">
                  <a:moveTo>
                    <a:pt x="436" y="263"/>
                  </a:moveTo>
                  <a:lnTo>
                    <a:pt x="439" y="171"/>
                  </a:lnTo>
                  <a:lnTo>
                    <a:pt x="289" y="0"/>
                  </a:lnTo>
                  <a:lnTo>
                    <a:pt x="143" y="0"/>
                  </a:lnTo>
                  <a:lnTo>
                    <a:pt x="4" y="169"/>
                  </a:lnTo>
                  <a:lnTo>
                    <a:pt x="0" y="263"/>
                  </a:lnTo>
                  <a:lnTo>
                    <a:pt x="34" y="264"/>
                  </a:lnTo>
                  <a:lnTo>
                    <a:pt x="32" y="193"/>
                  </a:lnTo>
                  <a:lnTo>
                    <a:pt x="165" y="50"/>
                  </a:lnTo>
                  <a:lnTo>
                    <a:pt x="268" y="47"/>
                  </a:lnTo>
                  <a:lnTo>
                    <a:pt x="405" y="195"/>
                  </a:lnTo>
                  <a:lnTo>
                    <a:pt x="403" y="264"/>
                  </a:lnTo>
                  <a:lnTo>
                    <a:pt x="436" y="263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1" name="Rectangle 112"/>
            <p:cNvSpPr>
              <a:spLocks noChangeArrowheads="1"/>
            </p:cNvSpPr>
            <p:nvPr/>
          </p:nvSpPr>
          <p:spPr bwMode="auto">
            <a:xfrm>
              <a:off x="7416801" y="2325688"/>
              <a:ext cx="582613" cy="63500"/>
            </a:xfrm>
            <a:prstGeom prst="rect">
              <a:avLst/>
            </a:prstGeom>
            <a:solidFill>
              <a:srgbClr val="72707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2" name="Rectangle 113"/>
            <p:cNvSpPr>
              <a:spLocks noChangeArrowheads="1"/>
            </p:cNvSpPr>
            <p:nvPr/>
          </p:nvSpPr>
          <p:spPr bwMode="auto">
            <a:xfrm>
              <a:off x="7416801" y="2325688"/>
              <a:ext cx="582613" cy="63500"/>
            </a:xfrm>
            <a:prstGeom prst="rect">
              <a:avLst/>
            </a:prstGeom>
            <a:noFill/>
            <a:ln w="0">
              <a:solidFill>
                <a:srgbClr val="1F1A17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3" name="Freeform 114"/>
            <p:cNvSpPr>
              <a:spLocks/>
            </p:cNvSpPr>
            <p:nvPr/>
          </p:nvSpPr>
          <p:spPr bwMode="auto">
            <a:xfrm>
              <a:off x="7947026" y="2139950"/>
              <a:ext cx="107950" cy="115888"/>
            </a:xfrm>
            <a:custGeom>
              <a:avLst/>
              <a:gdLst/>
              <a:ahLst/>
              <a:cxnLst>
                <a:cxn ang="0">
                  <a:pos x="68" y="73"/>
                </a:cxn>
                <a:cxn ang="0">
                  <a:pos x="0" y="0"/>
                </a:cxn>
                <a:cxn ang="0">
                  <a:pos x="68" y="0"/>
                </a:cxn>
                <a:cxn ang="0">
                  <a:pos x="68" y="73"/>
                </a:cxn>
              </a:cxnLst>
              <a:rect l="0" t="0" r="r" b="b"/>
              <a:pathLst>
                <a:path w="68" h="73">
                  <a:moveTo>
                    <a:pt x="68" y="73"/>
                  </a:moveTo>
                  <a:lnTo>
                    <a:pt x="0" y="0"/>
                  </a:lnTo>
                  <a:lnTo>
                    <a:pt x="68" y="0"/>
                  </a:lnTo>
                  <a:lnTo>
                    <a:pt x="68" y="73"/>
                  </a:lnTo>
                  <a:close/>
                </a:path>
              </a:pathLst>
            </a:custGeom>
            <a:solidFill>
              <a:srgbClr val="96959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4" name="Freeform 115"/>
            <p:cNvSpPr>
              <a:spLocks/>
            </p:cNvSpPr>
            <p:nvPr/>
          </p:nvSpPr>
          <p:spPr bwMode="auto">
            <a:xfrm>
              <a:off x="7947026" y="2139950"/>
              <a:ext cx="107950" cy="115888"/>
            </a:xfrm>
            <a:custGeom>
              <a:avLst/>
              <a:gdLst/>
              <a:ahLst/>
              <a:cxnLst>
                <a:cxn ang="0">
                  <a:pos x="68" y="73"/>
                </a:cxn>
                <a:cxn ang="0">
                  <a:pos x="0" y="0"/>
                </a:cxn>
                <a:cxn ang="0">
                  <a:pos x="68" y="0"/>
                </a:cxn>
                <a:cxn ang="0">
                  <a:pos x="68" y="73"/>
                </a:cxn>
              </a:cxnLst>
              <a:rect l="0" t="0" r="r" b="b"/>
              <a:pathLst>
                <a:path w="68" h="73">
                  <a:moveTo>
                    <a:pt x="68" y="73"/>
                  </a:moveTo>
                  <a:lnTo>
                    <a:pt x="0" y="0"/>
                  </a:lnTo>
                  <a:lnTo>
                    <a:pt x="68" y="0"/>
                  </a:lnTo>
                  <a:lnTo>
                    <a:pt x="68" y="73"/>
                  </a:lnTo>
                  <a:close/>
                </a:path>
              </a:pathLst>
            </a:custGeom>
            <a:no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5" name="Freeform 116"/>
            <p:cNvSpPr>
              <a:spLocks/>
            </p:cNvSpPr>
            <p:nvPr/>
          </p:nvSpPr>
          <p:spPr bwMode="auto">
            <a:xfrm>
              <a:off x="7834313" y="1938338"/>
              <a:ext cx="19050" cy="85725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7"/>
                </a:cxn>
                <a:cxn ang="0">
                  <a:pos x="0" y="54"/>
                </a:cxn>
                <a:cxn ang="0">
                  <a:pos x="12" y="54"/>
                </a:cxn>
                <a:cxn ang="0">
                  <a:pos x="12" y="7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6" y="0"/>
                </a:cxn>
              </a:cxnLst>
              <a:rect l="0" t="0" r="r" b="b"/>
              <a:pathLst>
                <a:path w="12" h="54">
                  <a:moveTo>
                    <a:pt x="6" y="0"/>
                  </a:moveTo>
                  <a:lnTo>
                    <a:pt x="0" y="7"/>
                  </a:lnTo>
                  <a:lnTo>
                    <a:pt x="0" y="54"/>
                  </a:lnTo>
                  <a:lnTo>
                    <a:pt x="12" y="54"/>
                  </a:lnTo>
                  <a:lnTo>
                    <a:pt x="12" y="7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6" name="Freeform 117"/>
            <p:cNvSpPr>
              <a:spLocks/>
            </p:cNvSpPr>
            <p:nvPr/>
          </p:nvSpPr>
          <p:spPr bwMode="auto">
            <a:xfrm>
              <a:off x="7843838" y="1938338"/>
              <a:ext cx="215900" cy="20638"/>
            </a:xfrm>
            <a:custGeom>
              <a:avLst/>
              <a:gdLst/>
              <a:ahLst/>
              <a:cxnLst>
                <a:cxn ang="0">
                  <a:pos x="136" y="7"/>
                </a:cxn>
                <a:cxn ang="0">
                  <a:pos x="130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130" y="13"/>
                </a:cxn>
                <a:cxn ang="0">
                  <a:pos x="136" y="7"/>
                </a:cxn>
                <a:cxn ang="0">
                  <a:pos x="136" y="7"/>
                </a:cxn>
                <a:cxn ang="0">
                  <a:pos x="136" y="0"/>
                </a:cxn>
                <a:cxn ang="0">
                  <a:pos x="130" y="0"/>
                </a:cxn>
                <a:cxn ang="0">
                  <a:pos x="136" y="7"/>
                </a:cxn>
              </a:cxnLst>
              <a:rect l="0" t="0" r="r" b="b"/>
              <a:pathLst>
                <a:path w="136" h="13">
                  <a:moveTo>
                    <a:pt x="136" y="7"/>
                  </a:moveTo>
                  <a:lnTo>
                    <a:pt x="130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130" y="13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0"/>
                  </a:lnTo>
                  <a:lnTo>
                    <a:pt x="130" y="0"/>
                  </a:lnTo>
                  <a:lnTo>
                    <a:pt x="136" y="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7" name="Rectangle 118"/>
            <p:cNvSpPr>
              <a:spLocks noChangeArrowheads="1"/>
            </p:cNvSpPr>
            <p:nvPr/>
          </p:nvSpPr>
          <p:spPr bwMode="auto">
            <a:xfrm>
              <a:off x="8037513" y="1949450"/>
              <a:ext cx="22225" cy="190500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8" name="Freeform 119"/>
            <p:cNvSpPr>
              <a:spLocks/>
            </p:cNvSpPr>
            <p:nvPr/>
          </p:nvSpPr>
          <p:spPr bwMode="auto">
            <a:xfrm>
              <a:off x="7896226" y="2089150"/>
              <a:ext cx="153988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2" y="0"/>
                </a:cxn>
                <a:cxn ang="0">
                  <a:pos x="97" y="40"/>
                </a:cxn>
                <a:cxn ang="0">
                  <a:pos x="32" y="40"/>
                </a:cxn>
                <a:cxn ang="0">
                  <a:pos x="0" y="0"/>
                </a:cxn>
              </a:cxnLst>
              <a:rect l="0" t="0" r="r" b="b"/>
              <a:pathLst>
                <a:path w="97" h="40">
                  <a:moveTo>
                    <a:pt x="0" y="0"/>
                  </a:moveTo>
                  <a:lnTo>
                    <a:pt x="92" y="0"/>
                  </a:lnTo>
                  <a:lnTo>
                    <a:pt x="97" y="40"/>
                  </a:lnTo>
                  <a:lnTo>
                    <a:pt x="32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DFD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9" name="Freeform 120"/>
            <p:cNvSpPr>
              <a:spLocks/>
            </p:cNvSpPr>
            <p:nvPr/>
          </p:nvSpPr>
          <p:spPr bwMode="auto">
            <a:xfrm>
              <a:off x="7885113" y="2070100"/>
              <a:ext cx="153988" cy="63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2" y="0"/>
                </a:cxn>
                <a:cxn ang="0">
                  <a:pos x="97" y="40"/>
                </a:cxn>
                <a:cxn ang="0">
                  <a:pos x="32" y="40"/>
                </a:cxn>
                <a:cxn ang="0">
                  <a:pos x="0" y="0"/>
                </a:cxn>
              </a:cxnLst>
              <a:rect l="0" t="0" r="r" b="b"/>
              <a:pathLst>
                <a:path w="97" h="40">
                  <a:moveTo>
                    <a:pt x="0" y="0"/>
                  </a:moveTo>
                  <a:lnTo>
                    <a:pt x="92" y="0"/>
                  </a:lnTo>
                  <a:lnTo>
                    <a:pt x="97" y="40"/>
                  </a:lnTo>
                  <a:lnTo>
                    <a:pt x="32" y="4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0" name="Freeform 121"/>
            <p:cNvSpPr>
              <a:spLocks/>
            </p:cNvSpPr>
            <p:nvPr/>
          </p:nvSpPr>
          <p:spPr bwMode="auto">
            <a:xfrm>
              <a:off x="7491413" y="2119313"/>
              <a:ext cx="450850" cy="273050"/>
            </a:xfrm>
            <a:custGeom>
              <a:avLst/>
              <a:gdLst/>
              <a:ahLst/>
              <a:cxnLst>
                <a:cxn ang="0">
                  <a:pos x="164" y="5"/>
                </a:cxn>
                <a:cxn ang="0">
                  <a:pos x="175" y="10"/>
                </a:cxn>
                <a:cxn ang="0">
                  <a:pos x="186" y="18"/>
                </a:cxn>
                <a:cxn ang="0">
                  <a:pos x="284" y="172"/>
                </a:cxn>
                <a:cxn ang="0">
                  <a:pos x="0" y="172"/>
                </a:cxn>
                <a:cxn ang="0">
                  <a:pos x="24" y="127"/>
                </a:cxn>
                <a:cxn ang="0">
                  <a:pos x="46" y="89"/>
                </a:cxn>
                <a:cxn ang="0">
                  <a:pos x="65" y="57"/>
                </a:cxn>
                <a:cxn ang="0">
                  <a:pos x="84" y="32"/>
                </a:cxn>
                <a:cxn ang="0">
                  <a:pos x="94" y="23"/>
                </a:cxn>
                <a:cxn ang="0">
                  <a:pos x="103" y="15"/>
                </a:cxn>
                <a:cxn ang="0">
                  <a:pos x="113" y="8"/>
                </a:cxn>
                <a:cxn ang="0">
                  <a:pos x="122" y="4"/>
                </a:cxn>
                <a:cxn ang="0">
                  <a:pos x="132" y="2"/>
                </a:cxn>
                <a:cxn ang="0">
                  <a:pos x="141" y="0"/>
                </a:cxn>
                <a:cxn ang="0">
                  <a:pos x="152" y="2"/>
                </a:cxn>
                <a:cxn ang="0">
                  <a:pos x="164" y="5"/>
                </a:cxn>
              </a:cxnLst>
              <a:rect l="0" t="0" r="r" b="b"/>
              <a:pathLst>
                <a:path w="284" h="172">
                  <a:moveTo>
                    <a:pt x="164" y="5"/>
                  </a:moveTo>
                  <a:lnTo>
                    <a:pt x="175" y="10"/>
                  </a:lnTo>
                  <a:lnTo>
                    <a:pt x="186" y="18"/>
                  </a:lnTo>
                  <a:lnTo>
                    <a:pt x="284" y="172"/>
                  </a:lnTo>
                  <a:lnTo>
                    <a:pt x="0" y="172"/>
                  </a:lnTo>
                  <a:lnTo>
                    <a:pt x="24" y="127"/>
                  </a:lnTo>
                  <a:lnTo>
                    <a:pt x="46" y="89"/>
                  </a:lnTo>
                  <a:lnTo>
                    <a:pt x="65" y="57"/>
                  </a:lnTo>
                  <a:lnTo>
                    <a:pt x="84" y="32"/>
                  </a:lnTo>
                  <a:lnTo>
                    <a:pt x="94" y="23"/>
                  </a:lnTo>
                  <a:lnTo>
                    <a:pt x="103" y="15"/>
                  </a:lnTo>
                  <a:lnTo>
                    <a:pt x="113" y="8"/>
                  </a:lnTo>
                  <a:lnTo>
                    <a:pt x="122" y="4"/>
                  </a:lnTo>
                  <a:lnTo>
                    <a:pt x="132" y="2"/>
                  </a:lnTo>
                  <a:lnTo>
                    <a:pt x="141" y="0"/>
                  </a:lnTo>
                  <a:lnTo>
                    <a:pt x="152" y="2"/>
                  </a:lnTo>
                  <a:lnTo>
                    <a:pt x="164" y="5"/>
                  </a:lnTo>
                  <a:close/>
                </a:path>
              </a:pathLst>
            </a:custGeom>
            <a:solidFill>
              <a:srgbClr val="95816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1" name="Freeform 122"/>
            <p:cNvSpPr>
              <a:spLocks/>
            </p:cNvSpPr>
            <p:nvPr/>
          </p:nvSpPr>
          <p:spPr bwMode="auto">
            <a:xfrm>
              <a:off x="7491413" y="2119313"/>
              <a:ext cx="450850" cy="273050"/>
            </a:xfrm>
            <a:custGeom>
              <a:avLst/>
              <a:gdLst/>
              <a:ahLst/>
              <a:cxnLst>
                <a:cxn ang="0">
                  <a:pos x="164" y="5"/>
                </a:cxn>
                <a:cxn ang="0">
                  <a:pos x="175" y="10"/>
                </a:cxn>
                <a:cxn ang="0">
                  <a:pos x="186" y="18"/>
                </a:cxn>
                <a:cxn ang="0">
                  <a:pos x="284" y="172"/>
                </a:cxn>
                <a:cxn ang="0">
                  <a:pos x="0" y="172"/>
                </a:cxn>
                <a:cxn ang="0">
                  <a:pos x="24" y="127"/>
                </a:cxn>
                <a:cxn ang="0">
                  <a:pos x="46" y="89"/>
                </a:cxn>
                <a:cxn ang="0">
                  <a:pos x="65" y="57"/>
                </a:cxn>
                <a:cxn ang="0">
                  <a:pos x="84" y="32"/>
                </a:cxn>
                <a:cxn ang="0">
                  <a:pos x="94" y="23"/>
                </a:cxn>
                <a:cxn ang="0">
                  <a:pos x="103" y="15"/>
                </a:cxn>
                <a:cxn ang="0">
                  <a:pos x="113" y="8"/>
                </a:cxn>
                <a:cxn ang="0">
                  <a:pos x="122" y="4"/>
                </a:cxn>
                <a:cxn ang="0">
                  <a:pos x="132" y="2"/>
                </a:cxn>
                <a:cxn ang="0">
                  <a:pos x="141" y="0"/>
                </a:cxn>
                <a:cxn ang="0">
                  <a:pos x="152" y="2"/>
                </a:cxn>
                <a:cxn ang="0">
                  <a:pos x="164" y="5"/>
                </a:cxn>
              </a:cxnLst>
              <a:rect l="0" t="0" r="r" b="b"/>
              <a:pathLst>
                <a:path w="284" h="172">
                  <a:moveTo>
                    <a:pt x="164" y="5"/>
                  </a:moveTo>
                  <a:lnTo>
                    <a:pt x="175" y="10"/>
                  </a:lnTo>
                  <a:lnTo>
                    <a:pt x="186" y="18"/>
                  </a:lnTo>
                  <a:lnTo>
                    <a:pt x="284" y="172"/>
                  </a:lnTo>
                  <a:lnTo>
                    <a:pt x="0" y="172"/>
                  </a:lnTo>
                  <a:lnTo>
                    <a:pt x="24" y="127"/>
                  </a:lnTo>
                  <a:lnTo>
                    <a:pt x="46" y="89"/>
                  </a:lnTo>
                  <a:lnTo>
                    <a:pt x="65" y="57"/>
                  </a:lnTo>
                  <a:lnTo>
                    <a:pt x="84" y="32"/>
                  </a:lnTo>
                  <a:lnTo>
                    <a:pt x="94" y="23"/>
                  </a:lnTo>
                  <a:lnTo>
                    <a:pt x="103" y="15"/>
                  </a:lnTo>
                  <a:lnTo>
                    <a:pt x="113" y="8"/>
                  </a:lnTo>
                  <a:lnTo>
                    <a:pt x="122" y="4"/>
                  </a:lnTo>
                  <a:lnTo>
                    <a:pt x="132" y="2"/>
                  </a:lnTo>
                  <a:lnTo>
                    <a:pt x="141" y="0"/>
                  </a:lnTo>
                  <a:lnTo>
                    <a:pt x="152" y="2"/>
                  </a:lnTo>
                  <a:lnTo>
                    <a:pt x="164" y="5"/>
                  </a:lnTo>
                </a:path>
              </a:pathLst>
            </a:custGeom>
            <a:noFill/>
            <a:ln w="4763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2" name="Rectangle 125"/>
            <p:cNvSpPr>
              <a:spLocks noChangeArrowheads="1"/>
            </p:cNvSpPr>
            <p:nvPr/>
          </p:nvSpPr>
          <p:spPr bwMode="auto">
            <a:xfrm>
              <a:off x="6180138" y="1481138"/>
              <a:ext cx="1449115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800" b="1" dirty="0" smtClean="0">
                  <a:solidFill>
                    <a:srgbClr val="1F1A17"/>
                  </a:solidFill>
                  <a:latin typeface="Arial" charset="0"/>
                </a:rPr>
                <a:t>ISNIEJĄCA KOMPOSTOWNIA</a:t>
              </a:r>
              <a:endParaRPr lang="pl-PL" sz="2000" dirty="0">
                <a:latin typeface="Arial" charset="0"/>
              </a:endParaRPr>
            </a:p>
          </p:txBody>
        </p:sp>
        <p:sp>
          <p:nvSpPr>
            <p:cNvPr id="275" name="Rectangle 129"/>
            <p:cNvSpPr>
              <a:spLocks noChangeArrowheads="1"/>
            </p:cNvSpPr>
            <p:nvPr/>
          </p:nvSpPr>
          <p:spPr bwMode="auto">
            <a:xfrm>
              <a:off x="6888163" y="1304925"/>
              <a:ext cx="4763" cy="4763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" name="Rectangle 130"/>
            <p:cNvSpPr>
              <a:spLocks noChangeArrowheads="1"/>
            </p:cNvSpPr>
            <p:nvPr/>
          </p:nvSpPr>
          <p:spPr bwMode="auto">
            <a:xfrm>
              <a:off x="6888163" y="1295400"/>
              <a:ext cx="4763" cy="4763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" name="Rectangle 131"/>
            <p:cNvSpPr>
              <a:spLocks noChangeArrowheads="1"/>
            </p:cNvSpPr>
            <p:nvPr/>
          </p:nvSpPr>
          <p:spPr bwMode="auto">
            <a:xfrm>
              <a:off x="6888163" y="1282700"/>
              <a:ext cx="4763" cy="6350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8" name="Rectangle 132"/>
            <p:cNvSpPr>
              <a:spLocks noChangeArrowheads="1"/>
            </p:cNvSpPr>
            <p:nvPr/>
          </p:nvSpPr>
          <p:spPr bwMode="auto">
            <a:xfrm>
              <a:off x="6888163" y="1271588"/>
              <a:ext cx="4763" cy="6350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9" name="Rectangle 133"/>
            <p:cNvSpPr>
              <a:spLocks noChangeArrowheads="1"/>
            </p:cNvSpPr>
            <p:nvPr/>
          </p:nvSpPr>
          <p:spPr bwMode="auto">
            <a:xfrm>
              <a:off x="6888163" y="1262063"/>
              <a:ext cx="4763" cy="4763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0" name="Rectangle 405"/>
            <p:cNvSpPr>
              <a:spLocks noChangeArrowheads="1"/>
            </p:cNvSpPr>
            <p:nvPr/>
          </p:nvSpPr>
          <p:spPr bwMode="auto">
            <a:xfrm>
              <a:off x="8648701" y="2124075"/>
              <a:ext cx="158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 sz="2000">
                <a:latin typeface="Arial" charset="0"/>
              </a:endParaRPr>
            </a:p>
          </p:txBody>
        </p:sp>
        <p:sp>
          <p:nvSpPr>
            <p:cNvPr id="281" name="Rectangle 412"/>
            <p:cNvSpPr>
              <a:spLocks noChangeArrowheads="1"/>
            </p:cNvSpPr>
            <p:nvPr/>
          </p:nvSpPr>
          <p:spPr bwMode="auto">
            <a:xfrm>
              <a:off x="7043738" y="1809750"/>
              <a:ext cx="6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 sz="2000" dirty="0">
                <a:latin typeface="Arial" charset="0"/>
              </a:endParaRPr>
            </a:p>
          </p:txBody>
        </p:sp>
        <p:sp>
          <p:nvSpPr>
            <p:cNvPr id="284" name="Rectangle 414"/>
            <p:cNvSpPr>
              <a:spLocks noChangeArrowheads="1"/>
            </p:cNvSpPr>
            <p:nvPr/>
          </p:nvSpPr>
          <p:spPr bwMode="auto">
            <a:xfrm>
              <a:off x="6054049" y="1623256"/>
              <a:ext cx="175689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600" b="1" dirty="0" smtClean="0">
                  <a:solidFill>
                    <a:srgbClr val="1F1A17"/>
                  </a:solidFill>
                  <a:latin typeface="Arial" charset="0"/>
                </a:rPr>
                <a:t>WYDAJNOŚĆ ~15 000 ton/rocznie, w tym </a:t>
              </a:r>
              <a:br>
                <a:rPr lang="pl-PL" sz="600" b="1" dirty="0" smtClean="0">
                  <a:solidFill>
                    <a:srgbClr val="1F1A17"/>
                  </a:solidFill>
                  <a:latin typeface="Arial" charset="0"/>
                </a:rPr>
              </a:br>
              <a:r>
                <a:rPr lang="pl-PL" sz="600" b="1" dirty="0" smtClean="0">
                  <a:solidFill>
                    <a:srgbClr val="1F1A17"/>
                  </a:solidFill>
                  <a:latin typeface="Arial" charset="0"/>
                </a:rPr>
                <a:t>~10 000 ton uwodnionych osadów</a:t>
              </a:r>
            </a:p>
            <a:p>
              <a:r>
                <a:rPr lang="pl-PL" sz="600" b="1" dirty="0" smtClean="0">
                  <a:solidFill>
                    <a:srgbClr val="1F1A17"/>
                  </a:solidFill>
                  <a:latin typeface="Arial" charset="0"/>
                </a:rPr>
                <a:t>PROCES KONTROLOWANY – PROCEDURA ISO</a:t>
              </a:r>
              <a:endParaRPr lang="pl-PL" sz="2000" dirty="0">
                <a:latin typeface="Arial" charset="0"/>
              </a:endParaRPr>
            </a:p>
          </p:txBody>
        </p:sp>
        <p:pic>
          <p:nvPicPr>
            <p:cNvPr id="285" name="Picture 47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64288" y="2006600"/>
              <a:ext cx="155575" cy="403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8" name="Rectangle 476"/>
            <p:cNvSpPr>
              <a:spLocks noChangeArrowheads="1"/>
            </p:cNvSpPr>
            <p:nvPr/>
          </p:nvSpPr>
          <p:spPr bwMode="auto">
            <a:xfrm>
              <a:off x="5581651" y="1331913"/>
              <a:ext cx="4763" cy="623888"/>
            </a:xfrm>
            <a:prstGeom prst="rect">
              <a:avLst/>
            </a:prstGeom>
            <a:solidFill>
              <a:srgbClr val="0093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294" name="Łącznik łamany 293"/>
          <p:cNvCxnSpPr/>
          <p:nvPr/>
        </p:nvCxnSpPr>
        <p:spPr>
          <a:xfrm rot="16200000" flipH="1">
            <a:off x="4194959" y="2688983"/>
            <a:ext cx="504701" cy="4631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19"/>
          <p:cNvGrpSpPr>
            <a:grpSpLocks/>
          </p:cNvGrpSpPr>
          <p:nvPr/>
        </p:nvGrpSpPr>
        <p:grpSpPr bwMode="auto">
          <a:xfrm rot="-5400000">
            <a:off x="4094365" y="2667508"/>
            <a:ext cx="107950" cy="252412"/>
            <a:chOff x="2336" y="2659"/>
            <a:chExt cx="68" cy="159"/>
          </a:xfrm>
        </p:grpSpPr>
        <p:sp>
          <p:nvSpPr>
            <p:cNvPr id="297" name="AutoShape 20"/>
            <p:cNvSpPr>
              <a:spLocks noChangeArrowheads="1"/>
            </p:cNvSpPr>
            <p:nvPr/>
          </p:nvSpPr>
          <p:spPr bwMode="auto">
            <a:xfrm rot="5400000">
              <a:off x="2336" y="2750"/>
              <a:ext cx="68" cy="68"/>
            </a:xfrm>
            <a:prstGeom prst="flowChartCollat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98" name="Oval 21"/>
            <p:cNvSpPr>
              <a:spLocks noChangeArrowheads="1"/>
            </p:cNvSpPr>
            <p:nvPr/>
          </p:nvSpPr>
          <p:spPr bwMode="auto">
            <a:xfrm>
              <a:off x="2336" y="2659"/>
              <a:ext cx="68" cy="6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pl-PL" sz="600" dirty="0"/>
                <a:t>M</a:t>
              </a:r>
            </a:p>
          </p:txBody>
        </p:sp>
        <p:sp>
          <p:nvSpPr>
            <p:cNvPr id="299" name="Freeform 22"/>
            <p:cNvSpPr>
              <a:spLocks/>
            </p:cNvSpPr>
            <p:nvPr/>
          </p:nvSpPr>
          <p:spPr bwMode="auto">
            <a:xfrm>
              <a:off x="2372" y="2726"/>
              <a:ext cx="1" cy="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"/>
                </a:cxn>
              </a:cxnLst>
              <a:rect l="0" t="0" r="r" b="b"/>
              <a:pathLst>
                <a:path w="1" h="61">
                  <a:moveTo>
                    <a:pt x="0" y="0"/>
                  </a:moveTo>
                  <a:lnTo>
                    <a:pt x="0" y="61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302" name="Text Box 101"/>
          <p:cNvSpPr txBox="1">
            <a:spLocks noChangeArrowheads="1"/>
          </p:cNvSpPr>
          <p:nvPr/>
        </p:nvSpPr>
        <p:spPr bwMode="auto">
          <a:xfrm>
            <a:off x="2272705" y="3575571"/>
            <a:ext cx="117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b="1" dirty="0" smtClean="0"/>
              <a:t>PLANOWANA IV KOMORA FERMENTACYJNA</a:t>
            </a:r>
            <a:endParaRPr lang="pl-PL" sz="600" b="1" baseline="30000" dirty="0"/>
          </a:p>
        </p:txBody>
      </p:sp>
      <p:sp>
        <p:nvSpPr>
          <p:cNvPr id="303" name="Text Box 101"/>
          <p:cNvSpPr txBox="1">
            <a:spLocks noChangeArrowheads="1"/>
          </p:cNvSpPr>
          <p:nvPr/>
        </p:nvSpPr>
        <p:spPr bwMode="auto">
          <a:xfrm>
            <a:off x="3978539" y="3964470"/>
            <a:ext cx="11753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b="1" dirty="0" smtClean="0"/>
              <a:t>PLANOWANY STSTEM RECYRKULACJI I OGRZEWANIA OSADÓW DLA IV KOMORY</a:t>
            </a:r>
            <a:endParaRPr lang="pl-PL" sz="600" b="1" baseline="30000" dirty="0"/>
          </a:p>
        </p:txBody>
      </p:sp>
      <p:cxnSp>
        <p:nvCxnSpPr>
          <p:cNvPr id="307" name="Łącznik prosty ze strzałką 306"/>
          <p:cNvCxnSpPr/>
          <p:nvPr/>
        </p:nvCxnSpPr>
        <p:spPr>
          <a:xfrm>
            <a:off x="1027216" y="1890368"/>
            <a:ext cx="1009402" cy="59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Text Box 140"/>
          <p:cNvSpPr txBox="1">
            <a:spLocks noChangeArrowheads="1"/>
          </p:cNvSpPr>
          <p:nvPr/>
        </p:nvSpPr>
        <p:spPr bwMode="auto">
          <a:xfrm>
            <a:off x="573397" y="1540045"/>
            <a:ext cx="2033235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dirty="0" smtClean="0">
                <a:latin typeface="Verdana" pitchFamily="34" charset="0"/>
              </a:rPr>
              <a:t>Dowożone osady nieustabilizowane</a:t>
            </a:r>
          </a:p>
          <a:p>
            <a:pPr>
              <a:spcBef>
                <a:spcPct val="50000"/>
              </a:spcBef>
            </a:pPr>
            <a:r>
              <a:rPr lang="pl-PL" sz="600" dirty="0" smtClean="0">
                <a:latin typeface="Verdana" pitchFamily="34" charset="0"/>
              </a:rPr>
              <a:t>ok. 700–1000 ton </a:t>
            </a:r>
            <a:r>
              <a:rPr lang="pl-PL" sz="600" dirty="0" err="1" smtClean="0">
                <a:latin typeface="Verdana" pitchFamily="34" charset="0"/>
              </a:rPr>
              <a:t>s.m</a:t>
            </a:r>
            <a:r>
              <a:rPr lang="pl-PL" sz="600" dirty="0" smtClean="0">
                <a:latin typeface="Verdana" pitchFamily="34" charset="0"/>
              </a:rPr>
              <a:t>./rocznie (8-20% </a:t>
            </a:r>
            <a:r>
              <a:rPr lang="pl-PL" sz="600" dirty="0" err="1" smtClean="0">
                <a:latin typeface="Verdana" pitchFamily="34" charset="0"/>
              </a:rPr>
              <a:t>s.m</a:t>
            </a:r>
            <a:r>
              <a:rPr lang="pl-PL" sz="600" dirty="0" smtClean="0">
                <a:latin typeface="Verdana" pitchFamily="34" charset="0"/>
              </a:rPr>
              <a:t>.)</a:t>
            </a:r>
            <a:endParaRPr lang="pl-PL" sz="600" dirty="0">
              <a:latin typeface="Verdana" pitchFamily="34" charset="0"/>
            </a:endParaRPr>
          </a:p>
        </p:txBody>
      </p:sp>
      <p:sp>
        <p:nvSpPr>
          <p:cNvPr id="314" name="Text Box 140"/>
          <p:cNvSpPr txBox="1">
            <a:spLocks noChangeArrowheads="1"/>
          </p:cNvSpPr>
          <p:nvPr/>
        </p:nvSpPr>
        <p:spPr bwMode="auto">
          <a:xfrm>
            <a:off x="1321019" y="5703727"/>
            <a:ext cx="2033235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dirty="0" smtClean="0">
                <a:latin typeface="Verdana" pitchFamily="34" charset="0"/>
              </a:rPr>
              <a:t>Dowożone osady ustabilizowane i odwodnione</a:t>
            </a:r>
          </a:p>
          <a:p>
            <a:pPr>
              <a:spcBef>
                <a:spcPct val="50000"/>
              </a:spcBef>
            </a:pPr>
            <a:r>
              <a:rPr lang="pl-PL" sz="600" dirty="0" smtClean="0">
                <a:latin typeface="Verdana" pitchFamily="34" charset="0"/>
              </a:rPr>
              <a:t>ok. 1000 ton /rocznie (~20% </a:t>
            </a:r>
            <a:r>
              <a:rPr lang="pl-PL" sz="600" dirty="0" err="1" smtClean="0">
                <a:latin typeface="Verdana" pitchFamily="34" charset="0"/>
              </a:rPr>
              <a:t>s.m</a:t>
            </a:r>
            <a:r>
              <a:rPr lang="pl-PL" sz="600" dirty="0" smtClean="0">
                <a:latin typeface="Verdana" pitchFamily="34" charset="0"/>
              </a:rPr>
              <a:t>.)</a:t>
            </a:r>
            <a:endParaRPr lang="pl-PL" sz="600" dirty="0">
              <a:latin typeface="Verdana" pitchFamily="34" charset="0"/>
            </a:endParaRPr>
          </a:p>
        </p:txBody>
      </p:sp>
      <p:sp>
        <p:nvSpPr>
          <p:cNvPr id="319" name="Dowolny kształt 318"/>
          <p:cNvSpPr/>
          <p:nvPr/>
        </p:nvSpPr>
        <p:spPr>
          <a:xfrm>
            <a:off x="1449238" y="5270740"/>
            <a:ext cx="1846053" cy="724618"/>
          </a:xfrm>
          <a:custGeom>
            <a:avLst/>
            <a:gdLst>
              <a:gd name="connsiteX0" fmla="*/ 0 w 1854679"/>
              <a:gd name="connsiteY0" fmla="*/ 845388 h 845388"/>
              <a:gd name="connsiteX1" fmla="*/ 1854679 w 1854679"/>
              <a:gd name="connsiteY1" fmla="*/ 845388 h 845388"/>
              <a:gd name="connsiteX2" fmla="*/ 1846053 w 1854679"/>
              <a:gd name="connsiteY2" fmla="*/ 0 h 845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4679" h="845388">
                <a:moveTo>
                  <a:pt x="0" y="845388"/>
                </a:moveTo>
                <a:lnTo>
                  <a:pt x="1854679" y="845388"/>
                </a:lnTo>
                <a:cubicBezTo>
                  <a:pt x="1851804" y="563592"/>
                  <a:pt x="1848928" y="281796"/>
                  <a:pt x="1846053" y="0"/>
                </a:cubicBezTo>
              </a:path>
            </a:pathLst>
          </a:cu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20" name="Dowolny kształt 319"/>
          <p:cNvSpPr/>
          <p:nvPr/>
        </p:nvSpPr>
        <p:spPr>
          <a:xfrm>
            <a:off x="6061495" y="4580626"/>
            <a:ext cx="1854679" cy="1153064"/>
          </a:xfrm>
          <a:custGeom>
            <a:avLst/>
            <a:gdLst>
              <a:gd name="connsiteX0" fmla="*/ 0 w 1854679"/>
              <a:gd name="connsiteY0" fmla="*/ 845388 h 845388"/>
              <a:gd name="connsiteX1" fmla="*/ 1854679 w 1854679"/>
              <a:gd name="connsiteY1" fmla="*/ 845388 h 845388"/>
              <a:gd name="connsiteX2" fmla="*/ 1846053 w 1854679"/>
              <a:gd name="connsiteY2" fmla="*/ 0 h 845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54679" h="845388">
                <a:moveTo>
                  <a:pt x="0" y="845388"/>
                </a:moveTo>
                <a:lnTo>
                  <a:pt x="1854679" y="845388"/>
                </a:lnTo>
                <a:cubicBezTo>
                  <a:pt x="1851804" y="563592"/>
                  <a:pt x="1848928" y="281796"/>
                  <a:pt x="1846053" y="0"/>
                </a:cubicBezTo>
              </a:path>
            </a:pathLst>
          </a:cu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21" name="Text Box 140"/>
          <p:cNvSpPr txBox="1">
            <a:spLocks noChangeArrowheads="1"/>
          </p:cNvSpPr>
          <p:nvPr/>
        </p:nvSpPr>
        <p:spPr bwMode="auto">
          <a:xfrm>
            <a:off x="6531034" y="4214190"/>
            <a:ext cx="202636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dirty="0" smtClean="0">
                <a:latin typeface="Verdana" pitchFamily="34" charset="0"/>
              </a:rPr>
              <a:t>Nawóz organiczny  do rolnictwa</a:t>
            </a:r>
          </a:p>
          <a:p>
            <a:pPr>
              <a:spcBef>
                <a:spcPct val="50000"/>
              </a:spcBef>
            </a:pPr>
            <a:r>
              <a:rPr lang="pl-PL" sz="600" dirty="0" smtClean="0">
                <a:latin typeface="Verdana" pitchFamily="34" charset="0"/>
              </a:rPr>
              <a:t>– kompost posiadający Zezwolenie </a:t>
            </a:r>
            <a:r>
              <a:rPr lang="pl-PL" sz="600" dirty="0" err="1" smtClean="0">
                <a:latin typeface="Verdana" pitchFamily="34" charset="0"/>
              </a:rPr>
              <a:t>MRiRW</a:t>
            </a:r>
            <a:r>
              <a:rPr lang="pl-PL" sz="600" dirty="0" smtClean="0">
                <a:latin typeface="Verdana" pitchFamily="34" charset="0"/>
              </a:rPr>
              <a:t> </a:t>
            </a:r>
            <a:endParaRPr lang="pl-PL" sz="600" dirty="0">
              <a:latin typeface="Verdana" pitchFamily="34" charset="0"/>
            </a:endParaRPr>
          </a:p>
        </p:txBody>
      </p:sp>
      <p:sp>
        <p:nvSpPr>
          <p:cNvPr id="323" name="Dowolny kształt 322"/>
          <p:cNvSpPr/>
          <p:nvPr/>
        </p:nvSpPr>
        <p:spPr>
          <a:xfrm>
            <a:off x="1457864" y="4183811"/>
            <a:ext cx="543464" cy="802257"/>
          </a:xfrm>
          <a:custGeom>
            <a:avLst/>
            <a:gdLst>
              <a:gd name="connsiteX0" fmla="*/ 0 w 543464"/>
              <a:gd name="connsiteY0" fmla="*/ 0 h 802257"/>
              <a:gd name="connsiteX1" fmla="*/ 543464 w 543464"/>
              <a:gd name="connsiteY1" fmla="*/ 0 h 802257"/>
              <a:gd name="connsiteX2" fmla="*/ 543464 w 543464"/>
              <a:gd name="connsiteY2" fmla="*/ 802257 h 802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3464" h="802257">
                <a:moveTo>
                  <a:pt x="0" y="0"/>
                </a:moveTo>
                <a:lnTo>
                  <a:pt x="543464" y="0"/>
                </a:lnTo>
                <a:lnTo>
                  <a:pt x="543464" y="802257"/>
                </a:lnTo>
              </a:path>
            </a:pathLst>
          </a:cu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24" name="Text Box 140"/>
          <p:cNvSpPr txBox="1">
            <a:spLocks noChangeArrowheads="1"/>
          </p:cNvSpPr>
          <p:nvPr/>
        </p:nvSpPr>
        <p:spPr bwMode="auto">
          <a:xfrm>
            <a:off x="998967" y="3872050"/>
            <a:ext cx="128703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600" dirty="0" smtClean="0">
                <a:latin typeface="Verdana" pitchFamily="34" charset="0"/>
              </a:rPr>
              <a:t>Osady przefermentowane </a:t>
            </a:r>
            <a:br>
              <a:rPr lang="pl-PL" sz="600" dirty="0" smtClean="0">
                <a:latin typeface="Verdana" pitchFamily="34" charset="0"/>
              </a:rPr>
            </a:br>
            <a:r>
              <a:rPr lang="pl-PL" sz="600" dirty="0" smtClean="0">
                <a:latin typeface="Verdana" pitchFamily="34" charset="0"/>
              </a:rPr>
              <a:t>z pozostałych trzech ZKF</a:t>
            </a:r>
            <a:endParaRPr lang="pl-PL" sz="600" dirty="0">
              <a:latin typeface="Verdana" pitchFamily="34" charset="0"/>
            </a:endParaRPr>
          </a:p>
        </p:txBody>
      </p:sp>
      <p:pic>
        <p:nvPicPr>
          <p:cNvPr id="325" name="Picture 7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459192" y="5203856"/>
            <a:ext cx="75049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0" name="Tytuł 1"/>
          <p:cNvSpPr txBox="1">
            <a:spLocks/>
          </p:cNvSpPr>
          <p:nvPr/>
        </p:nvSpPr>
        <p:spPr>
          <a:xfrm>
            <a:off x="467544" y="260648"/>
            <a:ext cx="8280920" cy="8516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Arial Narrow" pitchFamily="34" charset="0"/>
                <a:ea typeface="+mj-ea"/>
                <a:cs typeface="+mj-cs"/>
              </a:rPr>
              <a:t>Projekt regionalnej</a:t>
            </a:r>
            <a:r>
              <a:rPr kumimoji="0" lang="pl-PL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Arial Narrow" pitchFamily="34" charset="0"/>
                <a:ea typeface="+mj-ea"/>
                <a:cs typeface="+mj-cs"/>
              </a:rPr>
              <a:t> instalacji osadowej na OS Słupsk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7481776" cy="457200"/>
          </a:xfrm>
        </p:spPr>
        <p:txBody>
          <a:bodyPr/>
          <a:lstStyle/>
          <a:p>
            <a:r>
              <a:rPr lang="pl-PL" dirty="0" smtClean="0">
                <a:latin typeface="Arial Narrow" pitchFamily="34" charset="0"/>
              </a:rPr>
              <a:t>Wstępne wnioski …</a:t>
            </a:r>
            <a:endParaRPr lang="pl-PL" dirty="0">
              <a:latin typeface="Arial Narrow" pitchFamily="34" charset="0"/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755576" y="1556792"/>
            <a:ext cx="7479792" cy="4608512"/>
          </a:xfrm>
        </p:spPr>
        <p:txBody>
          <a:bodyPr>
            <a:normAutofit lnSpcReduction="10000"/>
          </a:bodyPr>
          <a:lstStyle/>
          <a:p>
            <a:r>
              <a:rPr lang="pl-PL" sz="1600" dirty="0" smtClean="0">
                <a:latin typeface="Arial Narrow" pitchFamily="34" charset="0"/>
              </a:rPr>
              <a:t>Duże oczyszczalnie w znacznej mierze są w stanie sprostać wymaganiom gospodarki osadowej po 01.01.2013 (znaczne zaangażowanie i duże nakłady inwestycyjne) - ok. 100-200 obiektów produkujących ok. 50% osadów, małe ok. 2 800 nadal będą miały problem związany z brakiem instalacji;</a:t>
            </a:r>
          </a:p>
          <a:p>
            <a:r>
              <a:rPr lang="pl-PL" sz="1600" dirty="0" smtClean="0">
                <a:latin typeface="Arial Narrow" pitchFamily="34" charset="0"/>
              </a:rPr>
              <a:t>Bezpośrednie wykorzystanie osadów w rolnictwie jest coraz trudniejsze (dużo obiektów z  osadami nieustabilizowanymi, ograniczenia np. dawki, badania, OSN, odpowiedzialność);</a:t>
            </a:r>
          </a:p>
          <a:p>
            <a:r>
              <a:rPr lang="pl-PL" sz="1600" dirty="0" smtClean="0">
                <a:latin typeface="Arial Narrow" pitchFamily="34" charset="0"/>
              </a:rPr>
              <a:t>Rozwój stabilizacji beztlenowej i wykorzystanie procesów kofermentacji i kogeneracji poprawi ekonomikę gospodarki osadowej;</a:t>
            </a:r>
          </a:p>
          <a:p>
            <a:r>
              <a:rPr lang="pl-PL" sz="1600" dirty="0" smtClean="0">
                <a:latin typeface="Arial Narrow" pitchFamily="34" charset="0"/>
              </a:rPr>
              <a:t>Rozwój metod higienizacji osadu  np. kompostowania (programy inwestycyjne, szkolenia, certyfikacja, lobbing) zwiększy możliwości taniego wykorzystania rolniczego osadu szczególnie z małych i średnich oczyszczalni;</a:t>
            </a:r>
          </a:p>
          <a:p>
            <a:r>
              <a:rPr lang="pl-PL" sz="1600" dirty="0" smtClean="0">
                <a:latin typeface="Arial Narrow" pitchFamily="34" charset="0"/>
              </a:rPr>
              <a:t>Należy wspierać kierunek „cementowy”, np. poprzez instrumenty OZE oraz uwzględniać gospodarkę osadami w planach regionalnych spalarni odpadów i modernizowanych elektrociepłowni;</a:t>
            </a:r>
          </a:p>
          <a:p>
            <a:r>
              <a:rPr lang="pl-PL" sz="1600" dirty="0" smtClean="0">
                <a:latin typeface="Arial Narrow" pitchFamily="34" charset="0"/>
              </a:rPr>
              <a:t>Potrzebny rozwój profesjonalnych obiektów MBP, w tym wykorzystanie dużych, dobrze wyposażonych oczyszczalni jako MBP;</a:t>
            </a:r>
          </a:p>
          <a:p>
            <a:r>
              <a:rPr lang="pl-PL" sz="1600" dirty="0" smtClean="0">
                <a:latin typeface="Arial Narrow" pitchFamily="34" charset="0"/>
              </a:rPr>
              <a:t>Zwiększenie aktywności branży w zespołach roboczych związanych z gospodarką osadową (technicznych, planistycznych, opiniotwórczych, legislacyjnych).</a:t>
            </a:r>
            <a:endParaRPr lang="pl-PL" sz="1600" dirty="0"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3456384" cy="457200"/>
          </a:xfrm>
        </p:spPr>
        <p:txBody>
          <a:bodyPr>
            <a:noAutofit/>
          </a:bodyPr>
          <a:lstStyle/>
          <a:p>
            <a:r>
              <a:rPr lang="pl-PL" sz="2400" dirty="0" smtClean="0">
                <a:latin typeface="Arial Narrow" pitchFamily="34" charset="0"/>
              </a:rPr>
              <a:t>Jaka będzie przyszłość </a:t>
            </a:r>
            <a:br>
              <a:rPr lang="pl-PL" sz="2400" dirty="0" smtClean="0">
                <a:latin typeface="Arial Narrow" pitchFamily="34" charset="0"/>
              </a:rPr>
            </a:br>
            <a:r>
              <a:rPr lang="pl-PL" sz="2400" dirty="0" smtClean="0">
                <a:latin typeface="Arial Narrow" pitchFamily="34" charset="0"/>
              </a:rPr>
              <a:t>gospodarki osadowej ?</a:t>
            </a:r>
            <a:endParaRPr lang="pl-PL" sz="2400" dirty="0">
              <a:latin typeface="Arial Narrow" pitchFamily="34" charset="0"/>
            </a:endParaRPr>
          </a:p>
        </p:txBody>
      </p:sp>
      <p:sp>
        <p:nvSpPr>
          <p:cNvPr id="7" name="Tytuł 1"/>
          <p:cNvSpPr txBox="1">
            <a:spLocks noGrp="1"/>
          </p:cNvSpPr>
          <p:nvPr>
            <p:ph type="body" idx="2"/>
          </p:nvPr>
        </p:nvSpPr>
        <p:spPr>
          <a:xfrm>
            <a:off x="4860032" y="4437112"/>
            <a:ext cx="3974592" cy="914400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/>
              <a:lightRig rig="soft" dir="t"/>
            </a:scene3d>
            <a:sp3d prstMaterial="softEdge">
              <a:bevelT w="0" h="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Arial Narrow" pitchFamily="34" charset="0"/>
                <a:ea typeface="+mj-ea"/>
                <a:cs typeface="+mj-cs"/>
              </a:rPr>
              <a:t>Dziękuję za uwagę!</a:t>
            </a:r>
            <a:endParaRPr kumimoji="0" lang="pl-PL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Arial Narrow" pitchFamily="34" charset="0"/>
              <a:ea typeface="+mj-ea"/>
              <a:cs typeface="+mj-cs"/>
            </a:endParaRPr>
          </a:p>
        </p:txBody>
      </p:sp>
      <p:graphicFrame>
        <p:nvGraphicFramePr>
          <p:cNvPr id="6" name="Wykres 5"/>
          <p:cNvGraphicFramePr>
            <a:graphicFrameLocks noGrp="1"/>
          </p:cNvGraphicFramePr>
          <p:nvPr/>
        </p:nvGraphicFramePr>
        <p:xfrm>
          <a:off x="539552" y="1844825"/>
          <a:ext cx="4392487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ymbol zastępczy tekstu 2"/>
          <p:cNvSpPr txBox="1">
            <a:spLocks/>
          </p:cNvSpPr>
          <p:nvPr/>
        </p:nvSpPr>
        <p:spPr>
          <a:xfrm>
            <a:off x="4788024" y="3789040"/>
            <a:ext cx="3974592" cy="43204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 Narrow" pitchFamily="34" charset="0"/>
                <a:ea typeface="+mj-ea"/>
                <a:cs typeface="+mj-cs"/>
              </a:rPr>
              <a:t>Zapraszam na kompostownię do Słupska.</a:t>
            </a:r>
          </a:p>
        </p:txBody>
      </p:sp>
      <p:pic>
        <p:nvPicPr>
          <p:cNvPr id="8" name="Picture 7" descr="kompostownia styczeń 2008 021"/>
          <p:cNvPicPr>
            <a:picLocks noChangeAspect="1" noChangeArrowheads="1"/>
          </p:cNvPicPr>
          <p:nvPr/>
        </p:nvPicPr>
        <p:blipFill>
          <a:blip r:embed="rId3" cstate="print"/>
          <a:srcRect l="859" r="859"/>
          <a:stretch>
            <a:fillRect/>
          </a:stretch>
        </p:blipFill>
        <p:spPr bwMode="auto">
          <a:xfrm>
            <a:off x="4572000" y="116632"/>
            <a:ext cx="442981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5976664" cy="914400"/>
          </a:xfrm>
        </p:spPr>
        <p:txBody>
          <a:bodyPr>
            <a:normAutofit fontScale="90000"/>
          </a:bodyPr>
          <a:lstStyle/>
          <a:p>
            <a:r>
              <a:rPr lang="pl-PL" sz="2800" dirty="0" smtClean="0">
                <a:effectLst>
                  <a:reflection blurRad="6350" stA="55000" endA="300" endPos="45500" dir="5400000" sy="-100000" algn="bl" rotWithShape="0"/>
                </a:effectLst>
                <a:latin typeface="Arial Narrow" pitchFamily="34" charset="0"/>
              </a:rPr>
              <a:t>Jakie masz pojęcie o osadzie ?</a:t>
            </a:r>
            <a:br>
              <a:rPr lang="pl-PL" sz="2800" dirty="0" smtClean="0">
                <a:effectLst>
                  <a:reflection blurRad="6350" stA="55000" endA="300" endPos="45500" dir="5400000" sy="-100000" algn="bl" rotWithShape="0"/>
                </a:effectLst>
                <a:latin typeface="Arial Narrow" pitchFamily="34" charset="0"/>
              </a:rPr>
            </a:br>
            <a:r>
              <a:rPr lang="pl-PL" sz="2800" dirty="0" smtClean="0">
                <a:effectLst>
                  <a:reflection blurRad="6350" stA="55000" endA="300" endPos="45500" dir="5400000" sy="-100000" algn="bl" rotWithShape="0"/>
                </a:effectLst>
                <a:latin typeface="Arial Narrow" pitchFamily="34" charset="0"/>
              </a:rPr>
              <a:t>- różne postacie przetworzenia osadu …..</a:t>
            </a:r>
            <a:endParaRPr lang="pl-PL" sz="2800" dirty="0">
              <a:effectLst>
                <a:reflection blurRad="6350" stA="55000" endA="300" endPos="45500" dir="5400000" sy="-100000" algn="bl" rotWithShape="0"/>
              </a:effectLst>
              <a:latin typeface="Arial Narrow" pitchFamily="34" charset="0"/>
            </a:endParaRPr>
          </a:p>
        </p:txBody>
      </p:sp>
      <p:sp>
        <p:nvSpPr>
          <p:cNvPr id="1034" name="AutoShape 10" descr="data:image/jpeg;base64,/9j/4AAQSkZJRgABAQAAAQABAAD/2wCEAAkGBhQSERUUExQWFBQWGBoXFxgYFxodIBwbGh8aGhoZHB4bGyYgGSAjGxgaHy8gIycpLiwtGh4xNzAqNSYrLCkBCQoKDgwOFA8PFCkYFRwpNSkpKSk1NSkpKSw1KSkpKSkpLDQpKSkpKSkpKSosKSkpKSkpKSkpKSkpKSkpKSkpKf/AABEIAJAAwAMBIgACEQEDEQH/xAAcAAABBQEBAQAAAAAAAAAAAAADAgQFBgcBAAj/xABIEAABAgUCBAUBBAYGBgsAAAABAhEAAxIhMQRBBSJRYQYTMnGBkUJSocEHFCOx0fEkM1Nys+FDYpKy0vAWNDVUY2RzdIKEwv/EABgBAQEBAQEAAAAAAAAAAAAAAAABAgME/8QAIBEBAAMAAQUAAwAAAAAAAAAAAAECESEDEhMxQQRRYf/aAAwDAQACEQMRAD8AZ8H8LSZsmUSiWHly1FRCd0gna5eH2p8LaKWkVIBI+6E/wvFY4d4pX5cuWQkNLSkG72SGye0WHgnC1zf6w0Amqol7HYRzmZ+OmKl4j4OlSgmRKCbWCQH3uT0iFV4b1SPspV8JP5RuX6nIkoZISon5J7ktf2iJnyATYN2AjVZmGbYxteknpzIT8JjumKlLCBp1KWSwSlLknsGvG6cO8ELnF1AIT3z8Db5i6cG8LydN/VoFRyrc/MdO6WWS+F/0NTZwC9UBp0vdDJK27typ/GNE4T+i/h8gMNLLmEfampCyfrb8ItwTCSekSZmV1Br8G6P/ALrph/8AXlf8EN5vhLShIP6tpt3/AKNJ/wCCLKpMAnnl6REUbifh/QENO0UhsVSpYQod+VoqvFv0Py5iTM4etM5P9mtgp+gUwHwpveLzxyQSLXijo4jMkTKpaig9v3EbxYnBnfEeCeSsy50pUtYylSW/n7iGKuFyzgt8xtf/AErkatIla+SlSThYB5T16pPtEBx39EyqTN0C/wBYRmglNfwqwX8sfeO9LUni0JP8ZcrgvRUCPBV7GH2qX5ayiY8taSxSsFJB7gx2XO6Kf2MdfDW3qWdlFr4dMHeBKkrGUxPGcY75/UCJ4LfJNV/zOob4haZo6ge4icIQcphvM0Msw7epU2DDyScBJ9iIsmg4SkhKShJUWHp3Odor6+HpCgXs4wYsStc0lbG7BKWyCux+iKjHm6s2tMVxuvHKu8Z1IrJShKUE2FsbWHZoVpNMhbgLCiyl2BBASkqu+LgCPIeos3t2iR4Lp+XUrIApkqSMZUD/AAb5j0dWs1rxLO7LZOEcGkL0mnrlB/Ikmq2ShBf9/wBI7qUIT6ASP+cRI8A0fmaPShj/AFEm4/8ATTEzo+AoRchzkPtHib1X9JwdczIpSdzv7RZeCeF5UgBku2CST++HQlb9NoeyF9fpGkEdsD4jwLflHijf5gWr1SJSCuYoJQm5J2gDGPVMHNmigeIf0i3KNM4Yj9oQSTmyUlN/fJiozuOzpqf2q5hSCr1qPwewL73tE0bDquNSJbVzUBw45hcdQ0RXE/GulQkMsTCSAyTcA736Rks2eUszkDd6be24jgnEH09AVC+fYP0gNE1PibTk5UzP6TvFN4pNQolSSwez5+kRSZxfL2YdLl3LDLuHHW8KmqXdJsXYEEuCNrhiIK9qZBwGf33hfDuNT9Ip5aiGsRlJ6giEjWtncY36mwd7QUagubpYN7/INsfMExY5vFtBxRAla+UErZkzRYp/uryPYuIqHiL9BcyWDM0szz5WQw5gO4Hq9x9IMuUhThmI3uOuXDHYxI8H8QanRqAlzBMQGdLEJ6Fnu/tDRl8zw5qEEhJNu8NVnUIPMk/Ij6Ala3Q8TDTR5M84WLO1xfCvY3iD474ImyLkCZK++lyB0cZH4xqL2j1KZDGRxZQPMi/ZxCxxZJyCPxi7zuBIUWKQSA5Nj+b4iH1vhuWEuEOCzUMc73jpHXv+zthX/wBYBLiHyZ5CQlzuo7XNg/wPxiPl6R1lAOCRFt8GeGzP8+a4aoIA6sAfzETyZbulc4xCee+WPuITNopUSkYN79LfjFymcMTKAQtUpNZITUC7v2cC5Au0QHiLgCpJpZgUEly7kPg/EemfyazGfWIpMPojwfLA0OlbJ08j/DTEmpV7RHeENKDoNIb308iz/wDhoicTLCQWtHibDlSmzHlpHVmgr2ihfpF8TgBWkSk1EJUpbsBdwE9TYQEx4g8aydOFoCq5oHpTdiQWJOAxZ/cRmGr47NnhIXNVNpNnIIc9A/dicjER8wuKgoUlyWAyS7Oep7CAzQ4NSXFxSA4V2JBIGLHrmIpM/iYSoOVEB3pF/ZmvvgiEL1YK72f0kggl8M4yRtfEKEzdiXuEkMWI6jJF94GJgZJqPza/SzMXxcXAgOzJ1SikKZw5CgzsfVg9cWhawUpqU5qYcopLvgKdmcvfEC5UeoqB9LqW591Yvf8AAx5zQyVHlakEkljewI6g2LbQClT0FQC2IDs4uXy/pbrtBtMT1ZnJbc/eLufyJhr+ukgsA1wQHexsbgNkODZvxVKIIcChRNhVVbcFuoMQGl6oVMbEurlOfrdt2eCeau4SQ/TqNi7dtjDachLFixBYWctZg4HUfwha5qmTY+wJcXZwWzfNrQD39YUyXdy7E/iwB6g2PeFI1gObgjIOHO4z2cbuIayju1RO4ywLOQe9iQYUgsLOBv7uCzm/T6QBBIQpSVAJYvzB7kbFsNZjmzRN+HPHOp0vJMAUgE1JJJbuCWIN8RCJnOCFJ7s4vkE37XILnvApsgAMCsg+nnPvyjpj6DDQTGjo0Gi14rkESphupNt9yGv7iIjX+BVgucntbplOdjFK89cohSamBICnuCPYmLrwL9IqikI1LrRhxn5f1RT0o/GvBCpa1T1eXQkFwCQSfsG9ruIacD4+ZMsJC1AuSpJagkm5cc2P3RrXF/CsniEonSTw+aVFwPzB93EZRxHwDqJE3yj62dlJOMPUHBESYlqFgkca080qBIdawuxKfSAzuq9+n5Qz8U6OZOrmIQDKTJU5O1ll4rS+B6gKKfLKm3SH/GLZo9SuTpp8lUogqkLqX7S1gDudukZjhZls/g3/ALP0n/tpH+GiJZShvjd4gvBmo/oOkH/l5H+GmIjxj4xlCVOkodUz+rIpsxYKLuMXFukdGDXxJ+kbyppkyEoIH+kLkOPUEgZZxGd6rUlalKJqWbEqUSVHOPntA0zR/esPtAv1JIsD7H84Dqg3KzBRcKyHw18/MRSyFJYhi4GSTbqRa3uIbhIcJskqIa5tliMC3tvC6lJDuF0i2foBe3vvDjRylrcgelIJClB+5BLlR2uANrGIoQlhRAKqXBDNYjItcWL9MwzVKUmwNTlRTgM43/nvDyfc/swSk/eYN1cd8tAFyvWGJSSNwxPVuva3WKPSp6lEFLObYA6CwI6n/PaEHUOcKJYpsl2JylV+bOw6XhK9Ocgl7kOzFj6rXSrYsXjwdJNalJN/sgjI3yA7WOII4sA4NIw4LdSQBbchul4PKQ6aitSSbEgAuoW3AOS+DHi4BLOSSlw4Di7i7nfcw0BUHqUSCoNh3+AH7hrMDZ4B757uKlOAWKnSpJe9OQcu4fePIBYpISksUtUS2LG1i7g7YIhvKnh7u4+9Zha1i9iciCVB0822HJ+QThx8wBkAuDSwNQw4fYdRjd+8dkSiosQzmoH4HdiAOw+dhCS7nyyXH3d22LkdPkbR1My3KTaxDe7pI2cF4gcpKkklv9a3NizHH1Eersq6gmxBF/nuHt1G/dNyroGZrbuQevzv7wZBZYJLEANly4uRfPbp8sCFyyw5nWDe+R/rNcgKJvY5vDGWtdS6iCbqtYs7OoG4vEhLVzBJe5JAuyge926fECm6ZKlIYgrBZD7gZSqxFwHZXY5tFB+H8SXJWFy1lJG4/OL3wn9IcucnytahJBtWBb3I29xGVaXUgGkuD907Xs3UEXHzD+vpBlr03wykgTNKsLS1g/7jvbrFc8R6ZR0s8TAAsSZii4uGlq6WNxmKvwfxPO0xeUogbpOD8Rbdf4+kavQ6lE5ARN8ibSdiry1Mx2vDF13VJmDhejKFUESpB3uDLS2CLgsYok1dalFVZ3KlIstRsRZy5I9TteNQ8MFE7Q6eROAvp5TPhSfLQxD9LexEU7xL4YmaaYCD+zdgsJuxc0nZx+MBATkobDub2F2xfsxuekBTqUgpKl+o0hRSoDsm3RrEfjCaim4rU9jdIdicvd947qSRUoghZA5QaSSWsbPaCk+YmyfS+XAdXVgC6bi3d4QqcH9IKxe/Q2JSoA4cOMwudNNjzYuFBwervkYwBe8cOsukJC1BTJTb03+02wv9O8AVOocuVABTGwB//JffI7QCapBLpUkAjZmOcpa+bHoYFrJhchRKEl2U6eZ2YcwO4BYMz9YUZ4qHqWoG5Cg97ObAKLZaClICbJCcKcBLOKrBTdM3B3g0sKSFAkpSHcjLYAPR2P0hoKS6WKuV6XDM+xa9wGvaFyyAfusWFdinZnS77ZMBwJCaq972JUksWB6hgb7n8ICJoJUEgXUxAQr0/wDyUxHKbdDZocieQLmpIS9STfuwZ8Xu94TMmObGzpJ+9f7SVDve46iA6HUk8o+8xbAZ2axzt1hUkJApSSNme3XAb47wNGorBSoqpqqNzk/acvd+mYISTuWN7s7Pse2f84gX5ZBd+rW7u2dx+LQNxTU1YtdrnY7O4ffteCEvuz5DsSA4cgjPf2gRFbs4BAZlYuSFCnG75iocknNYF7ZYXBF/zPfpCzqqiHTSoZSd9nFy7WuOsA+1VYs7jLp92c3Y7XfrBpa0nAsbXT8sxcjAxa0AmeqwIdQyClgxsHL7522giwKLgKYB1EMDdqhfvgx6XzDlpBTyqScA5VkFjg2LQNaKgpJuGLii2TU/S7P7iADPlpXyrQUlqgzG27WJFwfnrAJMzlDhdmqKgGuCbdYdhQCAlTgByirYEqLWDFkvk4hrrtGhaUoBKigsMkh71C7UkCx7+8A4IxCOIIHkrP8AqK/3TAtPPKXBaxYEYI6i8e1sweXM/uL/AHGKy17gcpK9DpQXLSJNxlJ8tOOhvEpKnBYMnUAKCrAkWWPyItbIiK8Mj+h6bLGRJe/RCAWEOdfPQEsfcMb9j2jOtKj4m8GHTrMxBeQWd7BOzrYXJFgo2teKagJLhlBnullDYZdyDns93aNn4FxlM0GTNao2BOFD+WRFP8Z+BDI/bacEy0mooDkobdDnDP8AH4U1QRPKDYO2BSqoOPSogsxOL9PaDaXia5SklJGSFGYr1uOUcvpII7COaiUVh0JKACSlTkgg2LWYjdsZMBXyJ52S9ybFN2uQnv0HcWgrqtcoKVyICiXYkpeq5KSfpl7BxHvNNRSp84V0Y7g7m3WwjsitRACVVBVLKCVA5wDzXSbHvHphNIcBLjCQ1QAABx7guxDQR0qYGqplZdhcEn33yH6d4TSFO4BNnbfYguLdWJOO8e08/m+0E1Mo+pL7v02vC5OpmBaKWJ6lVwwwpht075grkukGvKSPu3+CS4sbndoLSDuCwFlFyUmw6b4e19oEpJ+0m7BgXcsc9Nz9BCJJAdISpJAcKZLEPhQyLjIOQIIKakYJDA5sL93tv7XhchCiRUEkgBqQxLWO1jk7D6wFOkUwJAKaSFk3UnF0khwkEXfrCUqpWl5inG2z3BvthiEjZJxAOEyrsACDixGbu+G/j8x6TKZjyjLEPY7JNNiCcEwMUuyWIGGF0nDi/Q4Z72hCJzEOsG5ZrEsKilyCMk5/eIKKhAcikcrbAEXY/UQWgkBJS4YDqzPkgg4cM0Ilz0hRU9V+Uts6SxIPQg+8C8ypJKgFWvb7pPNYkg/O2BBD8AkKqpJNjzcuzpte4vCZ2kYqUEisAbsd3Bve7j4u2SqTODFJKSps9RmoikE/k59o956U5TUkvti7F7PhUA3rpUPUkkEG7sQAGVTvSM/yhRnhNI5S1JCUpLhgoKGS2D/KESZhJaoVJUZgvfJBwEuxxdzaxhGrUldKw4A53LgguxBDHmbBZjAMeJ8MJUDLZK6iSgAbNVgnZQJY94ZHi1SVoUwJQWb2O0S+smglwpKgsUvNSGfN2YuaWJbeIXXSSZZUZSUkVXlrBFOwIckkAtFGxcG4o2j06U58iVn+4mG87UP/AM/Uwx4Ur+iyG/spXbCEwpZI+e+0Q0pWo3cu7i+G/OLf4f8AFCZoEqaefr97/OKMuYOuLRGaPh1E2ZNClEr72T7HOYIuPi7wYqV5mo0csLUQSqWGDnql7dyLOw9ozvTaNSUnzVpUCkkjcEm1uocAthrtGr+FfGImNKnerZR+1/nAfGfgITXnyAmsl1IIdK+7P6jjod4mKyU6ekyqwSn0n5tTyqJSHAYdYWo/ALgOFAgmwVzWazMBEgqQipMoJCVgKKUlBsMssApIDuwzkwy/U1pQkA0m1BSp0KBIqe5u2wy3W8VQBMCZglqUxVYO7Fms6bpU4IdjY37OJWoKqXSSlSTVZNizEK+1s/yGgU2U6XuAC75uGCTYC7Wxj2hcub6gQVWFsFJILEBw9TfAP0IGqXSQxIKbOEq9JJFwDcdoKpd1C7hQ9SeUWPppLk7Zwd4byDYEFKVHBKizvzCzbMfreHEtwpnUAchOxbs9iGb2gEkOaqS4tSwUA2VCwUXBG/wcwoG1VSd8AM9nHR32J3jsyUVAKSt0pTXSokpLGlSWYkG7G+0Ily/S1ldTc2FrpPN6SHNoK55aSHKaCVFKTysWCSRZ2+T0YwVUsfa3T6iTg4zffOHtDVCkqSTLchglSHYOOZLPd9xfeCSZiARLClyyZfJWl7jLHezgpIDiAJqZ1Acy3SUJeoDdTMRs2494UX9LsAW5VEVG4e93Fj3be0clzFpSrzPS5elWKlB2s+464McWBUaWF+ZL2FIOb2NJcFtmfEEOgFFxSmgp5qxdrg49XfsfoLTmkBrgMAp07FmJOQQG6gh3MEBwCl1BiFHobWa7n5F94HOuAXIY02UAyspUOlwNhmAPNdQdKyofaa6WLN1bGQ+IEQEer+sAIcpKgR2wcF7h8x0KAcpTUoJYpZIqqYqdna7scH5jk1SQCCgqSsCknNTXBAGe/b5gGvEHqppQuUEjzEhrZDuQ7C+AGeGmrkKMqcgoVSh1oNSeVJflAI5kBsjEPNVPlzClSeblqCSyTzOwBYu5FJB6iGWtC0S6ZkuUpIlKKFJNxUNmsTuW7wF34V/1aQ/9lL/3ReDTLM/veG/Bl0yJJIBHlS89KEwaaT+D/MVAn2uevxDVRIDsx6Au0OnLj2x2/nAJync2G/Q/TpANyLg3DX+YvHhTxs4Emez4So/S/eKUZWP3Q3WL2cAHJ6xBp/inwcNQkrkgCabl8LbAUxHNeyv3iMq0+l8hXlklC6hUiYWoObJAvixSbe0XvwX46KCJM88uAo7dj/GLN4p8KytWnzEMmcE8swfUA/eD3aC6yA6chRJTMYMQsKJCqgoVgHFyRdjbEMBKKXQWqYJqAIdhh+jgkG3veJniPC1yyUzQ0wJNYqICkglpiNjfZveIySl1Cn9o5Z1JAIz33SWBexAgpMtbFlshRDUlyLjLmxc2bY3sIElJCkqQsihbEEgMA9j0erGIMgihUvyklbkXBssXJCX6OCLMwhWqQOVaAoFiCkpLuLl/nF4BpLqHMglJINQfClNdrg3Z7dOkG008qUKiKwkOPS6gDdsXEBVr0nmrpCgHuqxJstmuBvmx7Q8mKSlSyVJoBCqg4LHBBa9sfjBDdE5BSklBSVD7SgQRhrPcX+veE6vTJUaVJAVlBJPKWuGTuCOpf3gsyVZQYrlpNNiGvSSkh6ssbDMKkaVFQIX6agkhyC5DjDJpUXYm0FDrUFArCkBaUpVS7KqbnANlFmJv0ZoTqAkJISitKgUCoCotRgMGLB2BjiKJnJUgllKaoOS5SoBXZgRaOSpqlkKYpUSDNSpyATygkekoISwN7gQQuQj7NxLFQSomoWuwINSAzghW4F7Q/mpQfLYqE07ElLsHcHG5/lEajihSoKKKEJBrBDMo2BASLpVnJDiHcqX5ailqQk1JLOEvSbfduW7PloBGpnqACwpSQnCSokgj1EfepD8vYG8c1+qMkoIDOcekNeq7smyr/MdkTAhkLmepLOuxNy4f0sOhc36QkSwZYQgAHzC4LEVthN2IPe1zBT5FJqC1BzilCjy5cqwTdnHUxWdRrkrlrSmXSsVuXBcCp93wxJ94lhN8gq5glIBCLEAEnqHFV2zcAQPTaACROmkCpctbEA+mktnrBJWTg5IkSbj+rlnv6RYdIdJAL/vxeI3hPFZIkygZsoESkAgzEjCQGzn+EGVxeSW/bSm3/aI/jFQ4mJDdYbz3tv19o4vjEkt+2lf7af4wKbxaSf8ASy8XaYj263gOLRew6HHxCRKLYF7m0cVxKR/ay/iYn8eaBr4pJt+0l/7af4xFJmyu37vwi3eEPHRkkSpynQ7JUfs9j2ikTNXLUXM6XY2TWlmHZ7wGRxpKkkqWgH++PwcwG68a8PyddJuzs6SLsdj3jLeM6JOkWlGqCQSbKAIBt6knfAzB/B/6RE6ZYQuYkye8xJb2vjtGh8V41w3VS2Vq9Ne4JnSwR9VOIYjG5jo5kpSUuUgVgBXM6VpLi5BZx0aBc/IKgpSXuoEKUkAkJJFw2A2/aJLXCRpZvlmZpp8hThCpcyWSm7isBXRhUOgiNVOkKmhaVSjTc1LRzJCWDkqupz1u3aDTypL8xQQCQQqocqiHDggBqmHcK6wJBDJApCbpsRylgeUnIuAxFt4GNdLATVMSohIIdaCbEnIZrFm7exjk7VS1Bf7YcoDGoOpLWJ5ual3Yh3EAdDVVgE4SpN3DA3NiLMMfegk1DJVSKlpJUGapsMdlWOfaGEvjKSlHmqQCpV1JIJpbsScgG7e2YP8ArkoKeuWpPIlgpNgWNab2AIFST0+oPUgOKQTUShIpDpYE2v22OXteGshCGdBBWhNKkkG6Q1TPZNJu12JNrxxWukCpKvLKK6uSYnPKHuQ7gPbN4DP1spioKSPWDSUkrCgAcqe5YYBtuICX4XxSQlU/TzwE1YdwFoVYgDDvkBr94az9CkrVLQoqADS3ykA1ACoAM43Lu/WG83Uy1X85BCkgcykhySFOd0n36YENJPEilTCZKaxKVTKgxTzpThmJJAJgH5mTEBbziCVKWpPl1AOMncdu4gGt8tSU35VElKkvdQBJoNz8K6qjv67LUTUZaVMmhSVIalBDVCqxYu2bQy1PHVSn55ZUxDoCSCPTSzhmyD0gO1zJq5aOYpW5BtYHItYhnD5DxedLwUzdPqVtyStPOPyJamEVXw2hCAK58sKVZKTMQAgG7O9u941WdxHRSeF6mUnVadS1aeaGE6WSpRlqADBTkknEGX//2Q=="/>
          <p:cNvSpPr>
            <a:spLocks noChangeAspect="1" noChangeArrowheads="1"/>
          </p:cNvSpPr>
          <p:nvPr/>
        </p:nvSpPr>
        <p:spPr bwMode="auto">
          <a:xfrm>
            <a:off x="63500" y="-666750"/>
            <a:ext cx="1828800" cy="1371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grpSp>
        <p:nvGrpSpPr>
          <p:cNvPr id="22" name="Grupa 21"/>
          <p:cNvGrpSpPr/>
          <p:nvPr/>
        </p:nvGrpSpPr>
        <p:grpSpPr>
          <a:xfrm>
            <a:off x="0" y="1666888"/>
            <a:ext cx="9180512" cy="4786448"/>
            <a:chOff x="0" y="1666888"/>
            <a:chExt cx="9180512" cy="4786448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44007" y="1700808"/>
              <a:ext cx="2088233" cy="1587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2" name="Picture 8" descr="http://t2.gstatic.com/images?q=tbn:ANd9GcSppIZwmPUsxWQ8sHD0Vt5Yrh145e4gUHgt9WYiovArXB6UlxkKUQ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2" y="1666888"/>
              <a:ext cx="2160240" cy="1618096"/>
            </a:xfrm>
            <a:prstGeom prst="rect">
              <a:avLst/>
            </a:prstGeom>
            <a:noFill/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3528" y="4311294"/>
              <a:ext cx="2088232" cy="1566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7" name="Picture 13" descr="http://t3.gstatic.com/images?q=tbn:ANd9GcRB4EKzrZUiYrhNgeITuGFPZU43F8rVumLDX_mpyaNFGc_0Pf9z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55776" y="4289844"/>
              <a:ext cx="2016224" cy="1538697"/>
            </a:xfrm>
            <a:prstGeom prst="rect">
              <a:avLst/>
            </a:prstGeom>
            <a:noFill/>
          </p:spPr>
        </p:pic>
        <p:pic>
          <p:nvPicPr>
            <p:cNvPr id="1040" name="Picture 16" descr="http://t3.gstatic.com/images?q=tbn:ANd9GcQGehUE2nPSe5Ginq006TcmdKZU4zluMbW0_gTtkMTqwJbsc8L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60032" y="4143041"/>
              <a:ext cx="3456384" cy="1806239"/>
            </a:xfrm>
            <a:prstGeom prst="rect">
              <a:avLst/>
            </a:prstGeom>
            <a:noFill/>
          </p:spPr>
        </p:pic>
        <p:pic>
          <p:nvPicPr>
            <p:cNvPr id="17" name="Picture 51" descr="DSC0213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411988" y="1700808"/>
              <a:ext cx="2160012" cy="1621294"/>
            </a:xfrm>
            <a:prstGeom prst="rect">
              <a:avLst/>
            </a:prstGeom>
            <a:noFill/>
          </p:spPr>
        </p:pic>
        <p:pic>
          <p:nvPicPr>
            <p:cNvPr id="18" name="Picture 4" descr="ZDJ13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804248" y="1700808"/>
              <a:ext cx="2195736" cy="1571697"/>
            </a:xfrm>
            <a:prstGeom prst="rect">
              <a:avLst/>
            </a:prstGeom>
            <a:noFill/>
          </p:spPr>
        </p:pic>
        <p:sp>
          <p:nvSpPr>
            <p:cNvPr id="11" name="Prostokąt 10"/>
            <p:cNvSpPr/>
            <p:nvPr/>
          </p:nvSpPr>
          <p:spPr>
            <a:xfrm>
              <a:off x="2267744" y="3337828"/>
              <a:ext cx="252028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l-PL" sz="1400" b="1" dirty="0" smtClean="0">
                  <a:latin typeface="+mj-lt"/>
                  <a:ea typeface="+mj-ea"/>
                  <a:cs typeface="+mj-cs"/>
                </a:rPr>
                <a:t>19 08 05</a:t>
              </a:r>
              <a:r>
                <a:rPr lang="pl-PL" sz="1400" dirty="0" smtClean="0">
                  <a:latin typeface="+mj-lt"/>
                  <a:ea typeface="+mj-ea"/>
                  <a:cs typeface="+mj-cs"/>
                </a:rPr>
                <a:t> </a:t>
              </a:r>
              <a:br>
                <a:rPr lang="pl-PL" sz="1400" dirty="0" smtClean="0">
                  <a:latin typeface="+mj-lt"/>
                  <a:ea typeface="+mj-ea"/>
                  <a:cs typeface="+mj-cs"/>
                </a:rPr>
              </a:br>
              <a:r>
                <a:rPr lang="pl-PL" sz="1400" dirty="0" smtClean="0">
                  <a:latin typeface="+mj-lt"/>
                  <a:ea typeface="+mj-ea"/>
                  <a:cs typeface="+mj-cs"/>
                </a:rPr>
                <a:t>osad ustabilizowany</a:t>
              </a:r>
            </a:p>
          </p:txBody>
        </p:sp>
        <p:sp>
          <p:nvSpPr>
            <p:cNvPr id="12" name="Prostokąt 11"/>
            <p:cNvSpPr/>
            <p:nvPr/>
          </p:nvSpPr>
          <p:spPr>
            <a:xfrm>
              <a:off x="0" y="3356992"/>
              <a:ext cx="252028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pl-PL" sz="1400" b="1" dirty="0" smtClean="0">
                  <a:latin typeface="+mj-lt"/>
                  <a:ea typeface="+mj-ea"/>
                  <a:cs typeface="+mj-cs"/>
                </a:rPr>
                <a:t>19 08 99, 16 03 05*? </a:t>
              </a:r>
              <a:r>
                <a:rPr lang="pl-PL" sz="1400" dirty="0" smtClean="0">
                  <a:latin typeface="+mj-lt"/>
                  <a:ea typeface="+mj-ea"/>
                  <a:cs typeface="+mj-cs"/>
                </a:rPr>
                <a:t/>
              </a:r>
              <a:br>
                <a:rPr lang="pl-PL" sz="1400" dirty="0" smtClean="0">
                  <a:latin typeface="+mj-lt"/>
                  <a:ea typeface="+mj-ea"/>
                  <a:cs typeface="+mj-cs"/>
                </a:rPr>
              </a:br>
              <a:r>
                <a:rPr lang="pl-PL" sz="1400" dirty="0" smtClean="0">
                  <a:latin typeface="+mj-lt"/>
                  <a:ea typeface="+mj-ea"/>
                  <a:cs typeface="+mj-cs"/>
                </a:rPr>
                <a:t>osad nieustabilizowany</a:t>
              </a:r>
            </a:p>
          </p:txBody>
        </p:sp>
        <p:sp>
          <p:nvSpPr>
            <p:cNvPr id="13" name="Prostokąt 12"/>
            <p:cNvSpPr/>
            <p:nvPr/>
          </p:nvSpPr>
          <p:spPr>
            <a:xfrm>
              <a:off x="4499992" y="3356992"/>
              <a:ext cx="252028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pl-PL" sz="1400" b="1" kern="0" dirty="0" smtClean="0">
                  <a:solidFill>
                    <a:prstClr val="black"/>
                  </a:solidFill>
                </a:rPr>
                <a:t>19 02 10</a:t>
              </a:r>
              <a:r>
                <a:rPr lang="pl-PL" sz="1400" dirty="0" smtClean="0">
                  <a:latin typeface="+mj-lt"/>
                  <a:ea typeface="+mj-ea"/>
                  <a:cs typeface="+mj-cs"/>
                </a:rPr>
                <a:t/>
              </a:r>
              <a:br>
                <a:rPr lang="pl-PL" sz="1400" dirty="0" smtClean="0">
                  <a:latin typeface="+mj-lt"/>
                  <a:ea typeface="+mj-ea"/>
                  <a:cs typeface="+mj-cs"/>
                </a:rPr>
              </a:br>
              <a:r>
                <a:rPr lang="pl-PL" sz="1400" dirty="0" smtClean="0">
                  <a:latin typeface="+mj-lt"/>
                  <a:ea typeface="+mj-ea"/>
                  <a:cs typeface="+mj-cs"/>
                </a:rPr>
                <a:t>susz jako odpad palny </a:t>
              </a:r>
            </a:p>
          </p:txBody>
        </p:sp>
        <p:sp>
          <p:nvSpPr>
            <p:cNvPr id="14" name="Prostokąt 13"/>
            <p:cNvSpPr/>
            <p:nvPr/>
          </p:nvSpPr>
          <p:spPr>
            <a:xfrm>
              <a:off x="6660232" y="3337828"/>
              <a:ext cx="252028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pl-PL" sz="1400" kern="0" dirty="0" smtClean="0">
                  <a:solidFill>
                    <a:prstClr val="black"/>
                  </a:solidFill>
                </a:rPr>
                <a:t>Kompost jako nawóz org.  </a:t>
              </a:r>
              <a:br>
                <a:rPr lang="pl-PL" sz="1400" kern="0" dirty="0" smtClean="0">
                  <a:solidFill>
                    <a:prstClr val="black"/>
                  </a:solidFill>
                </a:rPr>
              </a:br>
              <a:r>
                <a:rPr lang="pl-PL" sz="1400" kern="0" dirty="0" smtClean="0">
                  <a:solidFill>
                    <a:srgbClr val="000000"/>
                  </a:solidFill>
                </a:rPr>
                <a:t>PKWIU </a:t>
              </a:r>
              <a:r>
                <a:rPr lang="pl-PL" sz="1400" b="1" kern="0" dirty="0" smtClean="0">
                  <a:solidFill>
                    <a:srgbClr val="000000"/>
                  </a:solidFill>
                </a:rPr>
                <a:t>24.15.60-00.90</a:t>
              </a:r>
              <a:r>
                <a:rPr lang="pl-PL" sz="1400" kern="0" dirty="0" smtClean="0">
                  <a:solidFill>
                    <a:srgbClr val="000000"/>
                  </a:solidFill>
                </a:rPr>
                <a:t> </a:t>
              </a:r>
            </a:p>
            <a:p>
              <a:pPr lvl="0" algn="ctr">
                <a:defRPr/>
              </a:pPr>
              <a:r>
                <a:rPr lang="pl-PL" sz="1400" kern="0" dirty="0" smtClean="0">
                  <a:solidFill>
                    <a:srgbClr val="000000"/>
                  </a:solidFill>
                </a:rPr>
                <a:t>lub </a:t>
              </a:r>
              <a:r>
                <a:rPr lang="pl-PL" sz="1400" b="1" kern="0" dirty="0" smtClean="0">
                  <a:solidFill>
                    <a:prstClr val="black"/>
                  </a:solidFill>
                </a:rPr>
                <a:t>19 05 03 </a:t>
              </a:r>
              <a:r>
                <a:rPr lang="pl-PL" sz="1400" kern="0" dirty="0" err="1" smtClean="0">
                  <a:solidFill>
                    <a:srgbClr val="000000"/>
                  </a:solidFill>
                </a:rPr>
                <a:t>stabilizat</a:t>
              </a:r>
              <a:endParaRPr lang="pl-PL" sz="1400" dirty="0" smtClean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5" name="Prostokąt 14"/>
            <p:cNvSpPr/>
            <p:nvPr/>
          </p:nvSpPr>
          <p:spPr>
            <a:xfrm>
              <a:off x="2339752" y="5930116"/>
              <a:ext cx="252028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pl-PL" sz="1400" b="1" kern="0" dirty="0" smtClean="0">
                  <a:solidFill>
                    <a:prstClr val="black"/>
                  </a:solidFill>
                </a:rPr>
                <a:t>19 12 10 ?</a:t>
              </a:r>
              <a:r>
                <a:rPr lang="pl-PL" sz="1400" dirty="0" smtClean="0">
                  <a:latin typeface="+mj-lt"/>
                  <a:ea typeface="+mj-ea"/>
                  <a:cs typeface="+mj-cs"/>
                </a:rPr>
                <a:t/>
              </a:r>
              <a:br>
                <a:rPr lang="pl-PL" sz="1400" dirty="0" smtClean="0">
                  <a:latin typeface="+mj-lt"/>
                  <a:ea typeface="+mj-ea"/>
                  <a:cs typeface="+mj-cs"/>
                </a:rPr>
              </a:br>
              <a:r>
                <a:rPr lang="pl-PL" sz="1400" dirty="0" smtClean="0">
                  <a:latin typeface="+mj-lt"/>
                  <a:ea typeface="+mj-ea"/>
                  <a:cs typeface="+mj-cs"/>
                </a:rPr>
                <a:t>susz jako paliwo alternatywne</a:t>
              </a:r>
            </a:p>
          </p:txBody>
        </p:sp>
        <p:sp>
          <p:nvSpPr>
            <p:cNvPr id="16" name="Prostokąt 15"/>
            <p:cNvSpPr/>
            <p:nvPr/>
          </p:nvSpPr>
          <p:spPr>
            <a:xfrm>
              <a:off x="179512" y="5930116"/>
              <a:ext cx="252028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28600" lvl="0" indent="-228600" algn="ctr">
                <a:defRPr/>
              </a:pPr>
              <a:r>
                <a:rPr lang="pl-PL" sz="1400" b="1" kern="0" dirty="0" smtClean="0">
                  <a:solidFill>
                    <a:prstClr val="black"/>
                  </a:solidFill>
                </a:rPr>
                <a:t>19 01 14, 19 01 13*?</a:t>
              </a:r>
            </a:p>
            <a:p>
              <a:pPr marL="228600" lvl="0" indent="-228600" algn="ctr">
                <a:defRPr/>
              </a:pPr>
              <a:r>
                <a:rPr lang="pl-PL" sz="1400" kern="0" dirty="0" smtClean="0">
                  <a:solidFill>
                    <a:prstClr val="black"/>
                  </a:solidFill>
                </a:rPr>
                <a:t>popiół </a:t>
              </a:r>
              <a:endParaRPr lang="pl-PL" sz="1400" kern="0" dirty="0">
                <a:solidFill>
                  <a:prstClr val="black"/>
                </a:solidFill>
              </a:endParaRPr>
            </a:p>
          </p:txBody>
        </p:sp>
        <p:sp>
          <p:nvSpPr>
            <p:cNvPr id="20" name="Prostokąt 19"/>
            <p:cNvSpPr/>
            <p:nvPr/>
          </p:nvSpPr>
          <p:spPr>
            <a:xfrm>
              <a:off x="4499992" y="5877272"/>
              <a:ext cx="252028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defRPr/>
              </a:pPr>
              <a:r>
                <a:rPr lang="pl-PL" sz="1400" b="1" kern="0" dirty="0" smtClean="0">
                  <a:solidFill>
                    <a:prstClr val="black"/>
                  </a:solidFill>
                </a:rPr>
                <a:t>10 01 </a:t>
              </a:r>
              <a:r>
                <a:rPr lang="pl-PL" sz="1400" dirty="0" smtClean="0">
                  <a:latin typeface="+mj-lt"/>
                  <a:ea typeface="+mj-ea"/>
                  <a:cs typeface="+mj-cs"/>
                </a:rPr>
                <a:t/>
              </a:r>
              <a:br>
                <a:rPr lang="pl-PL" sz="1400" dirty="0" smtClean="0">
                  <a:latin typeface="+mj-lt"/>
                  <a:ea typeface="+mj-ea"/>
                  <a:cs typeface="+mj-cs"/>
                </a:rPr>
              </a:br>
              <a:r>
                <a:rPr lang="pl-PL" sz="1400" dirty="0" smtClean="0">
                  <a:latin typeface="+mj-lt"/>
                  <a:ea typeface="+mj-ea"/>
                  <a:cs typeface="+mj-cs"/>
                </a:rPr>
                <a:t>popiół z współspalania</a:t>
              </a:r>
            </a:p>
          </p:txBody>
        </p:sp>
        <p:sp>
          <p:nvSpPr>
            <p:cNvPr id="21" name="Prostokąt 20"/>
            <p:cNvSpPr/>
            <p:nvPr/>
          </p:nvSpPr>
          <p:spPr>
            <a:xfrm>
              <a:off x="6444208" y="5877272"/>
              <a:ext cx="252028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pl-PL" sz="1400" b="1" kern="0" dirty="0" smtClean="0">
                  <a:solidFill>
                    <a:prstClr val="black"/>
                  </a:solidFill>
                </a:rPr>
                <a:t>19 04 01</a:t>
              </a:r>
              <a:r>
                <a:rPr lang="pl-PL" sz="1400" dirty="0" smtClean="0">
                  <a:latin typeface="+mj-lt"/>
                  <a:ea typeface="+mj-ea"/>
                  <a:cs typeface="+mj-cs"/>
                </a:rPr>
                <a:t/>
              </a:r>
              <a:br>
                <a:rPr lang="pl-PL" sz="1400" dirty="0" smtClean="0">
                  <a:latin typeface="+mj-lt"/>
                  <a:ea typeface="+mj-ea"/>
                  <a:cs typeface="+mj-cs"/>
                </a:rPr>
              </a:br>
              <a:r>
                <a:rPr lang="pl-PL" sz="1400" dirty="0" smtClean="0">
                  <a:latin typeface="+mj-lt"/>
                  <a:ea typeface="+mj-ea"/>
                  <a:cs typeface="+mj-cs"/>
                </a:rPr>
                <a:t>szkliwo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rostokąt zaokrąglony 84"/>
          <p:cNvSpPr/>
          <p:nvPr/>
        </p:nvSpPr>
        <p:spPr>
          <a:xfrm>
            <a:off x="5292080" y="5589240"/>
            <a:ext cx="2664296" cy="864096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l-PL" sz="1400" dirty="0" smtClean="0">
                <a:latin typeface="Arial Narrow" pitchFamily="34" charset="0"/>
              </a:rPr>
              <a:t>PRZYRODNICZE</a:t>
            </a:r>
            <a:endParaRPr lang="pl-PL" sz="1400" dirty="0">
              <a:latin typeface="Arial Narrow" pitchFamily="34" charset="0"/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66460" y="908720"/>
            <a:ext cx="7481776" cy="457200"/>
          </a:xfrm>
        </p:spPr>
        <p:txBody>
          <a:bodyPr/>
          <a:lstStyle/>
          <a:p>
            <a:r>
              <a:rPr lang="pl-PL" dirty="0" smtClean="0"/>
              <a:t> </a:t>
            </a:r>
            <a:endParaRPr lang="pl-PL" dirty="0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2072715" y="1556792"/>
            <a:ext cx="1203141" cy="36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pl-PL" sz="1100" dirty="0">
                <a:latin typeface="Arial Narrow" pitchFamily="34" charset="0"/>
              </a:rPr>
              <a:t>ZAGĘSZCZANIE</a:t>
            </a:r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6156176" y="2060848"/>
            <a:ext cx="1440000" cy="432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pl-PL" sz="1100" dirty="0" smtClean="0">
                <a:latin typeface="Arial Narrow" pitchFamily="34" charset="0"/>
              </a:rPr>
              <a:t>STABILIZACJA</a:t>
            </a:r>
          </a:p>
          <a:p>
            <a:pPr algn="ctr"/>
            <a:r>
              <a:rPr lang="pl-PL" sz="1100" dirty="0" smtClean="0">
                <a:latin typeface="Arial Narrow" pitchFamily="34" charset="0"/>
              </a:rPr>
              <a:t>BIOLOGICZNA</a:t>
            </a: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5354790" y="1556792"/>
            <a:ext cx="1161426" cy="36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pl-PL" sz="1100" dirty="0" smtClean="0">
                <a:latin typeface="Arial Narrow" pitchFamily="34" charset="0"/>
              </a:rPr>
              <a:t>ODWODNIENIE</a:t>
            </a:r>
          </a:p>
          <a:p>
            <a:pPr algn="ctr"/>
            <a:r>
              <a:rPr lang="pl-PL" sz="1100" dirty="0" smtClean="0">
                <a:latin typeface="Arial Narrow" pitchFamily="34" charset="0"/>
              </a:rPr>
              <a:t>KOŃCOWE</a:t>
            </a:r>
            <a:endParaRPr lang="pl-PL" sz="1100" dirty="0">
              <a:latin typeface="Arial Narrow" pitchFamily="34" charset="0"/>
            </a:endParaRPr>
          </a:p>
        </p:txBody>
      </p:sp>
      <p:sp>
        <p:nvSpPr>
          <p:cNvPr id="14" name="AutoShape 13"/>
          <p:cNvSpPr>
            <a:spLocks noChangeArrowheads="1"/>
          </p:cNvSpPr>
          <p:nvPr/>
        </p:nvSpPr>
        <p:spPr bwMode="auto">
          <a:xfrm>
            <a:off x="1547664" y="2060848"/>
            <a:ext cx="1440000" cy="432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pl-PL" sz="1100">
                <a:latin typeface="Arial Narrow" pitchFamily="34" charset="0"/>
              </a:rPr>
              <a:t>SUSZENIE</a:t>
            </a:r>
          </a:p>
        </p:txBody>
      </p:sp>
      <p:sp>
        <p:nvSpPr>
          <p:cNvPr id="18" name="AutoShape 17"/>
          <p:cNvSpPr>
            <a:spLocks noChangeArrowheads="1"/>
          </p:cNvSpPr>
          <p:nvPr/>
        </p:nvSpPr>
        <p:spPr bwMode="auto">
          <a:xfrm>
            <a:off x="1115616" y="5589240"/>
            <a:ext cx="1224136" cy="49671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pl-PL" sz="1100" dirty="0" smtClean="0">
                <a:latin typeface="Arial Narrow" pitchFamily="34" charset="0"/>
              </a:rPr>
              <a:t>SKŁADOWANIE</a:t>
            </a:r>
            <a:endParaRPr lang="pl-PL" sz="1100" dirty="0">
              <a:latin typeface="Arial Narrow" pitchFamily="34" charset="0"/>
            </a:endParaRPr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auto">
          <a:xfrm>
            <a:off x="2483768" y="5589240"/>
            <a:ext cx="1152128" cy="49671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pl-PL" sz="1100" dirty="0" smtClean="0">
                <a:latin typeface="Arial Narrow" pitchFamily="34" charset="0"/>
              </a:rPr>
              <a:t>PRZEMYSŁOWE</a:t>
            </a:r>
            <a:endParaRPr lang="pl-PL" sz="1100" dirty="0">
              <a:latin typeface="Arial Narrow" pitchFamily="34" charset="0"/>
            </a:endParaRP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auto">
          <a:xfrm>
            <a:off x="1403648" y="4221088"/>
            <a:ext cx="1440000" cy="504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pl-PL" sz="1100" dirty="0" smtClean="0">
                <a:latin typeface="Arial Narrow" pitchFamily="34" charset="0"/>
              </a:rPr>
              <a:t>SPALANIE</a:t>
            </a:r>
            <a:br>
              <a:rPr lang="pl-PL" sz="1100" dirty="0" smtClean="0">
                <a:latin typeface="Arial Narrow" pitchFamily="34" charset="0"/>
              </a:rPr>
            </a:br>
            <a:r>
              <a:rPr lang="pl-PL" sz="1100" dirty="0" smtClean="0">
                <a:latin typeface="Arial Narrow" pitchFamily="34" charset="0"/>
              </a:rPr>
              <a:t>INNE TERMICZNE</a:t>
            </a:r>
            <a:endParaRPr lang="pl-PL" sz="1100" dirty="0">
              <a:latin typeface="Arial Narrow" pitchFamily="34" charset="0"/>
            </a:endParaRPr>
          </a:p>
        </p:txBody>
      </p:sp>
      <p:sp>
        <p:nvSpPr>
          <p:cNvPr id="24" name="AutoShape 23"/>
          <p:cNvSpPr>
            <a:spLocks noChangeArrowheads="1"/>
          </p:cNvSpPr>
          <p:nvPr/>
        </p:nvSpPr>
        <p:spPr bwMode="auto">
          <a:xfrm>
            <a:off x="5436096" y="5949280"/>
            <a:ext cx="1152128" cy="35270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pl-PL" sz="1100">
                <a:latin typeface="Arial Narrow" pitchFamily="34" charset="0"/>
              </a:rPr>
              <a:t>ROLNICTWO</a:t>
            </a: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auto">
          <a:xfrm>
            <a:off x="6660232" y="5949280"/>
            <a:ext cx="1224136" cy="35270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pl-PL" sz="1100">
                <a:latin typeface="Arial Narrow" pitchFamily="34" charset="0"/>
              </a:rPr>
              <a:t>REKULTYWACJA</a:t>
            </a: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2843808" y="1988840"/>
            <a:ext cx="3688461" cy="263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l-PL" sz="1400" b="1" dirty="0">
                <a:latin typeface="Arial Narrow" pitchFamily="34" charset="0"/>
              </a:rPr>
              <a:t>PRZERÓBKA PIERWOTNA OSADÓW</a:t>
            </a:r>
            <a:endParaRPr lang="pl-PL" sz="1400" dirty="0">
              <a:latin typeface="Arial Narrow" pitchFamily="34" charset="0"/>
            </a:endParaRPr>
          </a:p>
        </p:txBody>
      </p:sp>
      <p:sp>
        <p:nvSpPr>
          <p:cNvPr id="44" name="Text Box 43"/>
          <p:cNvSpPr txBox="1">
            <a:spLocks noChangeArrowheads="1"/>
          </p:cNvSpPr>
          <p:nvPr/>
        </p:nvSpPr>
        <p:spPr bwMode="auto">
          <a:xfrm>
            <a:off x="2483768" y="2852936"/>
            <a:ext cx="2232248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l-PL" sz="1400" b="1" dirty="0">
                <a:solidFill>
                  <a:schemeClr val="accent2"/>
                </a:solidFill>
                <a:latin typeface="Arial Narrow" pitchFamily="34" charset="0"/>
              </a:rPr>
              <a:t>TERMICZNA PRZERÓBKA</a:t>
            </a:r>
            <a:endParaRPr lang="pl-PL" sz="1400" dirty="0">
              <a:solidFill>
                <a:schemeClr val="accent2"/>
              </a:solidFill>
              <a:latin typeface="Arial Narrow" pitchFamily="34" charset="0"/>
            </a:endParaRPr>
          </a:p>
        </p:txBody>
      </p:sp>
      <p:sp>
        <p:nvSpPr>
          <p:cNvPr id="45" name="Text Box 44"/>
          <p:cNvSpPr txBox="1">
            <a:spLocks noChangeArrowheads="1"/>
          </p:cNvSpPr>
          <p:nvPr/>
        </p:nvSpPr>
        <p:spPr bwMode="auto">
          <a:xfrm>
            <a:off x="4572000" y="2852936"/>
            <a:ext cx="2898077" cy="329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l-PL" sz="1400" b="1" dirty="0">
                <a:solidFill>
                  <a:srgbClr val="00B050"/>
                </a:solidFill>
                <a:latin typeface="Arial Narrow" pitchFamily="34" charset="0"/>
              </a:rPr>
              <a:t>BIOLOGICZNA PRZERÓBKA</a:t>
            </a:r>
            <a:endParaRPr lang="pl-PL" sz="1400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50" name="AutoShape 9"/>
          <p:cNvSpPr>
            <a:spLocks noChangeArrowheads="1"/>
          </p:cNvSpPr>
          <p:nvPr/>
        </p:nvSpPr>
        <p:spPr bwMode="auto">
          <a:xfrm>
            <a:off x="3512875" y="1556792"/>
            <a:ext cx="1584176" cy="3600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pl-PL" sz="1100" dirty="0" smtClean="0">
                <a:latin typeface="Arial Narrow" pitchFamily="34" charset="0"/>
              </a:rPr>
              <a:t>KONDYCJONOWANIE</a:t>
            </a:r>
            <a:endParaRPr lang="pl-PL" sz="1100" dirty="0">
              <a:latin typeface="Arial Narrow" pitchFamily="34" charset="0"/>
            </a:endParaRPr>
          </a:p>
        </p:txBody>
      </p:sp>
      <p:sp>
        <p:nvSpPr>
          <p:cNvPr id="55" name="AutoShape 13"/>
          <p:cNvSpPr>
            <a:spLocks noChangeArrowheads="1"/>
          </p:cNvSpPr>
          <p:nvPr/>
        </p:nvSpPr>
        <p:spPr bwMode="auto">
          <a:xfrm>
            <a:off x="6084168" y="4221088"/>
            <a:ext cx="1440160" cy="504056"/>
          </a:xfrm>
          <a:prstGeom prst="roundRect">
            <a:avLst>
              <a:gd name="adj" fmla="val 16667"/>
            </a:avLst>
          </a:prstGeom>
          <a:ln>
            <a:solidFill>
              <a:srgbClr val="00B050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pl-PL" sz="1100" dirty="0" smtClean="0">
                <a:latin typeface="Arial Narrow" pitchFamily="34" charset="0"/>
              </a:rPr>
              <a:t>HIGIENIZACJA</a:t>
            </a:r>
            <a:endParaRPr lang="pl-PL" sz="1100" dirty="0">
              <a:latin typeface="Arial Narrow" pitchFamily="34" charset="0"/>
            </a:endParaRPr>
          </a:p>
          <a:p>
            <a:pPr algn="ctr"/>
            <a:r>
              <a:rPr lang="pl-PL" sz="1100" dirty="0" smtClean="0">
                <a:latin typeface="Arial Narrow" pitchFamily="34" charset="0"/>
              </a:rPr>
              <a:t>np. kompostowanie</a:t>
            </a:r>
          </a:p>
        </p:txBody>
      </p:sp>
      <p:cxnSp>
        <p:nvCxnSpPr>
          <p:cNvPr id="58" name="Łącznik prosty 57"/>
          <p:cNvCxnSpPr/>
          <p:nvPr/>
        </p:nvCxnSpPr>
        <p:spPr>
          <a:xfrm>
            <a:off x="899592" y="2636912"/>
            <a:ext cx="71287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AutoShape 19"/>
          <p:cNvSpPr>
            <a:spLocks noChangeArrowheads="1"/>
          </p:cNvSpPr>
          <p:nvPr/>
        </p:nvSpPr>
        <p:spPr bwMode="auto">
          <a:xfrm>
            <a:off x="3491880" y="3284984"/>
            <a:ext cx="2160240" cy="43204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pl-PL" sz="1100" dirty="0" smtClean="0">
                <a:latin typeface="Arial Narrow" pitchFamily="34" charset="0"/>
              </a:rPr>
              <a:t>MECHANICZNO-BIOLOGICZNE</a:t>
            </a:r>
          </a:p>
          <a:p>
            <a:pPr algn="ctr"/>
            <a:r>
              <a:rPr lang="pl-PL" sz="1100" dirty="0" smtClean="0">
                <a:latin typeface="Arial Narrow" pitchFamily="34" charset="0"/>
              </a:rPr>
              <a:t>PRZETWARZANIE ODPADU </a:t>
            </a:r>
            <a:endParaRPr lang="pl-PL" sz="1100" dirty="0">
              <a:latin typeface="Arial Narrow" pitchFamily="34" charset="0"/>
            </a:endParaRPr>
          </a:p>
        </p:txBody>
      </p:sp>
      <p:cxnSp>
        <p:nvCxnSpPr>
          <p:cNvPr id="65" name="Łącznik prosty 64"/>
          <p:cNvCxnSpPr/>
          <p:nvPr/>
        </p:nvCxnSpPr>
        <p:spPr>
          <a:xfrm>
            <a:off x="1187624" y="5085184"/>
            <a:ext cx="676875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5" name="Dowolny kształt 74"/>
          <p:cNvSpPr/>
          <p:nvPr/>
        </p:nvSpPr>
        <p:spPr>
          <a:xfrm flipH="1">
            <a:off x="6753404" y="2708920"/>
            <a:ext cx="50844" cy="1512168"/>
          </a:xfrm>
          <a:custGeom>
            <a:avLst/>
            <a:gdLst>
              <a:gd name="connsiteX0" fmla="*/ 0 w 0"/>
              <a:gd name="connsiteY0" fmla="*/ 0 h 653142"/>
              <a:gd name="connsiteX1" fmla="*/ 0 w 0"/>
              <a:gd name="connsiteY1" fmla="*/ 653142 h 65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53142">
                <a:moveTo>
                  <a:pt x="0" y="0"/>
                </a:moveTo>
                <a:lnTo>
                  <a:pt x="0" y="653142"/>
                </a:lnTo>
              </a:path>
            </a:pathLst>
          </a:custGeom>
          <a:ln>
            <a:solidFill>
              <a:srgbClr val="00B05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>
              <a:latin typeface="Arial Narrow" pitchFamily="34" charset="0"/>
            </a:endParaRPr>
          </a:p>
        </p:txBody>
      </p:sp>
      <p:sp>
        <p:nvSpPr>
          <p:cNvPr id="82" name="Dowolny kształt 81"/>
          <p:cNvSpPr/>
          <p:nvPr/>
        </p:nvSpPr>
        <p:spPr>
          <a:xfrm>
            <a:off x="7668344" y="2276872"/>
            <a:ext cx="720080" cy="3816425"/>
          </a:xfrm>
          <a:custGeom>
            <a:avLst/>
            <a:gdLst>
              <a:gd name="connsiteX0" fmla="*/ 0 w 627017"/>
              <a:gd name="connsiteY0" fmla="*/ 0 h 3161211"/>
              <a:gd name="connsiteX1" fmla="*/ 613954 w 627017"/>
              <a:gd name="connsiteY1" fmla="*/ 0 h 3161211"/>
              <a:gd name="connsiteX2" fmla="*/ 627017 w 627017"/>
              <a:gd name="connsiteY2" fmla="*/ 3161211 h 3161211"/>
              <a:gd name="connsiteX3" fmla="*/ 104503 w 627017"/>
              <a:gd name="connsiteY3" fmla="*/ 3148148 h 3161211"/>
              <a:gd name="connsiteX0" fmla="*/ 0 w 674969"/>
              <a:gd name="connsiteY0" fmla="*/ 0 h 3150907"/>
              <a:gd name="connsiteX1" fmla="*/ 613954 w 674969"/>
              <a:gd name="connsiteY1" fmla="*/ 0 h 3150907"/>
              <a:gd name="connsiteX2" fmla="*/ 674969 w 674969"/>
              <a:gd name="connsiteY2" fmla="*/ 3150907 h 3150907"/>
              <a:gd name="connsiteX3" fmla="*/ 104503 w 674969"/>
              <a:gd name="connsiteY3" fmla="*/ 3148148 h 3150907"/>
              <a:gd name="connsiteX0" fmla="*/ 0 w 618308"/>
              <a:gd name="connsiteY0" fmla="*/ 0 h 3150907"/>
              <a:gd name="connsiteX1" fmla="*/ 613954 w 618308"/>
              <a:gd name="connsiteY1" fmla="*/ 0 h 3150907"/>
              <a:gd name="connsiteX2" fmla="*/ 602961 w 618308"/>
              <a:gd name="connsiteY2" fmla="*/ 3150907 h 3150907"/>
              <a:gd name="connsiteX3" fmla="*/ 104503 w 618308"/>
              <a:gd name="connsiteY3" fmla="*/ 3148148 h 3150907"/>
              <a:gd name="connsiteX0" fmla="*/ 515257 w 1133565"/>
              <a:gd name="connsiteY0" fmla="*/ 0 h 3150907"/>
              <a:gd name="connsiteX1" fmla="*/ 0 w 1133565"/>
              <a:gd name="connsiteY1" fmla="*/ 0 h 3150907"/>
              <a:gd name="connsiteX2" fmla="*/ 1129211 w 1133565"/>
              <a:gd name="connsiteY2" fmla="*/ 0 h 3150907"/>
              <a:gd name="connsiteX3" fmla="*/ 1118218 w 1133565"/>
              <a:gd name="connsiteY3" fmla="*/ 3150907 h 3150907"/>
              <a:gd name="connsiteX4" fmla="*/ 619760 w 1133565"/>
              <a:gd name="connsiteY4" fmla="*/ 3148148 h 3150907"/>
              <a:gd name="connsiteX0" fmla="*/ 412206 w 1030514"/>
              <a:gd name="connsiteY0" fmla="*/ 0 h 3150907"/>
              <a:gd name="connsiteX1" fmla="*/ 0 w 1030514"/>
              <a:gd name="connsiteY1" fmla="*/ 0 h 3150907"/>
              <a:gd name="connsiteX2" fmla="*/ 1026160 w 1030514"/>
              <a:gd name="connsiteY2" fmla="*/ 0 h 3150907"/>
              <a:gd name="connsiteX3" fmla="*/ 1015167 w 1030514"/>
              <a:gd name="connsiteY3" fmla="*/ 3150907 h 3150907"/>
              <a:gd name="connsiteX4" fmla="*/ 516709 w 1030514"/>
              <a:gd name="connsiteY4" fmla="*/ 3148148 h 3150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0514" h="3150907">
                <a:moveTo>
                  <a:pt x="412206" y="0"/>
                </a:moveTo>
                <a:lnTo>
                  <a:pt x="0" y="0"/>
                </a:lnTo>
                <a:lnTo>
                  <a:pt x="1026160" y="0"/>
                </a:lnTo>
                <a:cubicBezTo>
                  <a:pt x="1030514" y="1053737"/>
                  <a:pt x="1010813" y="2097170"/>
                  <a:pt x="1015167" y="3150907"/>
                </a:cubicBezTo>
                <a:lnTo>
                  <a:pt x="516709" y="3148148"/>
                </a:lnTo>
              </a:path>
            </a:pathLst>
          </a:cu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>
              <a:latin typeface="Arial Narrow" pitchFamily="34" charset="0"/>
            </a:endParaRPr>
          </a:p>
        </p:txBody>
      </p:sp>
      <p:sp>
        <p:nvSpPr>
          <p:cNvPr id="83" name="Dowolny kształt 82"/>
          <p:cNvSpPr/>
          <p:nvPr/>
        </p:nvSpPr>
        <p:spPr>
          <a:xfrm>
            <a:off x="6804248" y="4653136"/>
            <a:ext cx="72008" cy="864096"/>
          </a:xfrm>
          <a:custGeom>
            <a:avLst/>
            <a:gdLst>
              <a:gd name="connsiteX0" fmla="*/ 0 w 0"/>
              <a:gd name="connsiteY0" fmla="*/ 0 h 653142"/>
              <a:gd name="connsiteX1" fmla="*/ 0 w 0"/>
              <a:gd name="connsiteY1" fmla="*/ 653142 h 65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53142">
                <a:moveTo>
                  <a:pt x="0" y="0"/>
                </a:moveTo>
                <a:lnTo>
                  <a:pt x="0" y="653142"/>
                </a:lnTo>
              </a:path>
            </a:pathLst>
          </a:custGeom>
          <a:ln>
            <a:solidFill>
              <a:srgbClr val="00B050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>
              <a:latin typeface="Arial Narrow" pitchFamily="34" charset="0"/>
            </a:endParaRPr>
          </a:p>
        </p:txBody>
      </p:sp>
      <p:sp>
        <p:nvSpPr>
          <p:cNvPr id="87" name="Dowolny kształt 86"/>
          <p:cNvSpPr/>
          <p:nvPr/>
        </p:nvSpPr>
        <p:spPr>
          <a:xfrm flipH="1">
            <a:off x="2150017" y="2636912"/>
            <a:ext cx="45719" cy="1512168"/>
          </a:xfrm>
          <a:custGeom>
            <a:avLst/>
            <a:gdLst>
              <a:gd name="connsiteX0" fmla="*/ 0 w 0"/>
              <a:gd name="connsiteY0" fmla="*/ 0 h 653142"/>
              <a:gd name="connsiteX1" fmla="*/ 0 w 0"/>
              <a:gd name="connsiteY1" fmla="*/ 653142 h 65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53142">
                <a:moveTo>
                  <a:pt x="0" y="0"/>
                </a:moveTo>
                <a:lnTo>
                  <a:pt x="0" y="653142"/>
                </a:lnTo>
              </a:path>
            </a:pathLst>
          </a:custGeom>
          <a:ln>
            <a:solidFill>
              <a:schemeClr val="accent2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>
              <a:latin typeface="Arial Narrow" pitchFamily="34" charset="0"/>
            </a:endParaRPr>
          </a:p>
        </p:txBody>
      </p:sp>
      <p:sp>
        <p:nvSpPr>
          <p:cNvPr id="88" name="Dowolny kształt 87"/>
          <p:cNvSpPr/>
          <p:nvPr/>
        </p:nvSpPr>
        <p:spPr>
          <a:xfrm flipH="1">
            <a:off x="755576" y="2276872"/>
            <a:ext cx="504056" cy="2232248"/>
          </a:xfrm>
          <a:custGeom>
            <a:avLst/>
            <a:gdLst>
              <a:gd name="connsiteX0" fmla="*/ 0 w 627017"/>
              <a:gd name="connsiteY0" fmla="*/ 0 h 3161211"/>
              <a:gd name="connsiteX1" fmla="*/ 613954 w 627017"/>
              <a:gd name="connsiteY1" fmla="*/ 0 h 3161211"/>
              <a:gd name="connsiteX2" fmla="*/ 627017 w 627017"/>
              <a:gd name="connsiteY2" fmla="*/ 3161211 h 3161211"/>
              <a:gd name="connsiteX3" fmla="*/ 104503 w 627017"/>
              <a:gd name="connsiteY3" fmla="*/ 3148148 h 3161211"/>
              <a:gd name="connsiteX0" fmla="*/ 0 w 674969"/>
              <a:gd name="connsiteY0" fmla="*/ 0 h 3150907"/>
              <a:gd name="connsiteX1" fmla="*/ 613954 w 674969"/>
              <a:gd name="connsiteY1" fmla="*/ 0 h 3150907"/>
              <a:gd name="connsiteX2" fmla="*/ 674969 w 674969"/>
              <a:gd name="connsiteY2" fmla="*/ 3150907 h 3150907"/>
              <a:gd name="connsiteX3" fmla="*/ 104503 w 674969"/>
              <a:gd name="connsiteY3" fmla="*/ 3148148 h 3150907"/>
              <a:gd name="connsiteX0" fmla="*/ 0 w 618308"/>
              <a:gd name="connsiteY0" fmla="*/ 0 h 3150907"/>
              <a:gd name="connsiteX1" fmla="*/ 613954 w 618308"/>
              <a:gd name="connsiteY1" fmla="*/ 0 h 3150907"/>
              <a:gd name="connsiteX2" fmla="*/ 602961 w 618308"/>
              <a:gd name="connsiteY2" fmla="*/ 3150907 h 3150907"/>
              <a:gd name="connsiteX3" fmla="*/ 104503 w 618308"/>
              <a:gd name="connsiteY3" fmla="*/ 3148148 h 3150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8308" h="3150907">
                <a:moveTo>
                  <a:pt x="0" y="0"/>
                </a:moveTo>
                <a:lnTo>
                  <a:pt x="613954" y="0"/>
                </a:lnTo>
                <a:cubicBezTo>
                  <a:pt x="618308" y="1053737"/>
                  <a:pt x="598607" y="2097170"/>
                  <a:pt x="602961" y="3150907"/>
                </a:cubicBezTo>
                <a:lnTo>
                  <a:pt x="104503" y="3148148"/>
                </a:lnTo>
              </a:path>
            </a:pathLst>
          </a:custGeom>
          <a:ln>
            <a:solidFill>
              <a:schemeClr val="accent2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>
              <a:latin typeface="Arial Narrow" pitchFamily="34" charset="0"/>
            </a:endParaRPr>
          </a:p>
        </p:txBody>
      </p:sp>
      <p:sp>
        <p:nvSpPr>
          <p:cNvPr id="89" name="Dowolny kształt 88"/>
          <p:cNvSpPr/>
          <p:nvPr/>
        </p:nvSpPr>
        <p:spPr>
          <a:xfrm flipH="1">
            <a:off x="467544" y="1916832"/>
            <a:ext cx="792088" cy="4032448"/>
          </a:xfrm>
          <a:custGeom>
            <a:avLst/>
            <a:gdLst>
              <a:gd name="connsiteX0" fmla="*/ 0 w 627017"/>
              <a:gd name="connsiteY0" fmla="*/ 0 h 3161211"/>
              <a:gd name="connsiteX1" fmla="*/ 613954 w 627017"/>
              <a:gd name="connsiteY1" fmla="*/ 0 h 3161211"/>
              <a:gd name="connsiteX2" fmla="*/ 627017 w 627017"/>
              <a:gd name="connsiteY2" fmla="*/ 3161211 h 3161211"/>
              <a:gd name="connsiteX3" fmla="*/ 104503 w 627017"/>
              <a:gd name="connsiteY3" fmla="*/ 3148148 h 3161211"/>
              <a:gd name="connsiteX0" fmla="*/ 0 w 674969"/>
              <a:gd name="connsiteY0" fmla="*/ 0 h 3150907"/>
              <a:gd name="connsiteX1" fmla="*/ 613954 w 674969"/>
              <a:gd name="connsiteY1" fmla="*/ 0 h 3150907"/>
              <a:gd name="connsiteX2" fmla="*/ 674969 w 674969"/>
              <a:gd name="connsiteY2" fmla="*/ 3150907 h 3150907"/>
              <a:gd name="connsiteX3" fmla="*/ 104503 w 674969"/>
              <a:gd name="connsiteY3" fmla="*/ 3148148 h 3150907"/>
              <a:gd name="connsiteX0" fmla="*/ 0 w 618308"/>
              <a:gd name="connsiteY0" fmla="*/ 0 h 3150907"/>
              <a:gd name="connsiteX1" fmla="*/ 613954 w 618308"/>
              <a:gd name="connsiteY1" fmla="*/ 0 h 3150907"/>
              <a:gd name="connsiteX2" fmla="*/ 602961 w 618308"/>
              <a:gd name="connsiteY2" fmla="*/ 3150907 h 3150907"/>
              <a:gd name="connsiteX3" fmla="*/ 104503 w 618308"/>
              <a:gd name="connsiteY3" fmla="*/ 3148148 h 3150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8308" h="3150907">
                <a:moveTo>
                  <a:pt x="0" y="0"/>
                </a:moveTo>
                <a:lnTo>
                  <a:pt x="613954" y="0"/>
                </a:lnTo>
                <a:cubicBezTo>
                  <a:pt x="618308" y="1053737"/>
                  <a:pt x="598607" y="2097170"/>
                  <a:pt x="602961" y="3150907"/>
                </a:cubicBezTo>
                <a:lnTo>
                  <a:pt x="104503" y="3148148"/>
                </a:lnTo>
              </a:path>
            </a:pathLst>
          </a:custGeom>
          <a:ln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>
              <a:latin typeface="Arial Narrow" pitchFamily="34" charset="0"/>
            </a:endParaRPr>
          </a:p>
        </p:txBody>
      </p:sp>
      <p:sp>
        <p:nvSpPr>
          <p:cNvPr id="90" name="Dowolny kształt 89"/>
          <p:cNvSpPr/>
          <p:nvPr/>
        </p:nvSpPr>
        <p:spPr>
          <a:xfrm>
            <a:off x="1979712" y="4725144"/>
            <a:ext cx="72008" cy="792088"/>
          </a:xfrm>
          <a:custGeom>
            <a:avLst/>
            <a:gdLst>
              <a:gd name="connsiteX0" fmla="*/ 0 w 0"/>
              <a:gd name="connsiteY0" fmla="*/ 0 h 653142"/>
              <a:gd name="connsiteX1" fmla="*/ 0 w 0"/>
              <a:gd name="connsiteY1" fmla="*/ 653142 h 65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53142">
                <a:moveTo>
                  <a:pt x="0" y="0"/>
                </a:moveTo>
                <a:lnTo>
                  <a:pt x="0" y="653142"/>
                </a:lnTo>
              </a:path>
            </a:pathLst>
          </a:custGeom>
          <a:ln>
            <a:solidFill>
              <a:schemeClr val="accent2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>
              <a:latin typeface="Arial Narrow" pitchFamily="34" charset="0"/>
            </a:endParaRPr>
          </a:p>
        </p:txBody>
      </p:sp>
      <p:sp>
        <p:nvSpPr>
          <p:cNvPr id="91" name="Dowolny kształt 90"/>
          <p:cNvSpPr/>
          <p:nvPr/>
        </p:nvSpPr>
        <p:spPr>
          <a:xfrm>
            <a:off x="2699792" y="4725144"/>
            <a:ext cx="45719" cy="792088"/>
          </a:xfrm>
          <a:custGeom>
            <a:avLst/>
            <a:gdLst>
              <a:gd name="connsiteX0" fmla="*/ 0 w 0"/>
              <a:gd name="connsiteY0" fmla="*/ 0 h 653142"/>
              <a:gd name="connsiteX1" fmla="*/ 0 w 0"/>
              <a:gd name="connsiteY1" fmla="*/ 653142 h 65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53142">
                <a:moveTo>
                  <a:pt x="0" y="0"/>
                </a:moveTo>
                <a:lnTo>
                  <a:pt x="0" y="653142"/>
                </a:lnTo>
              </a:path>
            </a:pathLst>
          </a:custGeom>
          <a:ln>
            <a:solidFill>
              <a:schemeClr val="accent2"/>
            </a:solidFill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>
              <a:latin typeface="Arial Narrow" pitchFamily="34" charset="0"/>
            </a:endParaRPr>
          </a:p>
        </p:txBody>
      </p:sp>
      <p:cxnSp>
        <p:nvCxnSpPr>
          <p:cNvPr id="93" name="Łącznik łamany 92"/>
          <p:cNvCxnSpPr>
            <a:stCxn id="20" idx="2"/>
            <a:endCxn id="18" idx="2"/>
          </p:cNvCxnSpPr>
          <p:nvPr/>
        </p:nvCxnSpPr>
        <p:spPr>
          <a:xfrm rot="5400000">
            <a:off x="1965379" y="3479337"/>
            <a:ext cx="2368926" cy="2844316"/>
          </a:xfrm>
          <a:prstGeom prst="bentConnector3">
            <a:avLst>
              <a:gd name="adj1" fmla="val 109650"/>
            </a:avLst>
          </a:prstGeom>
          <a:ln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Łącznik łamany 96"/>
          <p:cNvCxnSpPr>
            <a:stCxn id="20" idx="3"/>
            <a:endCxn id="55" idx="1"/>
          </p:cNvCxnSpPr>
          <p:nvPr/>
        </p:nvCxnSpPr>
        <p:spPr>
          <a:xfrm>
            <a:off x="5652120" y="3501008"/>
            <a:ext cx="432048" cy="972108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Łącznik łamany 99"/>
          <p:cNvCxnSpPr>
            <a:stCxn id="20" idx="1"/>
            <a:endCxn id="21" idx="3"/>
          </p:cNvCxnSpPr>
          <p:nvPr/>
        </p:nvCxnSpPr>
        <p:spPr>
          <a:xfrm rot="10800000" flipV="1">
            <a:off x="2843648" y="3501008"/>
            <a:ext cx="648232" cy="9720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Dowolny kształt 103"/>
          <p:cNvSpPr/>
          <p:nvPr/>
        </p:nvSpPr>
        <p:spPr>
          <a:xfrm>
            <a:off x="4526281" y="2708920"/>
            <a:ext cx="45719" cy="576064"/>
          </a:xfrm>
          <a:custGeom>
            <a:avLst/>
            <a:gdLst>
              <a:gd name="connsiteX0" fmla="*/ 0 w 0"/>
              <a:gd name="connsiteY0" fmla="*/ 0 h 653142"/>
              <a:gd name="connsiteX1" fmla="*/ 0 w 0"/>
              <a:gd name="connsiteY1" fmla="*/ 653142 h 65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653142">
                <a:moveTo>
                  <a:pt x="0" y="0"/>
                </a:moveTo>
                <a:lnTo>
                  <a:pt x="0" y="653142"/>
                </a:lnTo>
              </a:path>
            </a:pathLst>
          </a:custGeom>
          <a:ln>
            <a:prstDash val="soli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>
              <a:latin typeface="Arial Narrow" pitchFamily="34" charset="0"/>
            </a:endParaRPr>
          </a:p>
        </p:txBody>
      </p:sp>
      <p:sp>
        <p:nvSpPr>
          <p:cNvPr id="46" name="Text Box 45"/>
          <p:cNvSpPr txBox="1">
            <a:spLocks noChangeArrowheads="1"/>
          </p:cNvSpPr>
          <p:nvPr/>
        </p:nvSpPr>
        <p:spPr bwMode="auto">
          <a:xfrm>
            <a:off x="2940434" y="5157192"/>
            <a:ext cx="3935822" cy="385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l-PL" sz="1400" b="1" dirty="0">
                <a:latin typeface="Arial Narrow" pitchFamily="34" charset="0"/>
              </a:rPr>
              <a:t>KOŃCOWE ZAGOSPODAROWANIE </a:t>
            </a:r>
            <a:r>
              <a:rPr lang="pl-PL" sz="1400" b="1" dirty="0" smtClean="0">
                <a:latin typeface="Arial Narrow" pitchFamily="34" charset="0"/>
              </a:rPr>
              <a:t>OSADÓW</a:t>
            </a:r>
            <a:endParaRPr lang="pl-PL" sz="1400" dirty="0">
              <a:latin typeface="Arial Narrow" pitchFamily="34" charset="0"/>
            </a:endParaRPr>
          </a:p>
        </p:txBody>
      </p:sp>
      <p:sp>
        <p:nvSpPr>
          <p:cNvPr id="48" name="Text Box 47"/>
          <p:cNvSpPr txBox="1">
            <a:spLocks noChangeArrowheads="1"/>
          </p:cNvSpPr>
          <p:nvPr/>
        </p:nvSpPr>
        <p:spPr bwMode="auto">
          <a:xfrm>
            <a:off x="3131840" y="3861048"/>
            <a:ext cx="2896613" cy="413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l-PL" sz="1400" b="1" dirty="0">
                <a:latin typeface="Arial Narrow" pitchFamily="34" charset="0"/>
              </a:rPr>
              <a:t>PRZERÓBKA WTÓRNA OSADÓW</a:t>
            </a:r>
          </a:p>
        </p:txBody>
      </p:sp>
      <p:sp>
        <p:nvSpPr>
          <p:cNvPr id="108" name="Tytuł 1"/>
          <p:cNvSpPr txBox="1">
            <a:spLocks/>
          </p:cNvSpPr>
          <p:nvPr/>
        </p:nvSpPr>
        <p:spPr>
          <a:xfrm>
            <a:off x="755576" y="260648"/>
            <a:ext cx="7481776" cy="457200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/>
              <a:lightRig rig="soft" dir="t"/>
            </a:scene3d>
            <a:sp3d prstMaterial="softEdge">
              <a:bevelT w="0" h="0"/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800" b="1" dirty="0" smtClean="0">
                <a:effectLst>
                  <a:reflection blurRad="6350" stA="55000" endA="300" endPos="45500" dir="5400000" sy="-100000" algn="bl" rotWithShape="0"/>
                </a:effectLst>
                <a:latin typeface="Arial Narrow" pitchFamily="34" charset="0"/>
                <a:ea typeface="+mj-ea"/>
                <a:cs typeface="+mj-cs"/>
              </a:rPr>
              <a:t>Procesy przeróbki w gospodarce osadowej …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100" b="1" dirty="0" smtClean="0">
              <a:effectLst>
                <a:reflection blurRad="6350" stA="55000" endA="300" endPos="45500" dir="5400000" sy="-100000" algn="bl" rotWithShape="0"/>
              </a:effectLst>
              <a:latin typeface="Arial Narrow" pitchFamily="34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400" b="1" dirty="0" smtClean="0">
                <a:effectLst>
                  <a:reflection blurRad="6350" stA="55000" endA="300" endPos="45500" dir="5400000" sy="-100000" algn="bl" rotWithShape="0"/>
                </a:effectLst>
                <a:latin typeface="Arial Narrow" pitchFamily="34" charset="0"/>
                <a:ea typeface="+mj-ea"/>
                <a:cs typeface="+mj-cs"/>
              </a:rPr>
              <a:t>Czyje kompetencje na poszczególnych etapach przeróbki ?</a:t>
            </a:r>
            <a:endParaRPr lang="pl-PL" sz="2400" b="1" dirty="0">
              <a:effectLst>
                <a:reflection blurRad="6350" stA="55000" endA="300" endPos="45500" dir="5400000" sy="-100000" algn="bl" rotWithShape="0"/>
              </a:effectLst>
              <a:latin typeface="Arial Narrow" pitchFamily="34" charset="0"/>
              <a:ea typeface="+mj-ea"/>
              <a:cs typeface="+mj-cs"/>
            </a:endParaRPr>
          </a:p>
        </p:txBody>
      </p:sp>
      <p:cxnSp>
        <p:nvCxnSpPr>
          <p:cNvPr id="38" name="Łącznik prosty ze strzałką 37"/>
          <p:cNvCxnSpPr>
            <a:stCxn id="12" idx="1"/>
            <a:endCxn id="14" idx="3"/>
          </p:cNvCxnSpPr>
          <p:nvPr/>
        </p:nvCxnSpPr>
        <p:spPr>
          <a:xfrm flipH="1">
            <a:off x="2987664" y="2276848"/>
            <a:ext cx="31685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pole tekstowe 40"/>
          <p:cNvSpPr txBox="1"/>
          <p:nvPr/>
        </p:nvSpPr>
        <p:spPr>
          <a:xfrm rot="16200000">
            <a:off x="-553488" y="3945976"/>
            <a:ext cx="23190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/>
              <a:t>Zabronione od 01.01. 2013r.</a:t>
            </a:r>
            <a:endParaRPr lang="pl-PL" sz="1200" dirty="0"/>
          </a:p>
        </p:txBody>
      </p:sp>
      <p:sp>
        <p:nvSpPr>
          <p:cNvPr id="39" name="Mnożenie 38"/>
          <p:cNvSpPr/>
          <p:nvPr/>
        </p:nvSpPr>
        <p:spPr>
          <a:xfrm>
            <a:off x="251520" y="5229200"/>
            <a:ext cx="504056" cy="504056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0" name="pole tekstowe 39"/>
          <p:cNvSpPr txBox="1"/>
          <p:nvPr/>
        </p:nvSpPr>
        <p:spPr>
          <a:xfrm>
            <a:off x="6876256" y="155679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OCZYSZCZALNIA</a:t>
            </a:r>
            <a:endParaRPr lang="pl-PL" b="1" dirty="0"/>
          </a:p>
        </p:txBody>
      </p:sp>
      <p:sp>
        <p:nvSpPr>
          <p:cNvPr id="42" name="pole tekstowe 41"/>
          <p:cNvSpPr txBox="1"/>
          <p:nvPr/>
        </p:nvSpPr>
        <p:spPr>
          <a:xfrm>
            <a:off x="6516216" y="335699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 smtClean="0"/>
              <a:t>ZUOK?</a:t>
            </a:r>
            <a:endParaRPr lang="pl-PL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sz="2800" b="1" dirty="0" smtClean="0">
                <a:effectLst>
                  <a:reflection blurRad="6350" stA="55000" endA="300" endPos="45500" dir="5400000" sy="-100000" algn="bl" rotWithShape="0"/>
                </a:effectLst>
                <a:latin typeface="Arial Narrow" pitchFamily="34" charset="0"/>
              </a:rPr>
              <a:t>zakaz składowania od 01 stycznia 2013 r.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400" dirty="0" smtClean="0"/>
              <a:t>rozporządzenie Ministra Gospodarki i Pracy z dnia 7. września 2005 r. w sprawie kryteriów oraz procedur dopuszczania odpadów do składowania na składowisku odpadów danego typu – </a:t>
            </a:r>
            <a:r>
              <a:rPr lang="pl-PL" sz="1400" b="1" dirty="0" smtClean="0"/>
              <a:t>załącznik 4A</a:t>
            </a:r>
            <a:endParaRPr lang="pl-PL" sz="1800" b="1" dirty="0"/>
          </a:p>
        </p:txBody>
      </p:sp>
      <p:graphicFrame>
        <p:nvGraphicFramePr>
          <p:cNvPr id="7" name="Symbol zastępczy zawartości 6"/>
          <p:cNvGraphicFramePr>
            <a:graphicFrameLocks noGrp="1"/>
          </p:cNvGraphicFramePr>
          <p:nvPr>
            <p:ph idx="1"/>
          </p:nvPr>
        </p:nvGraphicFramePr>
        <p:xfrm>
          <a:off x="1259632" y="2761764"/>
          <a:ext cx="6192689" cy="1051796"/>
        </p:xfrm>
        <a:graphic>
          <a:graphicData uri="http://schemas.openxmlformats.org/drawingml/2006/table">
            <a:tbl>
              <a:tblPr/>
              <a:tblGrid>
                <a:gridCol w="701059"/>
                <a:gridCol w="2804236"/>
                <a:gridCol w="2687394"/>
              </a:tblGrid>
              <a:tr h="2629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latin typeface="Calibri"/>
                          <a:ea typeface="Times New Roman"/>
                          <a:cs typeface="Times New Roman"/>
                        </a:rPr>
                        <a:t>Lp.</a:t>
                      </a:r>
                      <a:endParaRPr lang="pl-PL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latin typeface="Calibri"/>
                          <a:ea typeface="Times New Roman"/>
                          <a:cs typeface="Times New Roman"/>
                        </a:rPr>
                        <a:t>Parametr</a:t>
                      </a:r>
                      <a:endParaRPr lang="pl-PL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b="1" dirty="0">
                          <a:latin typeface="Calibri"/>
                          <a:ea typeface="Times New Roman"/>
                          <a:cs typeface="Times New Roman"/>
                        </a:rPr>
                        <a:t>Wartość graniczna</a:t>
                      </a:r>
                      <a:endParaRPr lang="pl-PL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29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pl-PL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latin typeface="Calibri"/>
                          <a:ea typeface="Times New Roman"/>
                          <a:cs typeface="Times New Roman"/>
                        </a:rPr>
                        <a:t>Ogólny węgiel organiczny (TOC)</a:t>
                      </a:r>
                      <a:endParaRPr lang="pl-PL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latin typeface="Calibri"/>
                          <a:ea typeface="Times New Roman"/>
                          <a:cs typeface="Times New Roman"/>
                        </a:rPr>
                        <a:t>5 % suchej masy</a:t>
                      </a:r>
                      <a:endParaRPr lang="pl-PL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29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pl-PL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latin typeface="Calibri"/>
                          <a:ea typeface="Times New Roman"/>
                          <a:cs typeface="Times New Roman"/>
                        </a:rPr>
                        <a:t>Strata przy prażeniu (LOI)</a:t>
                      </a:r>
                      <a:endParaRPr lang="pl-PL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latin typeface="Calibri"/>
                          <a:ea typeface="Times New Roman"/>
                          <a:cs typeface="Times New Roman"/>
                        </a:rPr>
                        <a:t>8 % suchej masy</a:t>
                      </a:r>
                      <a:endParaRPr lang="pl-PL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629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pl-PL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latin typeface="Calibri"/>
                          <a:ea typeface="Times New Roman"/>
                          <a:cs typeface="Times New Roman"/>
                        </a:rPr>
                        <a:t>Ciepło spalania</a:t>
                      </a:r>
                      <a:endParaRPr lang="pl-PL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latin typeface="Calibri"/>
                          <a:ea typeface="Times New Roman"/>
                          <a:cs typeface="Times New Roman"/>
                        </a:rPr>
                        <a:t>maksimum 6 MJ/kg suchej masy</a:t>
                      </a:r>
                      <a:endParaRPr lang="pl-PL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8" name="Prostokąt 7"/>
          <p:cNvSpPr/>
          <p:nvPr/>
        </p:nvSpPr>
        <p:spPr>
          <a:xfrm>
            <a:off x="683568" y="2113692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400" dirty="0" smtClean="0"/>
              <a:t>Kryteria dopuszczania odpadów o kodach </a:t>
            </a:r>
            <a:r>
              <a:rPr lang="pl-PL" sz="1400" b="1" dirty="0" smtClean="0"/>
              <a:t>19 08 05, 19 08 12, 19 08 14, 19 12 </a:t>
            </a:r>
            <a:r>
              <a:rPr lang="pl-PL" sz="1400" b="1" dirty="0" err="1" smtClean="0"/>
              <a:t>12</a:t>
            </a:r>
            <a:r>
              <a:rPr lang="pl-PL" sz="1400" b="1" dirty="0" smtClean="0"/>
              <a:t> </a:t>
            </a:r>
            <a:r>
              <a:rPr lang="pl-PL" sz="1400" dirty="0" smtClean="0"/>
              <a:t>oraz z </a:t>
            </a:r>
            <a:r>
              <a:rPr lang="pl-PL" sz="1400" b="1" dirty="0" smtClean="0"/>
              <a:t>grupy 20 </a:t>
            </a:r>
            <a:r>
              <a:rPr lang="pl-PL" sz="1400" dirty="0" smtClean="0"/>
              <a:t/>
            </a:r>
            <a:br>
              <a:rPr lang="pl-PL" sz="1400" dirty="0" smtClean="0"/>
            </a:br>
            <a:r>
              <a:rPr lang="pl-PL" sz="1400" dirty="0" smtClean="0"/>
              <a:t>do składowania na składowisku odpadów innych niż niebezpieczne i obojętne</a:t>
            </a:r>
            <a:endParaRPr lang="pl-PL" sz="1400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403648" y="4129916"/>
            <a:ext cx="5818003" cy="852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15870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l-PL" sz="1400" dirty="0" smtClean="0">
                <a:latin typeface="+mj-lt"/>
                <a:ea typeface="+mj-ea"/>
                <a:cs typeface="+mj-cs"/>
              </a:rPr>
              <a:t>Rozporządzenie Ministra Gospodarki z dnia 12 czerwca 2007 r.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l-PL" sz="1400" dirty="0" smtClean="0">
                <a:latin typeface="+mj-lt"/>
                <a:ea typeface="+mj-ea"/>
                <a:cs typeface="+mj-cs"/>
              </a:rPr>
              <a:t>zmieniające rozporządzenie w sprawie kryteriów oraz procedur dopuszczania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l-PL" sz="1400" dirty="0" smtClean="0">
                <a:latin typeface="+mj-lt"/>
                <a:ea typeface="+mj-ea"/>
                <a:cs typeface="+mj-cs"/>
              </a:rPr>
              <a:t>odpadów do składowania na składowisku odpadów danego typu</a:t>
            </a:r>
          </a:p>
        </p:txBody>
      </p:sp>
      <p:pic>
        <p:nvPicPr>
          <p:cNvPr id="40962" name="Picture 2" descr="http://lponline.lexpolonica.pl/graphelem/przypis_red.gif">
            <a:hlinkClick r:id="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9450" y="-741363"/>
            <a:ext cx="123825" cy="152400"/>
          </a:xfrm>
          <a:prstGeom prst="rect">
            <a:avLst/>
          </a:prstGeom>
          <a:noFill/>
        </p:spPr>
      </p:pic>
      <p:sp>
        <p:nvSpPr>
          <p:cNvPr id="11" name="Prostokąt 10"/>
          <p:cNvSpPr/>
          <p:nvPr/>
        </p:nvSpPr>
        <p:spPr>
          <a:xfrm>
            <a:off x="1115616" y="4922004"/>
            <a:ext cx="8028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dirty="0" smtClean="0">
                <a:latin typeface="+mj-lt"/>
                <a:ea typeface="+mj-ea"/>
                <a:cs typeface="+mj-cs"/>
              </a:rPr>
              <a:t>§ 2. Dla odpadów oznaczonych kodem </a:t>
            </a:r>
            <a:r>
              <a:rPr lang="pl-PL" sz="1400" b="1" dirty="0" smtClean="0">
                <a:latin typeface="+mj-lt"/>
                <a:ea typeface="+mj-ea"/>
                <a:cs typeface="+mj-cs"/>
              </a:rPr>
              <a:t>19 08 05</a:t>
            </a:r>
            <a:r>
              <a:rPr lang="pl-PL" sz="1400" dirty="0" smtClean="0">
                <a:latin typeface="+mj-lt"/>
                <a:ea typeface="+mj-ea"/>
                <a:cs typeface="+mj-cs"/>
              </a:rPr>
              <a:t>, </a:t>
            </a:r>
            <a:r>
              <a:rPr lang="pl-PL" sz="1400" b="1" dirty="0" smtClean="0">
                <a:latin typeface="+mj-lt"/>
                <a:ea typeface="+mj-ea"/>
                <a:cs typeface="+mj-cs"/>
              </a:rPr>
              <a:t>19 08 12, 19 08 14, 19 12 </a:t>
            </a:r>
            <a:r>
              <a:rPr lang="pl-PL" sz="1400" b="1" dirty="0" err="1" smtClean="0">
                <a:latin typeface="+mj-lt"/>
                <a:ea typeface="+mj-ea"/>
                <a:cs typeface="+mj-cs"/>
              </a:rPr>
              <a:t>12</a:t>
            </a:r>
            <a:r>
              <a:rPr lang="pl-PL" sz="1400" b="1" dirty="0" smtClean="0">
                <a:latin typeface="+mj-lt"/>
                <a:ea typeface="+mj-ea"/>
                <a:cs typeface="+mj-cs"/>
              </a:rPr>
              <a:t> oraz z grupy 20 </a:t>
            </a:r>
          </a:p>
          <a:p>
            <a:r>
              <a:rPr lang="pl-PL" sz="1400" b="1" dirty="0" smtClean="0">
                <a:latin typeface="+mj-lt"/>
                <a:ea typeface="+mj-ea"/>
                <a:cs typeface="+mj-cs"/>
              </a:rPr>
              <a:t>od dnia 1 stycznia 2013 r.</a:t>
            </a:r>
            <a:r>
              <a:rPr lang="pl-PL" sz="1400" dirty="0" smtClean="0">
                <a:latin typeface="+mj-lt"/>
                <a:ea typeface="+mj-ea"/>
                <a:cs typeface="+mj-cs"/>
              </a:rPr>
              <a:t> stosuje się</a:t>
            </a:r>
            <a:r>
              <a:rPr lang="pl-PL" sz="1400" b="1" dirty="0" smtClean="0">
                <a:latin typeface="+mj-lt"/>
                <a:ea typeface="+mj-ea"/>
                <a:cs typeface="+mj-cs"/>
              </a:rPr>
              <a:t> załącznik nr 4a </a:t>
            </a:r>
            <a:r>
              <a:rPr lang="pl-PL" sz="1400" dirty="0" smtClean="0">
                <a:latin typeface="+mj-lt"/>
                <a:ea typeface="+mj-ea"/>
                <a:cs typeface="+mj-cs"/>
              </a:rPr>
              <a:t>do rozporządzenia.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481776" cy="457200"/>
          </a:xfrm>
        </p:spPr>
        <p:txBody>
          <a:bodyPr>
            <a:noAutofit/>
          </a:bodyPr>
          <a:lstStyle/>
          <a:p>
            <a:r>
              <a:rPr lang="pl-PL" sz="2500" dirty="0" smtClean="0">
                <a:effectLst>
                  <a:reflection blurRad="6350" stA="55000" endA="300" endPos="45500" dir="5400000" sy="-100000" algn="bl" rotWithShape="0"/>
                </a:effectLst>
                <a:latin typeface="Arial Narrow" pitchFamily="34" charset="0"/>
              </a:rPr>
              <a:t>Produkcja i kierunki wykorzystania osadów w UE …..</a:t>
            </a:r>
            <a:endParaRPr lang="pl-PL" sz="2500" dirty="0">
              <a:effectLst>
                <a:reflection blurRad="6350" stA="55000" endA="300" endPos="45500" dir="5400000" sy="-100000" algn="bl" rotWithShape="0"/>
              </a:effectLst>
              <a:latin typeface="Arial Narrow" pitchFamily="34" charset="0"/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79512" y="1052736"/>
          <a:ext cx="8784977" cy="5515859"/>
        </p:xfrm>
        <a:graphic>
          <a:graphicData uri="http://schemas.openxmlformats.org/drawingml/2006/table">
            <a:tbl>
              <a:tblPr/>
              <a:tblGrid>
                <a:gridCol w="1125038"/>
                <a:gridCol w="748365"/>
                <a:gridCol w="701593"/>
                <a:gridCol w="892281"/>
                <a:gridCol w="885083"/>
                <a:gridCol w="688200"/>
                <a:gridCol w="812125"/>
                <a:gridCol w="777147"/>
                <a:gridCol w="849105"/>
                <a:gridCol w="852704"/>
                <a:gridCol w="453336"/>
              </a:tblGrid>
              <a:tr h="169557">
                <a:tc rowSpan="3"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Państwo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PRODUKCJA OSADÓW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PRODUKCJA OSADÓW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2020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12367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ROLNICTWO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SPALANIE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SKŁADOWANIE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INNE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ROLNICTWO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SPALANIE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SKŁADOWANIE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INNE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tds</a:t>
                      </a: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/a</a:t>
                      </a:r>
                    </a:p>
                  </a:txBody>
                  <a:tcPr marL="5926" marR="5926" marT="59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tds</a:t>
                      </a:r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Bułgaria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151,000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Cypr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10,800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17,620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Czechy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7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Estonia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0" i="0" u="none" strike="noStrike">
                        <a:solidFill>
                          <a:srgbClr val="000000"/>
                        </a:solidFill>
                        <a:latin typeface="Czcionka tekstu podstawowego"/>
                      </a:endParaRP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Węgry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Łotwa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Litwa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Malta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Polska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520,000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950,000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Rumunia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520,000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Słowacja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Słowenia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Austria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273,000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&gt;1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&gt;1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Belgia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Dania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7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Finlandia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155,000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155,000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0" i="0" u="none" strike="noStrike">
                        <a:solidFill>
                          <a:srgbClr val="000000"/>
                        </a:solidFill>
                        <a:latin typeface="Czcionka tekstu podstawowego"/>
                      </a:endParaRP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Francja 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1,300,000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1,400,000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Niemcy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Grecja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Irlandia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Włochy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1,500,000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1,500,000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7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Luksemburg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l-PL" sz="1100" b="0" i="0" u="none" strike="noStrike" dirty="0">
                        <a:solidFill>
                          <a:srgbClr val="000000"/>
                        </a:solidFill>
                        <a:latin typeface="Czcionka tekstu podstawowego"/>
                      </a:endParaRP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Holandia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Portugalia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Hiszpania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1,280,000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1,280,000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Szwecja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UK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1,640,000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557">
                <a:tc>
                  <a:txBody>
                    <a:bodyPr/>
                    <a:lstStyle/>
                    <a:p>
                      <a:pPr algn="l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EU27 suma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11,564,000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42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27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14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16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13,047,000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44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32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7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</a:rPr>
                        <a:t>16</a:t>
                      </a: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796">
                <a:tc gridSpan="11">
                  <a:txBody>
                    <a:bodyPr/>
                    <a:lstStyle/>
                    <a:p>
                      <a:pPr algn="l" fontAlgn="b"/>
                      <a:r>
                        <a:rPr lang="pl-PL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Źródło </a:t>
                      </a:r>
                      <a:r>
                        <a:rPr lang="pl-PL" sz="1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pl-PL" sz="1000" baseline="0" dirty="0" smtClean="0"/>
                        <a:t>na podstawie </a:t>
                      </a:r>
                      <a:r>
                        <a:rPr lang="pl-PL" sz="1000" baseline="0" dirty="0" err="1" smtClean="0"/>
                        <a:t>Environmental</a:t>
                      </a:r>
                      <a:r>
                        <a:rPr lang="pl-PL" sz="1000" baseline="0" dirty="0" smtClean="0"/>
                        <a:t>, </a:t>
                      </a:r>
                      <a:r>
                        <a:rPr lang="pl-PL" sz="1000" baseline="0" dirty="0" err="1" smtClean="0"/>
                        <a:t>economic</a:t>
                      </a:r>
                      <a:r>
                        <a:rPr lang="pl-PL" sz="1000" baseline="0" dirty="0" smtClean="0"/>
                        <a:t> and </a:t>
                      </a:r>
                      <a:r>
                        <a:rPr lang="pl-PL" sz="1000" baseline="0" dirty="0" err="1" smtClean="0"/>
                        <a:t>social</a:t>
                      </a:r>
                      <a:r>
                        <a:rPr lang="pl-PL" sz="1000" baseline="0" dirty="0" smtClean="0"/>
                        <a:t> </a:t>
                      </a:r>
                      <a:r>
                        <a:rPr lang="pl-PL" sz="1000" baseline="0" dirty="0" err="1" smtClean="0"/>
                        <a:t>impacts</a:t>
                      </a:r>
                      <a:r>
                        <a:rPr lang="pl-PL" sz="1000" baseline="0" dirty="0" smtClean="0"/>
                        <a:t> of </a:t>
                      </a:r>
                      <a:r>
                        <a:rPr lang="pl-PL" sz="1000" baseline="0" dirty="0" err="1" smtClean="0"/>
                        <a:t>the</a:t>
                      </a:r>
                      <a:r>
                        <a:rPr lang="pl-PL" sz="1000" baseline="0" dirty="0" smtClean="0"/>
                        <a:t> </a:t>
                      </a:r>
                      <a:r>
                        <a:rPr lang="pl-PL" sz="1000" baseline="0" dirty="0" err="1" smtClean="0"/>
                        <a:t>use</a:t>
                      </a:r>
                      <a:r>
                        <a:rPr lang="pl-PL" sz="1000" baseline="0" dirty="0" smtClean="0"/>
                        <a:t> of </a:t>
                      </a:r>
                      <a:r>
                        <a:rPr lang="pl-PL" sz="1000" baseline="0" dirty="0" err="1" smtClean="0"/>
                        <a:t>sewage</a:t>
                      </a:r>
                      <a:r>
                        <a:rPr lang="pl-PL" sz="1000" baseline="0" dirty="0" smtClean="0"/>
                        <a:t> </a:t>
                      </a:r>
                      <a:r>
                        <a:rPr lang="pl-PL" sz="1000" baseline="0" dirty="0" err="1" smtClean="0"/>
                        <a:t>sludge</a:t>
                      </a:r>
                      <a:r>
                        <a:rPr lang="pl-PL" sz="1000" baseline="0" dirty="0" smtClean="0"/>
                        <a:t> on land – </a:t>
                      </a:r>
                      <a:r>
                        <a:rPr lang="pl-PL" sz="1000" baseline="0" dirty="0" err="1" smtClean="0"/>
                        <a:t>Final</a:t>
                      </a:r>
                      <a:r>
                        <a:rPr lang="pl-PL" sz="1000" baseline="0" dirty="0" smtClean="0"/>
                        <a:t> Report – 2010 rok</a:t>
                      </a:r>
                      <a:endParaRPr lang="pl-PL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26" marR="5926" marT="592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>
          <a:xfrm>
            <a:off x="179512" y="620688"/>
            <a:ext cx="8417880" cy="457200"/>
          </a:xfrm>
        </p:spPr>
        <p:txBody>
          <a:bodyPr>
            <a:noAutofit/>
          </a:bodyPr>
          <a:lstStyle/>
          <a:p>
            <a:r>
              <a:rPr lang="pl-PL" sz="2400" dirty="0" smtClean="0">
                <a:effectLst>
                  <a:reflection blurRad="6350" stA="55000" endA="300" endPos="45500" dir="5400000" sy="-100000" algn="bl" rotWithShape="0"/>
                </a:effectLst>
                <a:latin typeface="Arial Narrow" pitchFamily="34" charset="0"/>
              </a:rPr>
              <a:t>Szacowanie produkcji osadów w Polsce po przeróbce pierwotnej …</a:t>
            </a:r>
            <a:endParaRPr lang="pl-PL" sz="2400" dirty="0">
              <a:effectLst>
                <a:reflection blurRad="6350" stA="55000" endA="300" endPos="45500" dir="5400000" sy="-100000" algn="bl" rotWithShape="0"/>
              </a:effectLst>
              <a:latin typeface="Arial Narrow" pitchFamily="34" charset="0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323528" y="1556792"/>
          <a:ext cx="8568952" cy="3312366"/>
        </p:xfrm>
        <a:graphic>
          <a:graphicData uri="http://schemas.openxmlformats.org/drawingml/2006/table">
            <a:tbl>
              <a:tblPr firstRow="1" lastRow="1">
                <a:tableStyleId>{5C22544A-7EE6-4342-B048-85BDC9FD1C3A}</a:tableStyleId>
              </a:tblPr>
              <a:tblGrid>
                <a:gridCol w="1315216"/>
                <a:gridCol w="1010471"/>
                <a:gridCol w="998441"/>
                <a:gridCol w="978391"/>
                <a:gridCol w="1154824"/>
                <a:gridCol w="1154824"/>
                <a:gridCol w="1042549"/>
                <a:gridCol w="914236"/>
              </a:tblGrid>
              <a:tr h="792086"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AGLOMERACJA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liczba aglomeracji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ładunek AKPOŚK 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udział aglomeracji w ładunku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planowany </a:t>
                      </a:r>
                      <a:endParaRPr lang="pl-PL" sz="1200" u="none" strike="noStrike" dirty="0" smtClean="0">
                        <a:latin typeface="Arial Narrow" pitchFamily="34" charset="0"/>
                      </a:endParaRPr>
                    </a:p>
                    <a:p>
                      <a:pPr algn="ctr" fontAlgn="b"/>
                      <a:r>
                        <a:rPr lang="pl-PL" sz="1200" u="none" strike="noStrike" dirty="0" smtClean="0">
                          <a:latin typeface="Arial Narrow" pitchFamily="34" charset="0"/>
                        </a:rPr>
                        <a:t>stopień </a:t>
                      </a:r>
                      <a:r>
                        <a:rPr lang="pl-PL" sz="1200" u="none" strike="noStrike" dirty="0">
                          <a:latin typeface="Arial Narrow" pitchFamily="34" charset="0"/>
                        </a:rPr>
                        <a:t>"oczyszczenia"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szacowana produkcja jednostkowa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szacowana produkcja osadów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udział  w produkcji osadów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</a:tr>
              <a:tr h="316835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RLM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u="none" strike="noStrike" dirty="0" err="1">
                          <a:latin typeface="Arial Narrow" pitchFamily="34" charset="0"/>
                        </a:rPr>
                        <a:t>szt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u="none" strike="noStrike">
                          <a:latin typeface="Arial Narrow" pitchFamily="34" charset="0"/>
                        </a:rPr>
                        <a:t>RLM</a:t>
                      </a:r>
                      <a:endParaRPr lang="pl-PL" sz="1200" b="0" i="0" u="none" strike="noStrike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u="none" strike="noStrike">
                          <a:latin typeface="Arial Narrow" pitchFamily="34" charset="0"/>
                        </a:rPr>
                        <a:t>%</a:t>
                      </a:r>
                      <a:endParaRPr lang="pl-PL" sz="1200" b="0" i="0" u="none" strike="noStrike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u="none" strike="noStrike">
                          <a:latin typeface="Arial Narrow" pitchFamily="34" charset="0"/>
                        </a:rPr>
                        <a:t>% RLM</a:t>
                      </a:r>
                      <a:endParaRPr lang="pl-PL" sz="1200" b="0" i="0" u="none" strike="noStrike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u="none" strike="noStrike">
                          <a:latin typeface="Arial Narrow" pitchFamily="34" charset="0"/>
                        </a:rPr>
                        <a:t>kg s.m./RLM/rok</a:t>
                      </a:r>
                      <a:endParaRPr lang="pl-PL" sz="1200" b="0" i="0" u="none" strike="noStrike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u="none" strike="noStrike">
                          <a:latin typeface="Arial Narrow" pitchFamily="34" charset="0"/>
                        </a:rPr>
                        <a:t>ton s.m./rok</a:t>
                      </a:r>
                      <a:endParaRPr lang="pl-PL" sz="1200" b="0" i="0" u="none" strike="noStrike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%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</a:tr>
              <a:tr h="331237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&lt; 2 000 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 dirty="0" err="1">
                          <a:solidFill>
                            <a:srgbClr val="000000"/>
                          </a:solidFill>
                          <a:latin typeface="Arial Narrow"/>
                        </a:rPr>
                        <a:t>b.d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15 000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1,88%</a:t>
                      </a:r>
                    </a:p>
                  </a:txBody>
                  <a:tcPr marL="9525" marR="9525" marT="9525" marB="0" anchor="ctr"/>
                </a:tc>
              </a:tr>
              <a:tr h="316835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2 000-10 000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pl-PL" sz="1200" u="none" strike="noStrike" kern="1200" dirty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978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pl-PL" sz="1200" u="none" strike="noStrike" kern="1200" dirty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4 700 000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10,35%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82,8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101 182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12,65%</a:t>
                      </a:r>
                    </a:p>
                  </a:txBody>
                  <a:tcPr marL="9525" marR="9525" marT="9525" marB="0" anchor="ctr"/>
                </a:tc>
              </a:tr>
              <a:tr h="316835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10 000-15 000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pl-PL" sz="1200" u="none" strike="noStrike" kern="1200" dirty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198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pl-PL" sz="1200" u="none" strike="noStrike" kern="1200" dirty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2 500 000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5,51%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50 400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6,30%</a:t>
                      </a:r>
                    </a:p>
                  </a:txBody>
                  <a:tcPr marL="9525" marR="9525" marT="9525" marB="0" anchor="ctr"/>
                </a:tc>
              </a:tr>
              <a:tr h="316835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15 000 - 100 000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pl-PL" sz="1200" u="none" strike="noStrike" kern="1200" dirty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pl-PL" sz="1200" u="none" strike="noStrike" kern="1200" dirty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14 200 000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31,28%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93,1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277 624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34,71%</a:t>
                      </a:r>
                    </a:p>
                  </a:txBody>
                  <a:tcPr marL="9525" marR="9525" marT="9525" marB="0" anchor="ctr"/>
                </a:tc>
              </a:tr>
              <a:tr h="316835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100 000 - 150 000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pl-PL" sz="1200" u="none" strike="noStrike" kern="1200" dirty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pl-PL" sz="1200" u="none" strike="noStrike" kern="1200" dirty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3 000 000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6,61%</a:t>
                      </a: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96,4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52 056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6,51%</a:t>
                      </a:r>
                    </a:p>
                  </a:txBody>
                  <a:tcPr marL="9525" marR="9525" marT="9525" marB="0" anchor="ctr"/>
                </a:tc>
              </a:tr>
              <a:tr h="302434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&gt;150 000 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pl-PL" sz="1200" u="none" strike="noStrike" kern="1200" dirty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pl-PL" sz="1200" u="none" strike="noStrike" kern="1200" dirty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21 000 </a:t>
                      </a:r>
                      <a:r>
                        <a:rPr kumimoji="0" lang="pl-PL" sz="1200" u="none" strike="noStrike" kern="1200" dirty="0" err="1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000</a:t>
                      </a:r>
                      <a:endParaRPr kumimoji="0" lang="pl-PL" sz="1200" u="none" strike="noStrike" kern="1200" dirty="0">
                        <a:solidFill>
                          <a:schemeClr val="dk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46,26%</a:t>
                      </a: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303 660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0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37,96%</a:t>
                      </a:r>
                    </a:p>
                  </a:txBody>
                  <a:tcPr marL="9525" marR="9525" marT="9525" marB="0" anchor="ctr"/>
                </a:tc>
              </a:tr>
              <a:tr h="302434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dirty="0">
                          <a:latin typeface="Arial Narrow" pitchFamily="34" charset="0"/>
                        </a:rPr>
                        <a:t>POLSKA</a:t>
                      </a:r>
                      <a:endParaRPr lang="pl-PL" sz="1200" b="1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8562" marR="8562" marT="8562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pl-PL" sz="1200" u="none" strike="noStrike" kern="1200" dirty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1 635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pl-PL" sz="1200" u="none" strike="noStrike" kern="1200" dirty="0">
                          <a:solidFill>
                            <a:schemeClr val="bg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45 400 000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Arial Narrow"/>
                        </a:rPr>
                        <a:t>100%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Arial Narrow"/>
                        </a:rPr>
                        <a:t>93,6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Arial Narrow"/>
                        </a:rPr>
                        <a:t>17,62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Arial Narrow"/>
                        </a:rPr>
                        <a:t>799 922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 dirty="0">
                          <a:solidFill>
                            <a:schemeClr val="bg1"/>
                          </a:solidFill>
                          <a:latin typeface="Arial Narrow"/>
                        </a:rPr>
                        <a:t>100,00%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pole tekstowe 7"/>
          <p:cNvSpPr txBox="1"/>
          <p:nvPr/>
        </p:nvSpPr>
        <p:spPr>
          <a:xfrm>
            <a:off x="1403648" y="5373216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799 922 ton </a:t>
            </a:r>
            <a:r>
              <a:rPr lang="pl-PL" b="1" dirty="0" err="1" smtClean="0"/>
              <a:t>s.m</a:t>
            </a:r>
            <a:r>
              <a:rPr lang="pl-PL" b="1" dirty="0" smtClean="0"/>
              <a:t>. : 20% </a:t>
            </a:r>
            <a:r>
              <a:rPr lang="pl-PL" b="1" dirty="0" err="1" smtClean="0"/>
              <a:t>s.m</a:t>
            </a:r>
            <a:r>
              <a:rPr lang="pl-PL" b="1" dirty="0" smtClean="0"/>
              <a:t>. = 3 999 610 ton osadu odwodnionego</a:t>
            </a:r>
            <a:endParaRPr lang="pl-PL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Wykres 4"/>
          <p:cNvGraphicFramePr>
            <a:graphicFrameLocks noGrp="1"/>
          </p:cNvGraphicFramePr>
          <p:nvPr/>
        </p:nvGraphicFramePr>
        <p:xfrm>
          <a:off x="-540568" y="2924944"/>
          <a:ext cx="547260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Wykres 5"/>
          <p:cNvGraphicFramePr>
            <a:graphicFrameLocks noGrp="1"/>
          </p:cNvGraphicFramePr>
          <p:nvPr/>
        </p:nvGraphicFramePr>
        <p:xfrm>
          <a:off x="4355976" y="3140968"/>
          <a:ext cx="4788024" cy="3960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Wykres 7"/>
          <p:cNvGraphicFramePr/>
          <p:nvPr/>
        </p:nvGraphicFramePr>
        <p:xfrm>
          <a:off x="1547664" y="0"/>
          <a:ext cx="6480720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395536" y="1124744"/>
          <a:ext cx="8424936" cy="4032453"/>
        </p:xfrm>
        <a:graphic>
          <a:graphicData uri="http://schemas.openxmlformats.org/drawingml/2006/table">
            <a:tbl>
              <a:tblPr/>
              <a:tblGrid>
                <a:gridCol w="2570585"/>
                <a:gridCol w="1069771"/>
                <a:gridCol w="1206921"/>
                <a:gridCol w="1304885"/>
                <a:gridCol w="1128549"/>
                <a:gridCol w="1144225"/>
              </a:tblGrid>
              <a:tr h="30893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WSKAŻNIK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JEDN.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POMORSKIE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POLSKA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NIEMCY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UE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25197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WUS 2010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 smtClean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AKPOŚK 2010</a:t>
                      </a:r>
                      <a:endParaRPr lang="pl-PL" sz="1400" b="1" i="0" u="none" strike="noStrike" dirty="0">
                        <a:solidFill>
                          <a:schemeClr val="bg1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DWA 2010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 err="1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Eurostat</a:t>
                      </a:r>
                      <a:r>
                        <a:rPr lang="pl-PL" sz="1400" b="1" i="0" u="none" strike="noStrike" dirty="0">
                          <a:solidFill>
                            <a:schemeClr val="bg1"/>
                          </a:solidFill>
                          <a:latin typeface="Arial Narrow" pitchFamily="34" charset="0"/>
                        </a:rPr>
                        <a:t> 2010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08938">
                <a:tc>
                  <a:txBody>
                    <a:bodyPr/>
                    <a:lstStyle/>
                    <a:p>
                      <a:pPr marL="72000"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Ludność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mln 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2,24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38,5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82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500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938">
                <a:tc>
                  <a:txBody>
                    <a:bodyPr/>
                    <a:lstStyle/>
                    <a:p>
                      <a:pPr marL="72000"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ilość oczyszczalni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szt.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219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~3 000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~10 000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b.d.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938">
                <a:tc>
                  <a:txBody>
                    <a:bodyPr/>
                    <a:lstStyle/>
                    <a:p>
                      <a:pPr marL="72000"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Produkcja osadów [</a:t>
                      </a:r>
                      <a:r>
                        <a:rPr lang="pl-PL" sz="1400" b="0" i="0" u="none" strike="noStrike" dirty="0" err="1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stat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.]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tys. ton s.m.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33,7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621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2 060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11 584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938">
                <a:tc>
                  <a:txBody>
                    <a:bodyPr/>
                    <a:lstStyle/>
                    <a:p>
                      <a:pPr marL="72000"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Jednostkowa produkcja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kg </a:t>
                      </a:r>
                      <a:r>
                        <a:rPr lang="pl-PL" sz="1400" b="0" i="0" u="none" strike="noStrike" dirty="0" err="1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s.m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./RLM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17,70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18,97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21,4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938">
                <a:tc>
                  <a:txBody>
                    <a:bodyPr/>
                    <a:lstStyle/>
                    <a:p>
                      <a:pPr marL="72000"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metody biologiczne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20,8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35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938">
                <a:tc>
                  <a:txBody>
                    <a:bodyPr/>
                    <a:lstStyle/>
                    <a:p>
                      <a:pPr marL="72000"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metody termiczne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12,3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938">
                <a:tc>
                  <a:txBody>
                    <a:bodyPr/>
                    <a:lstStyle/>
                    <a:p>
                      <a:pPr marL="72000"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składowanie i inne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66,9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938">
                <a:tc>
                  <a:txBody>
                    <a:bodyPr/>
                    <a:lstStyle/>
                    <a:p>
                      <a:pPr marL="72000"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stopień oczyszczenia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85%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85%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96%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b.d.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938">
                <a:tc>
                  <a:txBody>
                    <a:bodyPr/>
                    <a:lstStyle/>
                    <a:p>
                      <a:pPr marL="72000"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Szacowany ładunek </a:t>
                      </a: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komunalny*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mln RLM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2,4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39,3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98,4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539,4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938">
                <a:tc>
                  <a:txBody>
                    <a:bodyPr/>
                    <a:lstStyle/>
                    <a:p>
                      <a:pPr marL="72000"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Szacowana ilość min.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tys. ton </a:t>
                      </a:r>
                      <a:r>
                        <a:rPr lang="pl-PL" sz="1400" b="0" i="0" u="none" strike="noStrike" dirty="0" err="1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s.m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33,9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 552,5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-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-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938">
                <a:tc>
                  <a:txBody>
                    <a:bodyPr/>
                    <a:lstStyle/>
                    <a:p>
                      <a:pPr marL="72000" algn="l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Szacowana ilość </a:t>
                      </a:r>
                      <a:r>
                        <a:rPr lang="pl-PL" sz="1400" b="0" i="0" u="none" strike="noStrike" dirty="0" err="1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max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tys. ton </a:t>
                      </a:r>
                      <a:r>
                        <a:rPr lang="pl-PL" sz="1400" b="0" i="0" u="none" strike="noStrike" dirty="0" err="1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s.m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58,1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1 190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 </a:t>
                      </a:r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-</a:t>
                      </a:r>
                      <a:endParaRPr lang="pl-PL" sz="1400" b="0" i="0" u="none" strike="noStrike" dirty="0">
                        <a:solidFill>
                          <a:srgbClr val="000000"/>
                        </a:solidFill>
                        <a:latin typeface="Arial Narrow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0" i="0" u="none" strike="noStrike" dirty="0" smtClean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-</a:t>
                      </a:r>
                      <a:r>
                        <a:rPr lang="pl-PL" sz="1400" b="0" i="0" u="none" strike="noStrike" dirty="0">
                          <a:solidFill>
                            <a:srgbClr val="000000"/>
                          </a:solidFill>
                          <a:latin typeface="Arial Narrow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pole tekstowe 9"/>
          <p:cNvSpPr txBox="1"/>
          <p:nvPr/>
        </p:nvSpPr>
        <p:spPr>
          <a:xfrm>
            <a:off x="539552" y="5301208"/>
            <a:ext cx="8424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* - przyjęto 20% ładunku przemysłowego i ok. 90% stopień oczyszczania</a:t>
            </a:r>
            <a:endParaRPr lang="pl-PL" sz="1400" dirty="0"/>
          </a:p>
        </p:txBody>
      </p:sp>
      <p:sp>
        <p:nvSpPr>
          <p:cNvPr id="12" name="Symbol zastępczy tekstu 5"/>
          <p:cNvSpPr>
            <a:spLocks noGrp="1"/>
          </p:cNvSpPr>
          <p:nvPr>
            <p:ph type="body" sz="half" idx="2"/>
          </p:nvPr>
        </p:nvSpPr>
        <p:spPr>
          <a:xfrm>
            <a:off x="467544" y="5898976"/>
            <a:ext cx="8070664" cy="914400"/>
          </a:xfrm>
        </p:spPr>
        <p:txBody>
          <a:bodyPr>
            <a:normAutofit/>
          </a:bodyPr>
          <a:lstStyle/>
          <a:p>
            <a:r>
              <a:rPr lang="pl-PL" sz="1800" b="1" dirty="0" smtClean="0">
                <a:latin typeface="Arial Narrow" pitchFamily="34" charset="0"/>
              </a:rPr>
              <a:t>proces stabilizacji ma zasadniczy wpływ na ilość „produkowanej” suchej masy osadów</a:t>
            </a:r>
          </a:p>
        </p:txBody>
      </p:sp>
      <p:sp>
        <p:nvSpPr>
          <p:cNvPr id="13" name="Tytuł 1"/>
          <p:cNvSpPr>
            <a:spLocks noGrp="1"/>
          </p:cNvSpPr>
          <p:nvPr>
            <p:ph type="title"/>
          </p:nvPr>
        </p:nvSpPr>
        <p:spPr>
          <a:xfrm>
            <a:off x="0" y="273050"/>
            <a:ext cx="9144000" cy="419646"/>
          </a:xfrm>
        </p:spPr>
        <p:txBody>
          <a:bodyPr>
            <a:noAutofit/>
          </a:bodyPr>
          <a:lstStyle/>
          <a:p>
            <a:r>
              <a:rPr lang="pl-PL" dirty="0" smtClean="0">
                <a:effectLst>
                  <a:reflection blurRad="6350" stA="55000" endA="300" endPos="45500" dir="5400000" sy="-100000" algn="bl" rotWithShape="0"/>
                </a:effectLst>
                <a:latin typeface="Arial Narrow" pitchFamily="34" charset="0"/>
              </a:rPr>
              <a:t>Produkcja i kierunki wykorzystania osadów w Pomorskiem na tle Polski, Niemiec i UE …..</a:t>
            </a:r>
            <a:endParaRPr lang="pl-PL" dirty="0">
              <a:effectLst>
                <a:reflection blurRad="6350" stA="55000" endA="300" endPos="45500" dir="5400000" sy="-100000" algn="bl" rotWithShape="0"/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1142</TotalTime>
  <Words>2772</Words>
  <Application>Microsoft Office PowerPoint</Application>
  <PresentationFormat>Pokaz na ekranie (4:3)</PresentationFormat>
  <Paragraphs>1102</Paragraphs>
  <Slides>22</Slides>
  <Notes>5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3" baseType="lpstr">
      <vt:lpstr>Motyw pakietu Office</vt:lpstr>
      <vt:lpstr>Kierunki zagospodarowania  komunalnych osadów ściekowych  w świetle zmian prawa</vt:lpstr>
      <vt:lpstr>W czym problem osadowy…?</vt:lpstr>
      <vt:lpstr>Jakie masz pojęcie o osadzie ? - różne postacie przetworzenia osadu …..</vt:lpstr>
      <vt:lpstr> </vt:lpstr>
      <vt:lpstr>zakaz składowania od 01 stycznia 2013 r.  rozporządzenie Ministra Gospodarki i Pracy z dnia 7. września 2005 r. w sprawie kryteriów oraz procedur dopuszczania odpadów do składowania na składowisku odpadów danego typu – załącznik 4A</vt:lpstr>
      <vt:lpstr>Produkcja i kierunki wykorzystania osadów w UE …..</vt:lpstr>
      <vt:lpstr>Szacowanie produkcji osadów w Polsce po przeróbce pierwotnej …</vt:lpstr>
      <vt:lpstr>Slajd 8</vt:lpstr>
      <vt:lpstr>Produkcja i kierunki wykorzystania osadów w Pomorskiem na tle Polski, Niemiec i UE …..</vt:lpstr>
      <vt:lpstr>STABILIZACJA OSADÓW</vt:lpstr>
      <vt:lpstr>Hierarchia postępowania z osadami wg RDO….</vt:lpstr>
      <vt:lpstr>Schemat procesowy  dróg  wyjścia osadu do środowiska….. </vt:lpstr>
      <vt:lpstr>MONOSPALANIE OSADOWE W POLSCE</vt:lpstr>
      <vt:lpstr>SUSZARNIE W POLSCE</vt:lpstr>
      <vt:lpstr>SUSZARNIE  i CEMENTOWNIE W POLSCE</vt:lpstr>
      <vt:lpstr>SUSZARNIE  i SPALARNIE ODPADÓW KOMUNALNYCH (planowane) w POLSCE</vt:lpstr>
      <vt:lpstr>KOMPOSTOWNIE OSADOWE W POLSCE</vt:lpstr>
      <vt:lpstr>ASPEKTY JAKOŚCI OSADÓW </vt:lpstr>
      <vt:lpstr>CO MA WPŁYW NA KOSZTY  GOSPODARKI OSADOWEJ ? </vt:lpstr>
      <vt:lpstr>Slajd 20</vt:lpstr>
      <vt:lpstr>Wstępne wnioski …</vt:lpstr>
      <vt:lpstr>Jaka będzie przyszłość  gospodarki osadowej ?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Your User Name</dc:creator>
  <cp:lastModifiedBy>Your User Name</cp:lastModifiedBy>
  <cp:revision>96</cp:revision>
  <dcterms:created xsi:type="dcterms:W3CDTF">2012-05-04T08:50:36Z</dcterms:created>
  <dcterms:modified xsi:type="dcterms:W3CDTF">2012-05-11T07:24:44Z</dcterms:modified>
</cp:coreProperties>
</file>